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60" r:id="rId3"/>
    <p:sldId id="280" r:id="rId4"/>
    <p:sldId id="270" r:id="rId5"/>
    <p:sldId id="271" r:id="rId6"/>
    <p:sldId id="272" r:id="rId7"/>
    <p:sldId id="282" r:id="rId8"/>
    <p:sldId id="284" r:id="rId9"/>
    <p:sldId id="283" r:id="rId10"/>
    <p:sldId id="278" r:id="rId11"/>
    <p:sldId id="257" r:id="rId12"/>
    <p:sldId id="259" r:id="rId13"/>
    <p:sldId id="285" r:id="rId14"/>
    <p:sldId id="286" r:id="rId15"/>
    <p:sldId id="287" r:id="rId16"/>
    <p:sldId id="258" r:id="rId17"/>
    <p:sldId id="261" r:id="rId18"/>
    <p:sldId id="263" r:id="rId19"/>
    <p:sldId id="262" r:id="rId20"/>
    <p:sldId id="264" r:id="rId21"/>
    <p:sldId id="265" r:id="rId22"/>
    <p:sldId id="266" r:id="rId23"/>
    <p:sldId id="267" r:id="rId24"/>
    <p:sldId id="268" r:id="rId25"/>
    <p:sldId id="269" r:id="rId26"/>
    <p:sldId id="273" r:id="rId27"/>
    <p:sldId id="274" r:id="rId28"/>
    <p:sldId id="275" r:id="rId29"/>
    <p:sldId id="276" r:id="rId30"/>
    <p:sldId id="277" r:id="rId31"/>
    <p:sldId id="281" r:id="rId32"/>
    <p:sldId id="279"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11" d="100"/>
          <a:sy n="111" d="100"/>
        </p:scale>
        <p:origin x="58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3645-DCFE-47FC-8A66-F9A45A422ED9}"/>
              </a:ext>
            </a:extLst>
          </p:cNvPr>
          <p:cNvSpPr>
            <a:spLocks noGrp="1"/>
          </p:cNvSpPr>
          <p:nvPr>
            <p:ph type="ctrTitle"/>
          </p:nvPr>
        </p:nvSpPr>
        <p:spPr>
          <a:xfrm>
            <a:off x="3221150" y="1247140"/>
            <a:ext cx="7891760" cy="3450844"/>
          </a:xfrm>
        </p:spPr>
        <p:txBody>
          <a:bodyPr anchor="t"/>
          <a:lstStyle>
            <a:lvl1pPr algn="l">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AD509FA-7BD7-4D45-998F-0E43038F179C}"/>
              </a:ext>
            </a:extLst>
          </p:cNvPr>
          <p:cNvSpPr>
            <a:spLocks noGrp="1"/>
          </p:cNvSpPr>
          <p:nvPr>
            <p:ph type="subTitle" idx="1"/>
          </p:nvPr>
        </p:nvSpPr>
        <p:spPr>
          <a:xfrm>
            <a:off x="3221150" y="4818126"/>
            <a:ext cx="7891760" cy="1268984"/>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Rectangle 8">
            <a:extLst>
              <a:ext uri="{FF2B5EF4-FFF2-40B4-BE49-F238E27FC236}">
                <a16:creationId xmlns:a16="http://schemas.microsoft.com/office/drawing/2014/main" id="{2D03A0B2-4A2F-D846-A5E6-FB7CB9A031F7}"/>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7F573F1D-73A7-FB41-BCAD-FC9AA7DEF4F5}"/>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Date Placeholder 6">
            <a:extLst>
              <a:ext uri="{FF2B5EF4-FFF2-40B4-BE49-F238E27FC236}">
                <a16:creationId xmlns:a16="http://schemas.microsoft.com/office/drawing/2014/main" id="{DDCFA51C-E4FE-4BF2-A2DD-E32DE57D8AD0}"/>
              </a:ext>
            </a:extLst>
          </p:cNvPr>
          <p:cNvSpPr>
            <a:spLocks noGrp="1"/>
          </p:cNvSpPr>
          <p:nvPr>
            <p:ph type="dt" sz="half" idx="10"/>
          </p:nvPr>
        </p:nvSpPr>
        <p:spPr/>
        <p:txBody>
          <a:bodyPr/>
          <a:lstStyle/>
          <a:p>
            <a:pPr algn="r"/>
            <a:fld id="{1449AA12-8195-4182-A7AC-2E7E59DFBDAF}" type="datetimeFigureOut">
              <a:rPr lang="en-US" smtClean="0"/>
              <a:pPr algn="r"/>
              <a:t>8/23/2023</a:t>
            </a:fld>
            <a:endParaRPr lang="en-US"/>
          </a:p>
        </p:txBody>
      </p:sp>
      <p:sp>
        <p:nvSpPr>
          <p:cNvPr id="8" name="Footer Placeholder 7">
            <a:extLst>
              <a:ext uri="{FF2B5EF4-FFF2-40B4-BE49-F238E27FC236}">
                <a16:creationId xmlns:a16="http://schemas.microsoft.com/office/drawing/2014/main" id="{5A438448-FC2D-4A2F-B7C0-04AC50311EAA}"/>
              </a:ext>
            </a:extLst>
          </p:cNvPr>
          <p:cNvSpPr>
            <a:spLocks noGrp="1"/>
          </p:cNvSpPr>
          <p:nvPr>
            <p:ph type="ftr" sz="quarter" idx="11"/>
          </p:nvPr>
        </p:nvSpPr>
        <p:spPr>
          <a:xfrm>
            <a:off x="3221150" y="6292850"/>
            <a:ext cx="4114800" cy="365125"/>
          </a:xfrm>
        </p:spPr>
        <p:txBody>
          <a:bodyPr/>
          <a:lstStyle/>
          <a:p>
            <a:pPr algn="l"/>
            <a:endParaRPr lang="en-US" dirty="0"/>
          </a:p>
        </p:txBody>
      </p:sp>
      <p:sp>
        <p:nvSpPr>
          <p:cNvPr id="11" name="Slide Number Placeholder 10">
            <a:extLst>
              <a:ext uri="{FF2B5EF4-FFF2-40B4-BE49-F238E27FC236}">
                <a16:creationId xmlns:a16="http://schemas.microsoft.com/office/drawing/2014/main" id="{3B07C67E-EAD9-47D8-9559-4E091BC03BA8}"/>
              </a:ext>
            </a:extLst>
          </p:cNvPr>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32350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C53B0-59B2-4B39-93E0-DCFBB932C82A}"/>
              </a:ext>
            </a:extLst>
          </p:cNvPr>
          <p:cNvSpPr>
            <a:spLocks noGrp="1"/>
          </p:cNvSpPr>
          <p:nvPr>
            <p:ph type="title"/>
          </p:nvPr>
        </p:nvSpPr>
        <p:spPr>
          <a:xfrm>
            <a:off x="1587710" y="455362"/>
            <a:ext cx="9525200" cy="155041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18C5F7B-98AC-425B-80BD-6C6F3032D0CE}"/>
              </a:ext>
            </a:extLst>
          </p:cNvPr>
          <p:cNvSpPr>
            <a:spLocks noGrp="1"/>
          </p:cNvSpPr>
          <p:nvPr>
            <p:ph type="body" orient="vert" idx="1"/>
          </p:nvPr>
        </p:nvSpPr>
        <p:spPr>
          <a:xfrm>
            <a:off x="1587710" y="2160016"/>
            <a:ext cx="9525200" cy="39261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C88C2EE-2433-424A-878C-24514FF5D44F}"/>
              </a:ext>
            </a:extLst>
          </p:cNvPr>
          <p:cNvSpPr>
            <a:spLocks noGrp="1"/>
          </p:cNvSpPr>
          <p:nvPr>
            <p:ph type="dt" sz="half" idx="10"/>
          </p:nvPr>
        </p:nvSpPr>
        <p:spPr/>
        <p:txBody>
          <a:bodyPr/>
          <a:lstStyle/>
          <a:p>
            <a:fld id="{1449AA12-8195-4182-A7AC-2E7E59DFBDAF}" type="datetimeFigureOut">
              <a:rPr lang="en-US" smtClean="0"/>
              <a:t>8/23/2023</a:t>
            </a:fld>
            <a:endParaRPr lang="en-US"/>
          </a:p>
        </p:txBody>
      </p:sp>
      <p:sp>
        <p:nvSpPr>
          <p:cNvPr id="5" name="Footer Placeholder 4">
            <a:extLst>
              <a:ext uri="{FF2B5EF4-FFF2-40B4-BE49-F238E27FC236}">
                <a16:creationId xmlns:a16="http://schemas.microsoft.com/office/drawing/2014/main" id="{1FFEFD20-ADE2-40F3-A071-6D1E97F8F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7D1D5-5E92-48E1-9475-EC122D3FE61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60FCF945-5CF3-5542-A36A-9CBB738E735E}"/>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7D61B-66C5-4341-8F2D-129A9E4D8283}"/>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5339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7FBCF-6EDB-4883-92D4-612F4D1C5589}"/>
              </a:ext>
            </a:extLst>
          </p:cNvPr>
          <p:cNvSpPr>
            <a:spLocks noGrp="1"/>
          </p:cNvSpPr>
          <p:nvPr>
            <p:ph type="title" orient="vert"/>
          </p:nvPr>
        </p:nvSpPr>
        <p:spPr>
          <a:xfrm>
            <a:off x="8846380" y="565149"/>
            <a:ext cx="2266530" cy="56118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D2DF8-B588-416F-AA11-9F3A0DDE6765}"/>
              </a:ext>
            </a:extLst>
          </p:cNvPr>
          <p:cNvSpPr>
            <a:spLocks noGrp="1"/>
          </p:cNvSpPr>
          <p:nvPr>
            <p:ph type="body" orient="vert" idx="1"/>
          </p:nvPr>
        </p:nvSpPr>
        <p:spPr>
          <a:xfrm>
            <a:off x="1587710" y="565149"/>
            <a:ext cx="7088929" cy="5611813"/>
          </a:xfrm>
        </p:spPr>
        <p:txBody>
          <a:bodyPr vert="eaVert"/>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72F7B1D-405D-4EE7-9A23-3F21916C9503}"/>
              </a:ext>
            </a:extLst>
          </p:cNvPr>
          <p:cNvSpPr>
            <a:spLocks noGrp="1"/>
          </p:cNvSpPr>
          <p:nvPr>
            <p:ph type="dt" sz="half" idx="10"/>
          </p:nvPr>
        </p:nvSpPr>
        <p:spPr/>
        <p:txBody>
          <a:bodyPr/>
          <a:lstStyle/>
          <a:p>
            <a:fld id="{1449AA12-8195-4182-A7AC-2E7E59DFBDAF}" type="datetimeFigureOut">
              <a:rPr lang="en-US" smtClean="0"/>
              <a:t>8/23/2023</a:t>
            </a:fld>
            <a:endParaRPr lang="en-US"/>
          </a:p>
        </p:txBody>
      </p:sp>
      <p:sp>
        <p:nvSpPr>
          <p:cNvPr id="5" name="Footer Placeholder 4">
            <a:extLst>
              <a:ext uri="{FF2B5EF4-FFF2-40B4-BE49-F238E27FC236}">
                <a16:creationId xmlns:a16="http://schemas.microsoft.com/office/drawing/2014/main" id="{D27B9304-686C-431A-8E7F-D9DD19F4D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A240B-DB2E-46ED-8AC6-744B2C1C70E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2F275F2C-778B-864A-8379-6D0726B18FDC}"/>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70051C8-76B3-384B-BCF1-60BB80301FCD}"/>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726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5DD8-8608-4B55-96D8-0AB848C02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A3CC0B-7B21-422D-937D-FBD49EE93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0EAFA-89BC-43E9-8EB9-B6B3CD136E43}"/>
              </a:ext>
            </a:extLst>
          </p:cNvPr>
          <p:cNvSpPr>
            <a:spLocks noGrp="1"/>
          </p:cNvSpPr>
          <p:nvPr>
            <p:ph type="dt" sz="half" idx="10"/>
          </p:nvPr>
        </p:nvSpPr>
        <p:spPr/>
        <p:txBody>
          <a:bodyPr/>
          <a:lstStyle/>
          <a:p>
            <a:fld id="{1449AA12-8195-4182-A7AC-2E7E59DFBDAF}" type="datetimeFigureOut">
              <a:rPr lang="en-US" smtClean="0"/>
              <a:t>8/23/2023</a:t>
            </a:fld>
            <a:endParaRPr lang="en-US"/>
          </a:p>
        </p:txBody>
      </p:sp>
      <p:sp>
        <p:nvSpPr>
          <p:cNvPr id="5" name="Footer Placeholder 4">
            <a:extLst>
              <a:ext uri="{FF2B5EF4-FFF2-40B4-BE49-F238E27FC236}">
                <a16:creationId xmlns:a16="http://schemas.microsoft.com/office/drawing/2014/main" id="{A3850944-70C2-487F-A102-58CDFB94C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7B7B8-A972-455E-9D8C-9B8026A5306D}"/>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51" name="Rectangle 50">
            <a:extLst>
              <a:ext uri="{FF2B5EF4-FFF2-40B4-BE49-F238E27FC236}">
                <a16:creationId xmlns:a16="http://schemas.microsoft.com/office/drawing/2014/main" id="{CCC95119-6D9D-3542-9E0E-4171B33DC9C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EFC92F19-7317-314C-81B7-43B8B687F4E4}"/>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6640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087F2-AA0E-4F0C-9AD6-2353021573D7}"/>
              </a:ext>
            </a:extLst>
          </p:cNvPr>
          <p:cNvSpPr>
            <a:spLocks noGrp="1"/>
          </p:cNvSpPr>
          <p:nvPr>
            <p:ph type="title"/>
          </p:nvPr>
        </p:nvSpPr>
        <p:spPr>
          <a:xfrm>
            <a:off x="3221150" y="1251674"/>
            <a:ext cx="7891760" cy="2914688"/>
          </a:xfrm>
        </p:spPr>
        <p:txBody>
          <a:bodyPr anchor="t"/>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7937807-96B8-4061-A845-1287216BF53B}"/>
              </a:ext>
            </a:extLst>
          </p:cNvPr>
          <p:cNvSpPr>
            <a:spLocks noGrp="1"/>
          </p:cNvSpPr>
          <p:nvPr>
            <p:ph type="body" idx="1"/>
          </p:nvPr>
        </p:nvSpPr>
        <p:spPr>
          <a:xfrm>
            <a:off x="3221150" y="4818126"/>
            <a:ext cx="7891760" cy="1271524"/>
          </a:xfrm>
        </p:spPr>
        <p:txBody>
          <a:bodyPr anchor="b"/>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AF346-9503-4767-BCB4-84B823E27419}"/>
              </a:ext>
            </a:extLst>
          </p:cNvPr>
          <p:cNvSpPr>
            <a:spLocks noGrp="1"/>
          </p:cNvSpPr>
          <p:nvPr>
            <p:ph type="dt" sz="half" idx="10"/>
          </p:nvPr>
        </p:nvSpPr>
        <p:spPr/>
        <p:txBody>
          <a:bodyPr/>
          <a:lstStyle/>
          <a:p>
            <a:fld id="{1449AA12-8195-4182-A7AC-2E7E59DFBDAF}" type="datetimeFigureOut">
              <a:rPr lang="en-US" smtClean="0"/>
              <a:t>8/23/2023</a:t>
            </a:fld>
            <a:endParaRPr lang="en-US"/>
          </a:p>
        </p:txBody>
      </p:sp>
      <p:sp>
        <p:nvSpPr>
          <p:cNvPr id="5" name="Footer Placeholder 4">
            <a:extLst>
              <a:ext uri="{FF2B5EF4-FFF2-40B4-BE49-F238E27FC236}">
                <a16:creationId xmlns:a16="http://schemas.microsoft.com/office/drawing/2014/main" id="{5259605B-A39D-4BEE-B46F-16CF13FA0BA7}"/>
              </a:ext>
            </a:extLst>
          </p:cNvPr>
          <p:cNvSpPr>
            <a:spLocks noGrp="1"/>
          </p:cNvSpPr>
          <p:nvPr>
            <p:ph type="ftr" sz="quarter" idx="11"/>
          </p:nvPr>
        </p:nvSpPr>
        <p:spPr>
          <a:xfrm>
            <a:off x="3221150" y="6292850"/>
            <a:ext cx="4114800" cy="365125"/>
          </a:xfrm>
        </p:spPr>
        <p:txBody>
          <a:bodyPr/>
          <a:lstStyle/>
          <a:p>
            <a:endParaRPr lang="en-US"/>
          </a:p>
        </p:txBody>
      </p:sp>
      <p:sp>
        <p:nvSpPr>
          <p:cNvPr id="6" name="Slide Number Placeholder 5">
            <a:extLst>
              <a:ext uri="{FF2B5EF4-FFF2-40B4-BE49-F238E27FC236}">
                <a16:creationId xmlns:a16="http://schemas.microsoft.com/office/drawing/2014/main" id="{2575834A-942D-410B-A430-43F9E01FC5F9}"/>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4AD199D5-C485-D449-9804-F755E0907B51}"/>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4290D1A7-C550-2540-86C9-EB0FB2EB2E71}"/>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3362074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CAD2-C321-4E81-AEBE-696A90E2D9A4}"/>
              </a:ext>
            </a:extLst>
          </p:cNvPr>
          <p:cNvSpPr>
            <a:spLocks noGrp="1"/>
          </p:cNvSpPr>
          <p:nvPr>
            <p:ph type="title"/>
          </p:nvPr>
        </p:nvSpPr>
        <p:spPr>
          <a:xfrm>
            <a:off x="1587710" y="455362"/>
            <a:ext cx="9486690" cy="15504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F20CD1-0E09-4415-911C-0F5B7341DD80}"/>
              </a:ext>
            </a:extLst>
          </p:cNvPr>
          <p:cNvSpPr>
            <a:spLocks noGrp="1"/>
          </p:cNvSpPr>
          <p:nvPr>
            <p:ph sz="half" idx="1"/>
          </p:nvPr>
        </p:nvSpPr>
        <p:spPr>
          <a:xfrm>
            <a:off x="1587709" y="2160016"/>
            <a:ext cx="4425437" cy="3927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63EDD-031A-49CA-9130-067550BD0D55}"/>
              </a:ext>
            </a:extLst>
          </p:cNvPr>
          <p:cNvSpPr>
            <a:spLocks noGrp="1"/>
          </p:cNvSpPr>
          <p:nvPr>
            <p:ph sz="half" idx="2"/>
          </p:nvPr>
        </p:nvSpPr>
        <p:spPr>
          <a:xfrm>
            <a:off x="6648963" y="2160016"/>
            <a:ext cx="4425437" cy="39270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0808E79-A0BE-49F3-AE92-7EE5CC78F1A6}"/>
              </a:ext>
            </a:extLst>
          </p:cNvPr>
          <p:cNvSpPr>
            <a:spLocks noGrp="1"/>
          </p:cNvSpPr>
          <p:nvPr>
            <p:ph type="dt" sz="half" idx="10"/>
          </p:nvPr>
        </p:nvSpPr>
        <p:spPr/>
        <p:txBody>
          <a:bodyPr/>
          <a:lstStyle/>
          <a:p>
            <a:fld id="{1449AA12-8195-4182-A7AC-2E7E59DFBDAF}" type="datetimeFigureOut">
              <a:rPr lang="en-US" smtClean="0"/>
              <a:t>8/23/2023</a:t>
            </a:fld>
            <a:endParaRPr lang="en-US"/>
          </a:p>
        </p:txBody>
      </p:sp>
      <p:sp>
        <p:nvSpPr>
          <p:cNvPr id="6" name="Footer Placeholder 5">
            <a:extLst>
              <a:ext uri="{FF2B5EF4-FFF2-40B4-BE49-F238E27FC236}">
                <a16:creationId xmlns:a16="http://schemas.microsoft.com/office/drawing/2014/main" id="{2898B87C-BF1E-47CF-9A4E-FD4BE32C0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06E71-46F6-469C-A9CA-E707EBE51B58}"/>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052659F6-6B3B-A545-A45F-FAD238210D47}"/>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0637F8-15DE-2240-8BF8-D6E57A337B1A}"/>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608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B26D-64DE-4314-8BD2-25FD618FB46D}"/>
              </a:ext>
            </a:extLst>
          </p:cNvPr>
          <p:cNvSpPr>
            <a:spLocks noGrp="1"/>
          </p:cNvSpPr>
          <p:nvPr>
            <p:ph type="title"/>
          </p:nvPr>
        </p:nvSpPr>
        <p:spPr>
          <a:xfrm>
            <a:off x="1591056" y="457200"/>
            <a:ext cx="9521854" cy="15544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9D77613-5CEE-4B05-A937-CD43EAAABF38}"/>
              </a:ext>
            </a:extLst>
          </p:cNvPr>
          <p:cNvSpPr>
            <a:spLocks noGrp="1"/>
          </p:cNvSpPr>
          <p:nvPr>
            <p:ph type="body" idx="1"/>
          </p:nvPr>
        </p:nvSpPr>
        <p:spPr>
          <a:xfrm>
            <a:off x="1591057"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43E4779-3B5A-4993-9C7F-FB19F1633F5D}"/>
              </a:ext>
            </a:extLst>
          </p:cNvPr>
          <p:cNvSpPr>
            <a:spLocks noGrp="1"/>
          </p:cNvSpPr>
          <p:nvPr>
            <p:ph sz="half" idx="2"/>
          </p:nvPr>
        </p:nvSpPr>
        <p:spPr>
          <a:xfrm>
            <a:off x="1591056" y="2988998"/>
            <a:ext cx="4425697" cy="3098112"/>
          </a:xfrm>
        </p:spPr>
        <p:txBody>
          <a:bodyPr/>
          <a:lstStyle>
            <a:lvl1pPr>
              <a:defRPr sz="2000"/>
            </a:lvl1pPr>
            <a:lvl2pPr>
              <a:defRPr sz="1800"/>
            </a:lvl2pPr>
            <a:lvl3pPr>
              <a:defRPr sz="16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B51081A-685C-4C18-9AE9-425106A02F6B}"/>
              </a:ext>
            </a:extLst>
          </p:cNvPr>
          <p:cNvSpPr>
            <a:spLocks noGrp="1"/>
          </p:cNvSpPr>
          <p:nvPr>
            <p:ph type="body" sz="quarter" idx="3"/>
          </p:nvPr>
        </p:nvSpPr>
        <p:spPr>
          <a:xfrm>
            <a:off x="6687214"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80F424-FE3A-4B7D-B60C-7AEA2118A585}"/>
              </a:ext>
            </a:extLst>
          </p:cNvPr>
          <p:cNvSpPr>
            <a:spLocks noGrp="1"/>
          </p:cNvSpPr>
          <p:nvPr>
            <p:ph sz="quarter" idx="4"/>
          </p:nvPr>
        </p:nvSpPr>
        <p:spPr>
          <a:xfrm>
            <a:off x="6687214" y="2988998"/>
            <a:ext cx="4425696" cy="3098112"/>
          </a:xfrm>
        </p:spPr>
        <p:txBody>
          <a:bodyPr/>
          <a:lstStyle>
            <a:lvl1pPr>
              <a:defRPr sz="2000"/>
            </a:lvl1pPr>
            <a:lvl2pPr>
              <a:defRPr sz="1800"/>
            </a:lvl2pPr>
            <a:lvl3pPr>
              <a:defRPr sz="1600"/>
            </a:lvl3pPr>
            <a:lvl4pPr>
              <a:defRPr sz="14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64D2A96-CD7D-41BC-BDBE-5E29B7C0B325}"/>
              </a:ext>
            </a:extLst>
          </p:cNvPr>
          <p:cNvSpPr>
            <a:spLocks noGrp="1"/>
          </p:cNvSpPr>
          <p:nvPr>
            <p:ph type="dt" sz="half" idx="10"/>
          </p:nvPr>
        </p:nvSpPr>
        <p:spPr/>
        <p:txBody>
          <a:bodyPr/>
          <a:lstStyle/>
          <a:p>
            <a:fld id="{1449AA12-8195-4182-A7AC-2E7E59DFBDAF}" type="datetimeFigureOut">
              <a:rPr lang="en-US" smtClean="0"/>
              <a:t>8/23/2023</a:t>
            </a:fld>
            <a:endParaRPr lang="en-US"/>
          </a:p>
        </p:txBody>
      </p:sp>
      <p:sp>
        <p:nvSpPr>
          <p:cNvPr id="8" name="Footer Placeholder 7">
            <a:extLst>
              <a:ext uri="{FF2B5EF4-FFF2-40B4-BE49-F238E27FC236}">
                <a16:creationId xmlns:a16="http://schemas.microsoft.com/office/drawing/2014/main" id="{2CD1471D-6DDE-4E56-84E9-48136966A9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A3F451-CF28-4F57-B844-52A665440A0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2" name="Rectangle 11">
            <a:extLst>
              <a:ext uri="{FF2B5EF4-FFF2-40B4-BE49-F238E27FC236}">
                <a16:creationId xmlns:a16="http://schemas.microsoft.com/office/drawing/2014/main" id="{2D1FA03E-7A83-AB41-BB4B-25B04946559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7702630-3C98-A142-9D04-1D852974DC2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2254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22D7A-4502-49C3-BAFB-6D46F7A2E2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AB67EE-A167-43D1-9C58-7B736CF28B64}"/>
              </a:ext>
            </a:extLst>
          </p:cNvPr>
          <p:cNvSpPr>
            <a:spLocks noGrp="1"/>
          </p:cNvSpPr>
          <p:nvPr>
            <p:ph type="dt" sz="half" idx="10"/>
          </p:nvPr>
        </p:nvSpPr>
        <p:spPr/>
        <p:txBody>
          <a:bodyPr/>
          <a:lstStyle/>
          <a:p>
            <a:fld id="{1449AA12-8195-4182-A7AC-2E7E59DFBDAF}" type="datetimeFigureOut">
              <a:rPr lang="en-US" smtClean="0"/>
              <a:t>8/23/2023</a:t>
            </a:fld>
            <a:endParaRPr lang="en-US"/>
          </a:p>
        </p:txBody>
      </p:sp>
      <p:sp>
        <p:nvSpPr>
          <p:cNvPr id="4" name="Footer Placeholder 3">
            <a:extLst>
              <a:ext uri="{FF2B5EF4-FFF2-40B4-BE49-F238E27FC236}">
                <a16:creationId xmlns:a16="http://schemas.microsoft.com/office/drawing/2014/main" id="{3C5605B7-599B-450E-9E8D-2A9AE3F30F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5BD2B1-8C5F-430B-A0F2-CD5281AB75E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8" name="Rectangle 7">
            <a:extLst>
              <a:ext uri="{FF2B5EF4-FFF2-40B4-BE49-F238E27FC236}">
                <a16:creationId xmlns:a16="http://schemas.microsoft.com/office/drawing/2014/main" id="{1DBA877B-B45A-BD48-8FC8-E752E7D7174F}"/>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F3343D-2AFA-B544-B40A-315F5EC680B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047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08016-71BA-4CD3-918D-51613F7F4DF5}"/>
              </a:ext>
            </a:extLst>
          </p:cNvPr>
          <p:cNvSpPr>
            <a:spLocks noGrp="1"/>
          </p:cNvSpPr>
          <p:nvPr>
            <p:ph type="dt" sz="half" idx="10"/>
          </p:nvPr>
        </p:nvSpPr>
        <p:spPr/>
        <p:txBody>
          <a:bodyPr/>
          <a:lstStyle/>
          <a:p>
            <a:fld id="{1449AA12-8195-4182-A7AC-2E7E59DFBDAF}" type="datetimeFigureOut">
              <a:rPr lang="en-US" smtClean="0"/>
              <a:t>8/23/2023</a:t>
            </a:fld>
            <a:endParaRPr lang="en-US"/>
          </a:p>
        </p:txBody>
      </p:sp>
      <p:sp>
        <p:nvSpPr>
          <p:cNvPr id="3" name="Footer Placeholder 2">
            <a:extLst>
              <a:ext uri="{FF2B5EF4-FFF2-40B4-BE49-F238E27FC236}">
                <a16:creationId xmlns:a16="http://schemas.microsoft.com/office/drawing/2014/main" id="{95B24F46-0425-47C6-9FFB-F69AFFFE89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CE7A99-1593-4189-A514-8209CC32A2EA}"/>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7" name="Rectangle 6">
            <a:extLst>
              <a:ext uri="{FF2B5EF4-FFF2-40B4-BE49-F238E27FC236}">
                <a16:creationId xmlns:a16="http://schemas.microsoft.com/office/drawing/2014/main" id="{11C15DFD-AB97-AB43-A6C9-2808708C91B4}"/>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05BA89-ECA6-2247-ABBB-3C67160202E9}"/>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9153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933B-3FC6-4B08-9FBE-2DD48307A4D4}"/>
              </a:ext>
            </a:extLst>
          </p:cNvPr>
          <p:cNvSpPr>
            <a:spLocks noGrp="1"/>
          </p:cNvSpPr>
          <p:nvPr>
            <p:ph type="title"/>
          </p:nvPr>
        </p:nvSpPr>
        <p:spPr>
          <a:xfrm>
            <a:off x="1587712" y="455362"/>
            <a:ext cx="4043440" cy="158451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377FBD4A-4514-4DCE-8F18-914DF3F4EED1}"/>
              </a:ext>
            </a:extLst>
          </p:cNvPr>
          <p:cNvSpPr>
            <a:spLocks noGrp="1"/>
          </p:cNvSpPr>
          <p:nvPr>
            <p:ph idx="1"/>
          </p:nvPr>
        </p:nvSpPr>
        <p:spPr>
          <a:xfrm>
            <a:off x="6271232" y="565151"/>
            <a:ext cx="5358384" cy="5521960"/>
          </a:xfrm>
        </p:spPr>
        <p:txBody>
          <a:bodyPr>
            <a:normAutofit/>
          </a:bodyPr>
          <a:lstStyle>
            <a:lvl1pPr>
              <a:defRPr sz="2200"/>
            </a:lvl1pPr>
            <a:lvl2pPr>
              <a:defRPr sz="1900"/>
            </a:lvl2pPr>
            <a:lvl3pPr>
              <a:defRPr sz="17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AF18C85-0675-4202-B796-352766854939}"/>
              </a:ext>
            </a:extLst>
          </p:cNvPr>
          <p:cNvSpPr>
            <a:spLocks noGrp="1"/>
          </p:cNvSpPr>
          <p:nvPr>
            <p:ph type="body" sz="half" idx="2"/>
          </p:nvPr>
        </p:nvSpPr>
        <p:spPr>
          <a:xfrm>
            <a:off x="1587712" y="2039874"/>
            <a:ext cx="4043440"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079E5-F934-4D04-866F-F7CB5B08ACC4}"/>
              </a:ext>
            </a:extLst>
          </p:cNvPr>
          <p:cNvSpPr>
            <a:spLocks noGrp="1"/>
          </p:cNvSpPr>
          <p:nvPr>
            <p:ph type="dt" sz="half" idx="10"/>
          </p:nvPr>
        </p:nvSpPr>
        <p:spPr/>
        <p:txBody>
          <a:bodyPr/>
          <a:lstStyle/>
          <a:p>
            <a:fld id="{1449AA12-8195-4182-A7AC-2E7E59DFBDAF}" type="datetimeFigureOut">
              <a:rPr lang="en-US" smtClean="0"/>
              <a:t>8/23/2023</a:t>
            </a:fld>
            <a:endParaRPr lang="en-US"/>
          </a:p>
        </p:txBody>
      </p:sp>
      <p:sp>
        <p:nvSpPr>
          <p:cNvPr id="6" name="Footer Placeholder 5">
            <a:extLst>
              <a:ext uri="{FF2B5EF4-FFF2-40B4-BE49-F238E27FC236}">
                <a16:creationId xmlns:a16="http://schemas.microsoft.com/office/drawing/2014/main" id="{E705FC94-7915-439A-B937-F02D1BB03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69B19-4156-4584-B1DC-4F42F200B915}"/>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DC1B6031-8ABE-F648-8E05-3D08D0D54B53}"/>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ABD855-35E6-BE4F-8B03-FD12DDB32E10}"/>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9329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1F3B-090C-4BB5-84BE-8ED0FC5981A5}"/>
              </a:ext>
            </a:extLst>
          </p:cNvPr>
          <p:cNvSpPr>
            <a:spLocks noGrp="1"/>
          </p:cNvSpPr>
          <p:nvPr>
            <p:ph type="title"/>
          </p:nvPr>
        </p:nvSpPr>
        <p:spPr>
          <a:xfrm>
            <a:off x="1587711" y="455362"/>
            <a:ext cx="4043436" cy="1584512"/>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397C49E-9426-4B24-B2A7-C54B89DA60A3}"/>
              </a:ext>
            </a:extLst>
          </p:cNvPr>
          <p:cNvSpPr>
            <a:spLocks noGrp="1"/>
          </p:cNvSpPr>
          <p:nvPr>
            <p:ph type="pic" idx="1"/>
          </p:nvPr>
        </p:nvSpPr>
        <p:spPr>
          <a:xfrm>
            <a:off x="6271232" y="565150"/>
            <a:ext cx="5355607" cy="55226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BC7F011-0A5F-44E9-88CD-C95A33351B45}"/>
              </a:ext>
            </a:extLst>
          </p:cNvPr>
          <p:cNvSpPr>
            <a:spLocks noGrp="1"/>
          </p:cNvSpPr>
          <p:nvPr>
            <p:ph type="body" sz="half" idx="2"/>
          </p:nvPr>
        </p:nvSpPr>
        <p:spPr>
          <a:xfrm>
            <a:off x="1587711" y="2039874"/>
            <a:ext cx="4043436"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21C85-27BB-4533-A21B-C379FE03A944}"/>
              </a:ext>
            </a:extLst>
          </p:cNvPr>
          <p:cNvSpPr>
            <a:spLocks noGrp="1"/>
          </p:cNvSpPr>
          <p:nvPr>
            <p:ph type="dt" sz="half" idx="10"/>
          </p:nvPr>
        </p:nvSpPr>
        <p:spPr/>
        <p:txBody>
          <a:bodyPr/>
          <a:lstStyle/>
          <a:p>
            <a:fld id="{1449AA12-8195-4182-A7AC-2E7E59DFBDAF}" type="datetimeFigureOut">
              <a:rPr lang="en-US" smtClean="0"/>
              <a:t>8/23/2023</a:t>
            </a:fld>
            <a:endParaRPr lang="en-US"/>
          </a:p>
        </p:txBody>
      </p:sp>
      <p:sp>
        <p:nvSpPr>
          <p:cNvPr id="6" name="Footer Placeholder 5">
            <a:extLst>
              <a:ext uri="{FF2B5EF4-FFF2-40B4-BE49-F238E27FC236}">
                <a16:creationId xmlns:a16="http://schemas.microsoft.com/office/drawing/2014/main" id="{35018850-01F1-4247-9BFD-1DDC5DDDC3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B365A9-4C28-480F-B370-2DFF234B73F7}"/>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920EAFF3-0A84-F84B-90E4-A596F00B3DC2}"/>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392559-3C15-B249-93C9-B0F7E9E5DDD8}"/>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893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7ACD69-D2F4-4938-B590-C414049017E0}"/>
              </a:ext>
            </a:extLst>
          </p:cNvPr>
          <p:cNvSpPr>
            <a:spLocks noGrp="1"/>
          </p:cNvSpPr>
          <p:nvPr>
            <p:ph type="title"/>
          </p:nvPr>
        </p:nvSpPr>
        <p:spPr>
          <a:xfrm>
            <a:off x="1587710" y="455362"/>
            <a:ext cx="9486690" cy="155041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762BD4-BA0F-4CA4-BAE3-DF2B5087C045}"/>
              </a:ext>
            </a:extLst>
          </p:cNvPr>
          <p:cNvSpPr>
            <a:spLocks noGrp="1"/>
          </p:cNvSpPr>
          <p:nvPr>
            <p:ph type="body" idx="1"/>
          </p:nvPr>
        </p:nvSpPr>
        <p:spPr>
          <a:xfrm>
            <a:off x="1587710" y="2160016"/>
            <a:ext cx="9486690" cy="39261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80B2FEE-249E-42F1-94D8-A8C0759EF471}"/>
              </a:ext>
            </a:extLst>
          </p:cNvPr>
          <p:cNvSpPr>
            <a:spLocks noGrp="1"/>
          </p:cNvSpPr>
          <p:nvPr>
            <p:ph type="dt" sz="half" idx="2"/>
          </p:nvPr>
        </p:nvSpPr>
        <p:spPr>
          <a:xfrm>
            <a:off x="8018632" y="6292850"/>
            <a:ext cx="3094278"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49AA12-8195-4182-A7AC-2E7E59DFBDAF}" type="datetimeFigureOut">
              <a:rPr lang="en-US" smtClean="0"/>
              <a:pPr/>
              <a:t>8/23/2023</a:t>
            </a:fld>
            <a:endParaRPr lang="en-US"/>
          </a:p>
        </p:txBody>
      </p:sp>
      <p:sp>
        <p:nvSpPr>
          <p:cNvPr id="5" name="Footer Placeholder 4">
            <a:extLst>
              <a:ext uri="{FF2B5EF4-FFF2-40B4-BE49-F238E27FC236}">
                <a16:creationId xmlns:a16="http://schemas.microsoft.com/office/drawing/2014/main" id="{8560C617-A890-4920-83B0-143C03349066}"/>
              </a:ext>
            </a:extLst>
          </p:cNvPr>
          <p:cNvSpPr>
            <a:spLocks noGrp="1"/>
          </p:cNvSpPr>
          <p:nvPr>
            <p:ph type="ftr" sz="quarter" idx="3"/>
          </p:nvPr>
        </p:nvSpPr>
        <p:spPr>
          <a:xfrm>
            <a:off x="1587711" y="6292850"/>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F1B4F1-B06B-4BBE-BFFF-C0B386E2449E}"/>
              </a:ext>
            </a:extLst>
          </p:cNvPr>
          <p:cNvSpPr>
            <a:spLocks noGrp="1"/>
          </p:cNvSpPr>
          <p:nvPr>
            <p:ph type="sldNum" sz="quarter" idx="4"/>
          </p:nvPr>
        </p:nvSpPr>
        <p:spPr>
          <a:xfrm>
            <a:off x="11149574" y="6292850"/>
            <a:ext cx="813816"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DFC975-2FD7-44A5-9E78-ECBA46156075}" type="slidenum">
              <a:rPr lang="en-US" smtClean="0"/>
              <a:pPr/>
              <a:t>‹#›</a:t>
            </a:fld>
            <a:endParaRPr lang="en-US"/>
          </a:p>
        </p:txBody>
      </p:sp>
    </p:spTree>
    <p:extLst>
      <p:ext uri="{BB962C8B-B14F-4D97-AF65-F5344CB8AC3E}">
        <p14:creationId xmlns:p14="http://schemas.microsoft.com/office/powerpoint/2010/main" val="1478229829"/>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04" r:id="rId6"/>
    <p:sldLayoutId id="2147483700" r:id="rId7"/>
    <p:sldLayoutId id="2147483701" r:id="rId8"/>
    <p:sldLayoutId id="2147483702" r:id="rId9"/>
    <p:sldLayoutId id="2147483703" r:id="rId10"/>
    <p:sldLayoutId id="2147483705"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2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457200" indent="-228600" algn="l" defTabSz="914400" rtl="0" eaLnBrk="1" latinLnBrk="0" hangingPunct="1">
        <a:lnSpc>
          <a:spcPct val="110000"/>
        </a:lnSpc>
        <a:spcBef>
          <a:spcPts val="600"/>
        </a:spcBef>
        <a:buClr>
          <a:schemeClr val="accent1"/>
        </a:buClr>
        <a:buFont typeface="Arial" panose="020B0604020202020204" pitchFamily="34" charset="0"/>
        <a:buChar char="•"/>
        <a:defRPr sz="1900" kern="1200">
          <a:solidFill>
            <a:schemeClr val="tx1"/>
          </a:solidFill>
          <a:latin typeface="+mn-lt"/>
          <a:ea typeface="+mn-ea"/>
          <a:cs typeface="+mn-cs"/>
        </a:defRPr>
      </a:lvl2pPr>
      <a:lvl3pPr marL="685800" indent="-228600" algn="l" defTabSz="914400" rtl="0" eaLnBrk="1" latinLnBrk="0" hangingPunct="1">
        <a:lnSpc>
          <a:spcPct val="110000"/>
        </a:lnSpc>
        <a:spcBef>
          <a:spcPts val="600"/>
        </a:spcBef>
        <a:buClr>
          <a:schemeClr val="accent1"/>
        </a:buClr>
        <a:buFont typeface="Arial" panose="020B0604020202020204" pitchFamily="34" charset="0"/>
        <a:buChar char="•"/>
        <a:defRPr sz="1700" kern="1200">
          <a:solidFill>
            <a:schemeClr val="tx1"/>
          </a:solidFill>
          <a:latin typeface="+mn-lt"/>
          <a:ea typeface="+mn-ea"/>
          <a:cs typeface="+mn-cs"/>
        </a:defRPr>
      </a:lvl3pPr>
      <a:lvl4pPr marL="9144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4pPr>
      <a:lvl5pPr marL="11430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8" name="Rectangle 1030">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9" name="Rectangle 1032">
            <a:extLst>
              <a:ext uri="{FF2B5EF4-FFF2-40B4-BE49-F238E27FC236}">
                <a16:creationId xmlns:a16="http://schemas.microsoft.com/office/drawing/2014/main" id="{47D97D42-A01D-BC41-A1DE-4E2766A4E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30" name="Rectangle 1034">
            <a:extLst>
              <a:ext uri="{FF2B5EF4-FFF2-40B4-BE49-F238E27FC236}">
                <a16:creationId xmlns:a16="http://schemas.microsoft.com/office/drawing/2014/main" id="{B7258F36-452C-D64A-A553-BEE4EAFE4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2EEAB71A-0294-5220-F9F0-FE41C02B7C82}"/>
              </a:ext>
            </a:extLst>
          </p:cNvPr>
          <p:cNvSpPr>
            <a:spLocks noGrp="1"/>
          </p:cNvSpPr>
          <p:nvPr>
            <p:ph type="ctrTitle"/>
          </p:nvPr>
        </p:nvSpPr>
        <p:spPr>
          <a:xfrm>
            <a:off x="3221039" y="1247775"/>
            <a:ext cx="3856418" cy="3449638"/>
          </a:xfrm>
        </p:spPr>
        <p:txBody>
          <a:bodyPr>
            <a:normAutofit/>
          </a:bodyPr>
          <a:lstStyle/>
          <a:p>
            <a:pPr algn="ctr">
              <a:lnSpc>
                <a:spcPct val="90000"/>
              </a:lnSpc>
            </a:pPr>
            <a:r>
              <a:rPr lang="en-US" sz="5100" dirty="0"/>
              <a:t>Joseph:</a:t>
            </a:r>
            <a:br>
              <a:rPr lang="en-US" sz="5100" dirty="0"/>
            </a:br>
            <a:r>
              <a:rPr lang="en-US" sz="5100" dirty="0"/>
              <a:t>A Study in Endurance</a:t>
            </a:r>
          </a:p>
        </p:txBody>
      </p:sp>
      <p:sp>
        <p:nvSpPr>
          <p:cNvPr id="3" name="Subtitle 2">
            <a:extLst>
              <a:ext uri="{FF2B5EF4-FFF2-40B4-BE49-F238E27FC236}">
                <a16:creationId xmlns:a16="http://schemas.microsoft.com/office/drawing/2014/main" id="{8DEC87C5-5CFD-9463-42CF-36DFCD358253}"/>
              </a:ext>
            </a:extLst>
          </p:cNvPr>
          <p:cNvSpPr>
            <a:spLocks noGrp="1"/>
          </p:cNvSpPr>
          <p:nvPr>
            <p:ph type="subTitle" idx="1"/>
          </p:nvPr>
        </p:nvSpPr>
        <p:spPr>
          <a:xfrm>
            <a:off x="3066778" y="4450890"/>
            <a:ext cx="4171799" cy="944382"/>
          </a:xfrm>
        </p:spPr>
        <p:txBody>
          <a:bodyPr>
            <a:normAutofit/>
          </a:bodyPr>
          <a:lstStyle/>
          <a:p>
            <a:pPr>
              <a:lnSpc>
                <a:spcPct val="100000"/>
              </a:lnSpc>
            </a:pPr>
            <a:r>
              <a:rPr lang="en-US" sz="1900" dirty="0"/>
              <a:t>     Sunday morning Bible class</a:t>
            </a:r>
          </a:p>
          <a:p>
            <a:pPr>
              <a:lnSpc>
                <a:spcPct val="100000"/>
              </a:lnSpc>
            </a:pPr>
            <a:r>
              <a:rPr lang="en-US" sz="1900" dirty="0"/>
              <a:t>Palm Beach Lakes church of Christ</a:t>
            </a:r>
          </a:p>
        </p:txBody>
      </p:sp>
      <p:pic>
        <p:nvPicPr>
          <p:cNvPr id="1026" name="Picture 2" descr="A Hero Rises: The Story of Joseph - Goodness Of God MinistriesGoodness Of  God Ministries">
            <a:extLst>
              <a:ext uri="{FF2B5EF4-FFF2-40B4-BE49-F238E27FC236}">
                <a16:creationId xmlns:a16="http://schemas.microsoft.com/office/drawing/2014/main" id="{ADC89F21-9CBC-C3DC-1B64-ADA109428B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773" r="12227" b="1"/>
          <a:stretch/>
        </p:blipFill>
        <p:spPr bwMode="auto">
          <a:xfrm>
            <a:off x="7534657" y="1909681"/>
            <a:ext cx="3895343" cy="3485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05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E1037-3986-3C22-74E4-8861837EA5A0}"/>
              </a:ext>
            </a:extLst>
          </p:cNvPr>
          <p:cNvSpPr>
            <a:spLocks noGrp="1"/>
          </p:cNvSpPr>
          <p:nvPr>
            <p:ph type="title"/>
          </p:nvPr>
        </p:nvSpPr>
        <p:spPr/>
        <p:txBody>
          <a:bodyPr/>
          <a:lstStyle/>
          <a:p>
            <a:r>
              <a:rPr lang="en-US" dirty="0"/>
              <a:t>Endurance</a:t>
            </a:r>
          </a:p>
        </p:txBody>
      </p:sp>
      <p:sp>
        <p:nvSpPr>
          <p:cNvPr id="3" name="Content Placeholder 2">
            <a:extLst>
              <a:ext uri="{FF2B5EF4-FFF2-40B4-BE49-F238E27FC236}">
                <a16:creationId xmlns:a16="http://schemas.microsoft.com/office/drawing/2014/main" id="{C4EA94C6-E11D-4C5A-7165-ECB2537D80EC}"/>
              </a:ext>
            </a:extLst>
          </p:cNvPr>
          <p:cNvSpPr>
            <a:spLocks noGrp="1"/>
          </p:cNvSpPr>
          <p:nvPr>
            <p:ph idx="1"/>
          </p:nvPr>
        </p:nvSpPr>
        <p:spPr>
          <a:xfrm>
            <a:off x="1587710" y="2160016"/>
            <a:ext cx="10057950" cy="3926152"/>
          </a:xfrm>
        </p:spPr>
        <p:txBody>
          <a:bodyPr/>
          <a:lstStyle/>
          <a:p>
            <a:pPr marL="0" indent="0" algn="ctr">
              <a:buNone/>
            </a:pPr>
            <a:r>
              <a:rPr lang="en-US" sz="2800" dirty="0"/>
              <a:t>The Bible Speaks About Perseverance and Endurance</a:t>
            </a:r>
          </a:p>
          <a:p>
            <a:pPr marL="457200" indent="-457200">
              <a:buAutoNum type="arabicPeriod"/>
            </a:pPr>
            <a:r>
              <a:rPr lang="en-US" sz="2400" dirty="0"/>
              <a:t>Hebrews 12:1		Run with perseverance. </a:t>
            </a:r>
          </a:p>
          <a:p>
            <a:pPr marL="457200" indent="-457200">
              <a:buAutoNum type="arabicPeriod"/>
            </a:pPr>
            <a:r>
              <a:rPr lang="en-US" sz="2400" dirty="0"/>
              <a:t>2 Timothy  2: 3-10	Endure hardship.</a:t>
            </a:r>
          </a:p>
          <a:p>
            <a:pPr marL="457200" indent="-457200">
              <a:buAutoNum type="arabicPeriod"/>
            </a:pPr>
            <a:r>
              <a:rPr lang="en-US" sz="2400" dirty="0"/>
              <a:t>2 Timothy 4: 7		Fight the good fight.</a:t>
            </a:r>
          </a:p>
          <a:p>
            <a:pPr marL="457200" indent="-457200">
              <a:buAutoNum type="arabicPeriod"/>
            </a:pPr>
            <a:r>
              <a:rPr lang="en-US" sz="2400" dirty="0"/>
              <a:t>1 Corinthians 9:24-27	Run in a way that you win.</a:t>
            </a:r>
          </a:p>
          <a:p>
            <a:pPr marL="0" indent="0">
              <a:buNone/>
            </a:pPr>
            <a:r>
              <a:rPr lang="en-US" sz="2400" dirty="0"/>
              <a:t>                                                            </a:t>
            </a:r>
            <a:endParaRPr lang="en-US" dirty="0"/>
          </a:p>
        </p:txBody>
      </p:sp>
      <p:pic>
        <p:nvPicPr>
          <p:cNvPr id="1026" name="Picture 2" descr="The Surprising Pacing Patterns of the World's Best Distance Runners |  Runner's World">
            <a:extLst>
              <a:ext uri="{FF2B5EF4-FFF2-40B4-BE49-F238E27FC236}">
                <a16:creationId xmlns:a16="http://schemas.microsoft.com/office/drawing/2014/main" id="{A845E7C1-9482-D0EA-9A73-C2674FE43B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1188" y="4991005"/>
            <a:ext cx="2690812" cy="1866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850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8C1DB-FB52-3241-B1FD-67150633B01B}"/>
              </a:ext>
            </a:extLst>
          </p:cNvPr>
          <p:cNvSpPr>
            <a:spLocks noGrp="1"/>
          </p:cNvSpPr>
          <p:nvPr>
            <p:ph type="title"/>
          </p:nvPr>
        </p:nvSpPr>
        <p:spPr/>
        <p:txBody>
          <a:bodyPr/>
          <a:lstStyle/>
          <a:p>
            <a:r>
              <a:rPr lang="en-US" dirty="0"/>
              <a:t>Introduction - Joseph</a:t>
            </a:r>
          </a:p>
        </p:txBody>
      </p:sp>
      <p:sp>
        <p:nvSpPr>
          <p:cNvPr id="3" name="Content Placeholder 2">
            <a:extLst>
              <a:ext uri="{FF2B5EF4-FFF2-40B4-BE49-F238E27FC236}">
                <a16:creationId xmlns:a16="http://schemas.microsoft.com/office/drawing/2014/main" id="{DAB84305-5DA7-9BA8-A2A9-97FEB899F0C4}"/>
              </a:ext>
            </a:extLst>
          </p:cNvPr>
          <p:cNvSpPr>
            <a:spLocks noGrp="1"/>
          </p:cNvSpPr>
          <p:nvPr>
            <p:ph idx="1"/>
          </p:nvPr>
        </p:nvSpPr>
        <p:spPr/>
        <p:txBody>
          <a:bodyPr>
            <a:normAutofit/>
          </a:bodyPr>
          <a:lstStyle/>
          <a:p>
            <a:r>
              <a:rPr lang="en-US" sz="2400" dirty="0"/>
              <a:t>Born in Mesopotamia, Haran</a:t>
            </a:r>
          </a:p>
          <a:p>
            <a:r>
              <a:rPr lang="en-US" sz="2400" dirty="0"/>
              <a:t>Parents: Jacob &amp; Rachel.  Rachel’s first born.</a:t>
            </a:r>
          </a:p>
          <a:p>
            <a:r>
              <a:rPr lang="en-US" sz="2400" dirty="0"/>
              <a:t>At six years old, the family moved to the land of Canaan.</a:t>
            </a:r>
          </a:p>
          <a:p>
            <a:r>
              <a:rPr lang="en-US" sz="2400" dirty="0"/>
              <a:t>Introduced to us at 17 years old (Genesis 37:2).</a:t>
            </a:r>
          </a:p>
        </p:txBody>
      </p:sp>
    </p:spTree>
    <p:extLst>
      <p:ext uri="{BB962C8B-B14F-4D97-AF65-F5344CB8AC3E}">
        <p14:creationId xmlns:p14="http://schemas.microsoft.com/office/powerpoint/2010/main" val="2404473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ble Map: Haran">
            <a:extLst>
              <a:ext uri="{FF2B5EF4-FFF2-40B4-BE49-F238E27FC236}">
                <a16:creationId xmlns:a16="http://schemas.microsoft.com/office/drawing/2014/main" id="{B0973F87-84C1-D500-D982-8AB17DEF012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06612" y="840982"/>
            <a:ext cx="7393534" cy="5176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0597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59580-AB2C-8F14-81E4-D611A6B555B4}"/>
              </a:ext>
            </a:extLst>
          </p:cNvPr>
          <p:cNvSpPr>
            <a:spLocks noGrp="1"/>
          </p:cNvSpPr>
          <p:nvPr>
            <p:ph type="title"/>
          </p:nvPr>
        </p:nvSpPr>
        <p:spPr/>
        <p:txBody>
          <a:bodyPr/>
          <a:lstStyle/>
          <a:p>
            <a:r>
              <a:rPr lang="en-US" dirty="0"/>
              <a:t>Introduction - Joseph</a:t>
            </a:r>
          </a:p>
        </p:txBody>
      </p:sp>
      <p:sp>
        <p:nvSpPr>
          <p:cNvPr id="3" name="Content Placeholder 2">
            <a:extLst>
              <a:ext uri="{FF2B5EF4-FFF2-40B4-BE49-F238E27FC236}">
                <a16:creationId xmlns:a16="http://schemas.microsoft.com/office/drawing/2014/main" id="{C800A6FA-8A78-A362-1724-9A8011FA1485}"/>
              </a:ext>
            </a:extLst>
          </p:cNvPr>
          <p:cNvSpPr>
            <a:spLocks noGrp="1"/>
          </p:cNvSpPr>
          <p:nvPr>
            <p:ph idx="1"/>
          </p:nvPr>
        </p:nvSpPr>
        <p:spPr/>
        <p:txBody>
          <a:bodyPr/>
          <a:lstStyle/>
          <a:p>
            <a:pPr marL="0" indent="0" algn="ctr">
              <a:buNone/>
            </a:pPr>
            <a:r>
              <a:rPr lang="en-US" sz="2800" dirty="0"/>
              <a:t>Historical Proof?</a:t>
            </a:r>
          </a:p>
          <a:p>
            <a:pPr marL="0" indent="0">
              <a:lnSpc>
                <a:spcPct val="150000"/>
              </a:lnSpc>
              <a:buNone/>
            </a:pPr>
            <a:r>
              <a:rPr lang="en-US" dirty="0"/>
              <a:t>From the second millennium B.C.E. people from Canaan infiltrated the northeastern regions of Egypt. “Canaanites who had been living in the region had expanded and taken over much of the Eastern Nile Delta”</a:t>
            </a:r>
          </a:p>
          <a:p>
            <a:pPr marL="0" indent="0">
              <a:lnSpc>
                <a:spcPct val="150000"/>
              </a:lnSpc>
              <a:buNone/>
            </a:pPr>
            <a:r>
              <a:rPr lang="en-US" dirty="0"/>
              <a:t> - </a:t>
            </a:r>
            <a:r>
              <a:rPr lang="en-US" dirty="0" err="1"/>
              <a:t>Hallote</a:t>
            </a:r>
            <a:r>
              <a:rPr lang="en-US" dirty="0"/>
              <a:t> , Purchase College of State University of New York.</a:t>
            </a:r>
          </a:p>
          <a:p>
            <a:pPr marL="0" indent="0">
              <a:buNone/>
            </a:pPr>
            <a:endParaRPr lang="en-US" dirty="0"/>
          </a:p>
        </p:txBody>
      </p:sp>
    </p:spTree>
    <p:extLst>
      <p:ext uri="{BB962C8B-B14F-4D97-AF65-F5344CB8AC3E}">
        <p14:creationId xmlns:p14="http://schemas.microsoft.com/office/powerpoint/2010/main" val="401461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59580-AB2C-8F14-81E4-D611A6B555B4}"/>
              </a:ext>
            </a:extLst>
          </p:cNvPr>
          <p:cNvSpPr>
            <a:spLocks noGrp="1"/>
          </p:cNvSpPr>
          <p:nvPr>
            <p:ph type="title"/>
          </p:nvPr>
        </p:nvSpPr>
        <p:spPr/>
        <p:txBody>
          <a:bodyPr/>
          <a:lstStyle/>
          <a:p>
            <a:r>
              <a:rPr lang="en-US" dirty="0"/>
              <a:t>Introduction - Joseph</a:t>
            </a:r>
          </a:p>
        </p:txBody>
      </p:sp>
      <p:sp>
        <p:nvSpPr>
          <p:cNvPr id="3" name="Content Placeholder 2">
            <a:extLst>
              <a:ext uri="{FF2B5EF4-FFF2-40B4-BE49-F238E27FC236}">
                <a16:creationId xmlns:a16="http://schemas.microsoft.com/office/drawing/2014/main" id="{C800A6FA-8A78-A362-1724-9A8011FA1485}"/>
              </a:ext>
            </a:extLst>
          </p:cNvPr>
          <p:cNvSpPr>
            <a:spLocks noGrp="1"/>
          </p:cNvSpPr>
          <p:nvPr>
            <p:ph idx="1"/>
          </p:nvPr>
        </p:nvSpPr>
        <p:spPr>
          <a:xfrm>
            <a:off x="1587709" y="2160016"/>
            <a:ext cx="10144215" cy="3926152"/>
          </a:xfrm>
        </p:spPr>
        <p:txBody>
          <a:bodyPr/>
          <a:lstStyle/>
          <a:p>
            <a:pPr marL="0" indent="0" algn="ctr">
              <a:buNone/>
            </a:pPr>
            <a:r>
              <a:rPr lang="en-US" sz="2800" dirty="0"/>
              <a:t>Historical Proof?</a:t>
            </a:r>
          </a:p>
          <a:p>
            <a:pPr marL="0" indent="0">
              <a:lnSpc>
                <a:spcPct val="150000"/>
              </a:lnSpc>
              <a:buNone/>
            </a:pPr>
            <a:r>
              <a:rPr lang="en-US" dirty="0"/>
              <a:t>In ancient Thebes, the tomb of an Egyptian ruler has paintings of slaves. Painted with the characteristics of previous tombs of Semitic people. One scene shows a man making bricks and overseeing them is a tall Egyptian.</a:t>
            </a:r>
          </a:p>
          <a:p>
            <a:pPr marL="0" indent="0">
              <a:lnSpc>
                <a:spcPct val="150000"/>
              </a:lnSpc>
              <a:buNone/>
            </a:pPr>
            <a:r>
              <a:rPr lang="en-US" dirty="0"/>
              <a:t>- Paul </a:t>
            </a:r>
            <a:r>
              <a:rPr lang="en-US" dirty="0" err="1"/>
              <a:t>Backholer</a:t>
            </a:r>
            <a:r>
              <a:rPr lang="en-US" dirty="0"/>
              <a:t>, August 23, 2021</a:t>
            </a:r>
          </a:p>
          <a:p>
            <a:pPr marL="0" indent="0">
              <a:buNone/>
            </a:pPr>
            <a:endParaRPr lang="en-US" dirty="0"/>
          </a:p>
        </p:txBody>
      </p:sp>
    </p:spTree>
    <p:extLst>
      <p:ext uri="{BB962C8B-B14F-4D97-AF65-F5344CB8AC3E}">
        <p14:creationId xmlns:p14="http://schemas.microsoft.com/office/powerpoint/2010/main" val="2260370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59580-AB2C-8F14-81E4-D611A6B555B4}"/>
              </a:ext>
            </a:extLst>
          </p:cNvPr>
          <p:cNvSpPr>
            <a:spLocks noGrp="1"/>
          </p:cNvSpPr>
          <p:nvPr>
            <p:ph type="title"/>
          </p:nvPr>
        </p:nvSpPr>
        <p:spPr/>
        <p:txBody>
          <a:bodyPr/>
          <a:lstStyle/>
          <a:p>
            <a:r>
              <a:rPr lang="en-US" dirty="0"/>
              <a:t>Introduction - Joseph</a:t>
            </a:r>
          </a:p>
        </p:txBody>
      </p:sp>
      <p:sp>
        <p:nvSpPr>
          <p:cNvPr id="3" name="Content Placeholder 2">
            <a:extLst>
              <a:ext uri="{FF2B5EF4-FFF2-40B4-BE49-F238E27FC236}">
                <a16:creationId xmlns:a16="http://schemas.microsoft.com/office/drawing/2014/main" id="{C800A6FA-8A78-A362-1724-9A8011FA1485}"/>
              </a:ext>
            </a:extLst>
          </p:cNvPr>
          <p:cNvSpPr>
            <a:spLocks noGrp="1"/>
          </p:cNvSpPr>
          <p:nvPr>
            <p:ph idx="1"/>
          </p:nvPr>
        </p:nvSpPr>
        <p:spPr>
          <a:xfrm>
            <a:off x="1587709" y="2160016"/>
            <a:ext cx="10187347" cy="3926152"/>
          </a:xfrm>
        </p:spPr>
        <p:txBody>
          <a:bodyPr/>
          <a:lstStyle/>
          <a:p>
            <a:pPr marL="0" indent="0" algn="ctr">
              <a:buNone/>
            </a:pPr>
            <a:r>
              <a:rPr lang="en-US" sz="2400" dirty="0"/>
              <a:t>Historical Proof?</a:t>
            </a:r>
          </a:p>
          <a:p>
            <a:pPr marL="0" indent="0">
              <a:lnSpc>
                <a:spcPct val="150000"/>
              </a:lnSpc>
              <a:buNone/>
            </a:pPr>
            <a:r>
              <a:rPr lang="en-US" dirty="0"/>
              <a:t>A canal was built from the Nile River to Lake </a:t>
            </a:r>
            <a:r>
              <a:rPr lang="en-US" dirty="0" err="1"/>
              <a:t>Quarun</a:t>
            </a:r>
            <a:r>
              <a:rPr lang="en-US" dirty="0"/>
              <a:t>. Built between 1850-1650 BC.  In Arabic, the name of the canal is Bahr Yusef. </a:t>
            </a:r>
          </a:p>
          <a:p>
            <a:pPr marL="0" indent="0">
              <a:lnSpc>
                <a:spcPct val="150000"/>
              </a:lnSpc>
              <a:buNone/>
            </a:pPr>
            <a:r>
              <a:rPr lang="en-US" dirty="0"/>
              <a:t>In English, </a:t>
            </a:r>
            <a:r>
              <a:rPr lang="en-US" u="sng" dirty="0"/>
              <a:t>The Waterway of Joseph</a:t>
            </a:r>
            <a:r>
              <a:rPr lang="en-US" dirty="0"/>
              <a:t>. </a:t>
            </a:r>
          </a:p>
          <a:p>
            <a:pPr marL="0" indent="0">
              <a:lnSpc>
                <a:spcPct val="150000"/>
              </a:lnSpc>
              <a:buNone/>
            </a:pPr>
            <a:r>
              <a:rPr lang="en-US" dirty="0"/>
              <a:t>BBC, July 6, 2009</a:t>
            </a:r>
          </a:p>
        </p:txBody>
      </p:sp>
    </p:spTree>
    <p:extLst>
      <p:ext uri="{BB962C8B-B14F-4D97-AF65-F5344CB8AC3E}">
        <p14:creationId xmlns:p14="http://schemas.microsoft.com/office/powerpoint/2010/main" val="277025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1C763-E24E-E847-2BB1-DA3D3FA188F6}"/>
              </a:ext>
            </a:extLst>
          </p:cNvPr>
          <p:cNvSpPr>
            <a:spLocks noGrp="1"/>
          </p:cNvSpPr>
          <p:nvPr>
            <p:ph type="title"/>
          </p:nvPr>
        </p:nvSpPr>
        <p:spPr/>
        <p:txBody>
          <a:bodyPr/>
          <a:lstStyle/>
          <a:p>
            <a:r>
              <a:rPr lang="en-US" dirty="0"/>
              <a:t>Endurance: Lesson 1</a:t>
            </a:r>
          </a:p>
        </p:txBody>
      </p:sp>
      <p:sp>
        <p:nvSpPr>
          <p:cNvPr id="3" name="Content Placeholder 2">
            <a:extLst>
              <a:ext uri="{FF2B5EF4-FFF2-40B4-BE49-F238E27FC236}">
                <a16:creationId xmlns:a16="http://schemas.microsoft.com/office/drawing/2014/main" id="{F651C7E0-572F-54F2-DD4F-1286BF943FEB}"/>
              </a:ext>
            </a:extLst>
          </p:cNvPr>
          <p:cNvSpPr>
            <a:spLocks noGrp="1"/>
          </p:cNvSpPr>
          <p:nvPr>
            <p:ph idx="1"/>
          </p:nvPr>
        </p:nvSpPr>
        <p:spPr>
          <a:xfrm>
            <a:off x="1587709" y="2160016"/>
            <a:ext cx="8324041" cy="3926152"/>
          </a:xfrm>
        </p:spPr>
        <p:txBody>
          <a:bodyPr/>
          <a:lstStyle/>
          <a:p>
            <a:pPr marL="457200" indent="-457200">
              <a:buFont typeface="+mj-lt"/>
              <a:buAutoNum type="alphaLcParenR"/>
            </a:pPr>
            <a:r>
              <a:rPr lang="en-US" dirty="0"/>
              <a:t>Joseph lived with his brothers that came from two different mothers (Gen. 37:2).</a:t>
            </a:r>
          </a:p>
          <a:p>
            <a:pPr marL="457200" indent="-457200">
              <a:buFont typeface="+mj-lt"/>
              <a:buAutoNum type="alphaLcParenR"/>
            </a:pPr>
            <a:r>
              <a:rPr lang="en-US" dirty="0"/>
              <a:t>Jacob favored Joseph (Gen. 37:3).</a:t>
            </a:r>
          </a:p>
          <a:p>
            <a:pPr marL="457200" indent="-457200">
              <a:buFont typeface="+mj-lt"/>
              <a:buAutoNum type="alphaLcParenR"/>
            </a:pPr>
            <a:r>
              <a:rPr lang="en-US" dirty="0"/>
              <a:t>His brothers were jealous (Gen. 37:4).</a:t>
            </a:r>
          </a:p>
          <a:p>
            <a:pPr marL="457200" indent="-457200">
              <a:buFont typeface="+mj-lt"/>
              <a:buAutoNum type="alphaLcParenR"/>
            </a:pPr>
            <a:r>
              <a:rPr lang="en-US" dirty="0"/>
              <a:t>Joseph shares is dreams. His brothers became envious (Gen. 37: 5-11).                   </a:t>
            </a:r>
          </a:p>
        </p:txBody>
      </p:sp>
      <p:pic>
        <p:nvPicPr>
          <p:cNvPr id="1026" name="Picture 2" descr="God Had a Plan for Joseph">
            <a:extLst>
              <a:ext uri="{FF2B5EF4-FFF2-40B4-BE49-F238E27FC236}">
                <a16:creationId xmlns:a16="http://schemas.microsoft.com/office/drawing/2014/main" id="{2214D0E9-3DA2-4A55-83BE-71622AB1AF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5025" y="5000625"/>
            <a:ext cx="2466975"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74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8EBBD-5FAC-19CA-607A-6185F1E125EA}"/>
              </a:ext>
            </a:extLst>
          </p:cNvPr>
          <p:cNvSpPr>
            <a:spLocks noGrp="1"/>
          </p:cNvSpPr>
          <p:nvPr>
            <p:ph type="title"/>
          </p:nvPr>
        </p:nvSpPr>
        <p:spPr/>
        <p:txBody>
          <a:bodyPr/>
          <a:lstStyle/>
          <a:p>
            <a:r>
              <a:rPr lang="en-US" dirty="0"/>
              <a:t>Endurance: Lesson 1</a:t>
            </a:r>
          </a:p>
        </p:txBody>
      </p:sp>
      <p:sp>
        <p:nvSpPr>
          <p:cNvPr id="3" name="Content Placeholder 2">
            <a:extLst>
              <a:ext uri="{FF2B5EF4-FFF2-40B4-BE49-F238E27FC236}">
                <a16:creationId xmlns:a16="http://schemas.microsoft.com/office/drawing/2014/main" id="{199C0C6F-F330-6EBD-8FAB-5DB31EAE9009}"/>
              </a:ext>
            </a:extLst>
          </p:cNvPr>
          <p:cNvSpPr>
            <a:spLocks noGrp="1"/>
          </p:cNvSpPr>
          <p:nvPr>
            <p:ph idx="1"/>
          </p:nvPr>
        </p:nvSpPr>
        <p:spPr>
          <a:xfrm>
            <a:off x="1873460" y="2005781"/>
            <a:ext cx="9486690" cy="3926152"/>
          </a:xfrm>
        </p:spPr>
        <p:txBody>
          <a:bodyPr>
            <a:normAutofit/>
          </a:bodyPr>
          <a:lstStyle/>
          <a:p>
            <a:pPr marL="457200" indent="-457200">
              <a:buFont typeface="+mj-lt"/>
              <a:buAutoNum type="alphaLcParenR" startAt="5"/>
            </a:pPr>
            <a:r>
              <a:rPr lang="en-US" dirty="0"/>
              <a:t>Joseph’s brothers were working. Joseph was not?  (Gen. 37: 12-14)</a:t>
            </a:r>
          </a:p>
          <a:p>
            <a:pPr marL="457200" indent="-457200">
              <a:buFont typeface="+mj-lt"/>
              <a:buAutoNum type="alphaLcParenR" startAt="5"/>
            </a:pPr>
            <a:r>
              <a:rPr lang="en-US" dirty="0"/>
              <a:t>Joseph’s brothers conspired to kill him (Gen. 37:18-20).</a:t>
            </a:r>
          </a:p>
          <a:p>
            <a:pPr marL="457200" indent="-457200">
              <a:buFont typeface="+mj-lt"/>
              <a:buAutoNum type="alphaLcParenR" startAt="5"/>
            </a:pPr>
            <a:r>
              <a:rPr lang="en-US" dirty="0"/>
              <a:t>Reuben came to Joseph’s rescue (kind of) (Gen. 37:21-22).</a:t>
            </a:r>
          </a:p>
          <a:p>
            <a:pPr marL="457200" indent="-457200">
              <a:buFont typeface="+mj-lt"/>
              <a:buAutoNum type="alphaLcParenR" startAt="5"/>
            </a:pPr>
            <a:r>
              <a:rPr lang="en-US" dirty="0"/>
              <a:t>The brothers carried out their plan (Gen. 37:23-35).</a:t>
            </a:r>
          </a:p>
          <a:p>
            <a:pPr marL="457200" indent="-457200">
              <a:buFont typeface="+mj-lt"/>
              <a:buAutoNum type="alphaLcParenR" startAt="5"/>
            </a:pPr>
            <a:r>
              <a:rPr lang="en-US" dirty="0"/>
              <a:t>Joseph is sold to an Egyptian, Potiphar.  </a:t>
            </a:r>
            <a:r>
              <a:rPr lang="en-US" u="sng" dirty="0"/>
              <a:t>God’s providence</a:t>
            </a:r>
            <a:r>
              <a:rPr lang="en-US" dirty="0"/>
              <a:t>. </a:t>
            </a:r>
          </a:p>
          <a:p>
            <a:pPr marL="0" indent="0">
              <a:buNone/>
            </a:pPr>
            <a:r>
              <a:rPr lang="en-US" dirty="0"/>
              <a:t>                 </a:t>
            </a:r>
          </a:p>
          <a:p>
            <a:pPr marL="0" indent="0">
              <a:buNone/>
            </a:pPr>
            <a:r>
              <a:rPr lang="en-US" dirty="0"/>
              <a:t>                             </a:t>
            </a:r>
          </a:p>
          <a:p>
            <a:pPr marL="0" indent="0">
              <a:buNone/>
            </a:pPr>
            <a:endParaRPr lang="en-US" dirty="0"/>
          </a:p>
          <a:p>
            <a:pPr marL="0" indent="0">
              <a:buNone/>
            </a:pPr>
            <a:endParaRPr lang="en-US" dirty="0"/>
          </a:p>
        </p:txBody>
      </p:sp>
      <p:pic>
        <p:nvPicPr>
          <p:cNvPr id="2050" name="Picture 2" descr="Jealousy &amp; Betrayal | If I Walked With Jesus">
            <a:extLst>
              <a:ext uri="{FF2B5EF4-FFF2-40B4-BE49-F238E27FC236}">
                <a16:creationId xmlns:a16="http://schemas.microsoft.com/office/drawing/2014/main" id="{2428F186-DD49-30DF-7EAF-9F4548FA2E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5646" y="4680035"/>
            <a:ext cx="3428730" cy="1962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29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8EBBD-5FAC-19CA-607A-6185F1E125EA}"/>
              </a:ext>
            </a:extLst>
          </p:cNvPr>
          <p:cNvSpPr>
            <a:spLocks noGrp="1"/>
          </p:cNvSpPr>
          <p:nvPr>
            <p:ph type="title"/>
          </p:nvPr>
        </p:nvSpPr>
        <p:spPr>
          <a:xfrm>
            <a:off x="1587710" y="443788"/>
            <a:ext cx="9486690" cy="1550419"/>
          </a:xfrm>
        </p:spPr>
        <p:txBody>
          <a:bodyPr/>
          <a:lstStyle/>
          <a:p>
            <a:r>
              <a:rPr lang="en-US" dirty="0"/>
              <a:t>Endurance: Lesson 1</a:t>
            </a:r>
          </a:p>
        </p:txBody>
      </p:sp>
      <p:sp>
        <p:nvSpPr>
          <p:cNvPr id="3" name="Content Placeholder 2">
            <a:extLst>
              <a:ext uri="{FF2B5EF4-FFF2-40B4-BE49-F238E27FC236}">
                <a16:creationId xmlns:a16="http://schemas.microsoft.com/office/drawing/2014/main" id="{199C0C6F-F330-6EBD-8FAB-5DB31EAE9009}"/>
              </a:ext>
            </a:extLst>
          </p:cNvPr>
          <p:cNvSpPr>
            <a:spLocks noGrp="1"/>
          </p:cNvSpPr>
          <p:nvPr>
            <p:ph idx="1"/>
          </p:nvPr>
        </p:nvSpPr>
        <p:spPr>
          <a:xfrm>
            <a:off x="1587710" y="2183165"/>
            <a:ext cx="9486690" cy="3926152"/>
          </a:xfrm>
        </p:spPr>
        <p:txBody>
          <a:bodyPr/>
          <a:lstStyle/>
          <a:p>
            <a:pPr marL="0" indent="0" algn="ctr">
              <a:buNone/>
            </a:pPr>
            <a:r>
              <a:rPr lang="en-US" sz="2800" dirty="0"/>
              <a:t>Endurance Takeaways</a:t>
            </a:r>
          </a:p>
          <a:p>
            <a:pPr marL="457200" indent="-457200">
              <a:buAutoNum type="arabicPeriod"/>
            </a:pPr>
            <a:r>
              <a:rPr lang="en-US" sz="2400" dirty="0"/>
              <a:t>Endured hardship &amp; jealousy.  </a:t>
            </a:r>
          </a:p>
          <a:p>
            <a:pPr marL="457200" indent="-457200">
              <a:buAutoNum type="arabicPeriod"/>
            </a:pPr>
            <a:r>
              <a:rPr lang="en-US" sz="2400" dirty="0"/>
              <a:t>Endured disgrace.</a:t>
            </a:r>
          </a:p>
          <a:p>
            <a:pPr marL="457200" indent="-457200">
              <a:buAutoNum type="arabicPeriod"/>
            </a:pPr>
            <a:r>
              <a:rPr lang="en-US" sz="2400" dirty="0"/>
              <a:t>Endured separation and loneliness. </a:t>
            </a:r>
          </a:p>
          <a:p>
            <a:pPr marL="457200" indent="-457200">
              <a:buAutoNum type="arabicPeriod"/>
            </a:pPr>
            <a:r>
              <a:rPr lang="en-US" sz="2400" dirty="0"/>
              <a:t>Never blamed God.</a:t>
            </a:r>
            <a:endParaRPr lang="en-US" sz="2000" dirty="0"/>
          </a:p>
        </p:txBody>
      </p:sp>
      <p:pic>
        <p:nvPicPr>
          <p:cNvPr id="4" name="Picture 2" descr="Jealousy &amp; Betrayal | If I Walked With Jesus">
            <a:extLst>
              <a:ext uri="{FF2B5EF4-FFF2-40B4-BE49-F238E27FC236}">
                <a16:creationId xmlns:a16="http://schemas.microsoft.com/office/drawing/2014/main" id="{4F9F6FA0-9DE3-353D-4F54-4FCE68ECB3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5646" y="4680035"/>
            <a:ext cx="3428730" cy="1962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527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1DE69-DD1E-43F0-29CF-04620D25964B}"/>
              </a:ext>
            </a:extLst>
          </p:cNvPr>
          <p:cNvSpPr>
            <a:spLocks noGrp="1"/>
          </p:cNvSpPr>
          <p:nvPr>
            <p:ph type="title"/>
          </p:nvPr>
        </p:nvSpPr>
        <p:spPr/>
        <p:txBody>
          <a:bodyPr/>
          <a:lstStyle/>
          <a:p>
            <a:r>
              <a:rPr lang="en-US" dirty="0"/>
              <a:t>Endurance: Lesson 2</a:t>
            </a:r>
          </a:p>
        </p:txBody>
      </p:sp>
      <p:sp>
        <p:nvSpPr>
          <p:cNvPr id="3" name="Content Placeholder 2">
            <a:extLst>
              <a:ext uri="{FF2B5EF4-FFF2-40B4-BE49-F238E27FC236}">
                <a16:creationId xmlns:a16="http://schemas.microsoft.com/office/drawing/2014/main" id="{E172F32F-2913-D2F7-9D3D-365AE9240137}"/>
              </a:ext>
            </a:extLst>
          </p:cNvPr>
          <p:cNvSpPr>
            <a:spLocks noGrp="1"/>
          </p:cNvSpPr>
          <p:nvPr>
            <p:ph idx="1"/>
          </p:nvPr>
        </p:nvSpPr>
        <p:spPr/>
        <p:txBody>
          <a:bodyPr/>
          <a:lstStyle/>
          <a:p>
            <a:pPr marL="457200" indent="-457200">
              <a:buFont typeface="+mj-lt"/>
              <a:buAutoNum type="alphaLcParenR"/>
            </a:pPr>
            <a:r>
              <a:rPr lang="en-US" dirty="0"/>
              <a:t>Joseph was a successful man and was in the house of his master (Gen. 39:2).</a:t>
            </a:r>
          </a:p>
          <a:p>
            <a:pPr marL="457200" indent="-457200">
              <a:buFont typeface="+mj-lt"/>
              <a:buAutoNum type="alphaLcParenR"/>
            </a:pPr>
            <a:r>
              <a:rPr lang="en-US" dirty="0"/>
              <a:t>Joseph’s master saw that the Lord was with Joseph (Gen. 39:3).</a:t>
            </a:r>
          </a:p>
          <a:p>
            <a:pPr marL="457200" indent="-457200">
              <a:buFont typeface="+mj-lt"/>
              <a:buAutoNum type="alphaLcParenR"/>
            </a:pPr>
            <a:r>
              <a:rPr lang="en-US" dirty="0"/>
              <a:t>Joseph was made an overseer of the house, and the house was blessed (Gen. 39:4,5).</a:t>
            </a:r>
          </a:p>
          <a:p>
            <a:pPr marL="0" indent="0">
              <a:buNone/>
            </a:pPr>
            <a:endParaRPr lang="en-US" dirty="0"/>
          </a:p>
        </p:txBody>
      </p:sp>
    </p:spTree>
    <p:extLst>
      <p:ext uri="{BB962C8B-B14F-4D97-AF65-F5344CB8AC3E}">
        <p14:creationId xmlns:p14="http://schemas.microsoft.com/office/powerpoint/2010/main" val="1882215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B454E-4415-2B8B-5F12-5A0F91A04809}"/>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DF6E81EE-475A-F3EA-C4D2-87954CAAC176}"/>
              </a:ext>
            </a:extLst>
          </p:cNvPr>
          <p:cNvSpPr>
            <a:spLocks noGrp="1"/>
          </p:cNvSpPr>
          <p:nvPr>
            <p:ph idx="1"/>
          </p:nvPr>
        </p:nvSpPr>
        <p:spPr/>
        <p:txBody>
          <a:bodyPr>
            <a:normAutofit/>
          </a:bodyPr>
          <a:lstStyle/>
          <a:p>
            <a:pPr marL="0" indent="0">
              <a:buNone/>
            </a:pPr>
            <a:r>
              <a:rPr lang="en-US" sz="2800" dirty="0"/>
              <a:t>1.  Recount the main events in the life of Joseph.</a:t>
            </a:r>
          </a:p>
          <a:p>
            <a:pPr marL="0" indent="0">
              <a:buNone/>
            </a:pPr>
            <a:endParaRPr lang="en-US" sz="2800" dirty="0"/>
          </a:p>
          <a:p>
            <a:pPr marL="0" indent="0">
              <a:buNone/>
            </a:pPr>
            <a:r>
              <a:rPr lang="en-US" sz="2800" dirty="0"/>
              <a:t>2.  Appreciate Joseph’s faith as God was working in</a:t>
            </a:r>
          </a:p>
          <a:p>
            <a:pPr marL="0" indent="0">
              <a:buNone/>
            </a:pPr>
            <a:r>
              <a:rPr lang="en-US" sz="2800" dirty="0"/>
              <a:t>    the midst of his troubles.</a:t>
            </a:r>
          </a:p>
        </p:txBody>
      </p:sp>
    </p:spTree>
    <p:extLst>
      <p:ext uri="{BB962C8B-B14F-4D97-AF65-F5344CB8AC3E}">
        <p14:creationId xmlns:p14="http://schemas.microsoft.com/office/powerpoint/2010/main" val="345600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1DE69-DD1E-43F0-29CF-04620D25964B}"/>
              </a:ext>
            </a:extLst>
          </p:cNvPr>
          <p:cNvSpPr>
            <a:spLocks noGrp="1"/>
          </p:cNvSpPr>
          <p:nvPr>
            <p:ph type="title"/>
          </p:nvPr>
        </p:nvSpPr>
        <p:spPr/>
        <p:txBody>
          <a:bodyPr/>
          <a:lstStyle/>
          <a:p>
            <a:r>
              <a:rPr lang="en-US" dirty="0"/>
              <a:t>Endurance: Lesson 2</a:t>
            </a:r>
          </a:p>
        </p:txBody>
      </p:sp>
      <p:sp>
        <p:nvSpPr>
          <p:cNvPr id="3" name="Content Placeholder 2">
            <a:extLst>
              <a:ext uri="{FF2B5EF4-FFF2-40B4-BE49-F238E27FC236}">
                <a16:creationId xmlns:a16="http://schemas.microsoft.com/office/drawing/2014/main" id="{E172F32F-2913-D2F7-9D3D-365AE9240137}"/>
              </a:ext>
            </a:extLst>
          </p:cNvPr>
          <p:cNvSpPr>
            <a:spLocks noGrp="1"/>
          </p:cNvSpPr>
          <p:nvPr>
            <p:ph idx="1"/>
          </p:nvPr>
        </p:nvSpPr>
        <p:spPr/>
        <p:txBody>
          <a:bodyPr/>
          <a:lstStyle/>
          <a:p>
            <a:pPr marL="457200" indent="-457200">
              <a:buFont typeface="+mj-lt"/>
              <a:buAutoNum type="alphaLcParenR" startAt="4"/>
            </a:pPr>
            <a:r>
              <a:rPr lang="en-US" dirty="0"/>
              <a:t>Joseph was handsome (Gen. 39:6).</a:t>
            </a:r>
          </a:p>
          <a:p>
            <a:pPr marL="457200" indent="-457200">
              <a:buFont typeface="+mj-lt"/>
              <a:buAutoNum type="alphaLcParenR" startAt="4"/>
            </a:pPr>
            <a:r>
              <a:rPr lang="en-US" dirty="0"/>
              <a:t>Potiphar’s wife desire him. Said, “lie with me” (Gen. 39:7).</a:t>
            </a:r>
          </a:p>
          <a:p>
            <a:pPr marL="457200" indent="-457200">
              <a:buFont typeface="+mj-lt"/>
              <a:buAutoNum type="alphaLcParenR" startAt="4"/>
            </a:pPr>
            <a:r>
              <a:rPr lang="en-US" dirty="0"/>
              <a:t>Genesis 39:9 - Joseph refuses the advancements.  And proclaims,” How can I do this great thing and sin against the Lord” (Isaiah 59:2; Romans 6:23; Galatians 5:19-21) </a:t>
            </a:r>
          </a:p>
          <a:p>
            <a:pPr marL="457200" indent="-457200">
              <a:buFont typeface="+mj-lt"/>
              <a:buAutoNum type="alphaLcParenR" startAt="4"/>
            </a:pPr>
            <a:r>
              <a:rPr lang="en-US" dirty="0"/>
              <a:t>She came back again and again (Genesis 39:10).</a:t>
            </a:r>
          </a:p>
          <a:p>
            <a:pPr marL="0" indent="0">
              <a:buNone/>
            </a:pPr>
            <a:endParaRPr lang="en-US" dirty="0"/>
          </a:p>
        </p:txBody>
      </p:sp>
    </p:spTree>
    <p:extLst>
      <p:ext uri="{BB962C8B-B14F-4D97-AF65-F5344CB8AC3E}">
        <p14:creationId xmlns:p14="http://schemas.microsoft.com/office/powerpoint/2010/main" val="59668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4DB58-16B4-8658-7184-E46E01F1479C}"/>
              </a:ext>
            </a:extLst>
          </p:cNvPr>
          <p:cNvSpPr>
            <a:spLocks noGrp="1"/>
          </p:cNvSpPr>
          <p:nvPr>
            <p:ph type="title"/>
          </p:nvPr>
        </p:nvSpPr>
        <p:spPr/>
        <p:txBody>
          <a:bodyPr/>
          <a:lstStyle/>
          <a:p>
            <a:r>
              <a:rPr lang="en-US" dirty="0"/>
              <a:t>Endurance: Lesson 2</a:t>
            </a:r>
          </a:p>
        </p:txBody>
      </p:sp>
      <p:sp>
        <p:nvSpPr>
          <p:cNvPr id="3" name="Content Placeholder 2">
            <a:extLst>
              <a:ext uri="{FF2B5EF4-FFF2-40B4-BE49-F238E27FC236}">
                <a16:creationId xmlns:a16="http://schemas.microsoft.com/office/drawing/2014/main" id="{3E1A9AC0-F451-F406-C16A-D53B961938AE}"/>
              </a:ext>
            </a:extLst>
          </p:cNvPr>
          <p:cNvSpPr>
            <a:spLocks noGrp="1"/>
          </p:cNvSpPr>
          <p:nvPr>
            <p:ph idx="1"/>
          </p:nvPr>
        </p:nvSpPr>
        <p:spPr/>
        <p:txBody>
          <a:bodyPr/>
          <a:lstStyle/>
          <a:p>
            <a:pPr marL="457200" indent="-457200">
              <a:buFont typeface="+mj-lt"/>
              <a:buAutoNum type="alphaLcParenR" startAt="8"/>
            </a:pPr>
            <a:r>
              <a:rPr lang="en-US" dirty="0"/>
              <a:t>Joseph is accused (Gen. 39:11-19).</a:t>
            </a:r>
          </a:p>
          <a:p>
            <a:pPr marL="457200" indent="-457200">
              <a:buFont typeface="+mj-lt"/>
              <a:buAutoNum type="alphaLcParenR" startAt="8"/>
            </a:pPr>
            <a:r>
              <a:rPr lang="en-US" dirty="0"/>
              <a:t>Joseph is in prison, again (Gen. 39:21).</a:t>
            </a:r>
          </a:p>
          <a:p>
            <a:pPr marL="457200" indent="-457200">
              <a:buFont typeface="+mj-lt"/>
              <a:buAutoNum type="alphaLcParenR" startAt="8"/>
            </a:pPr>
            <a:r>
              <a:rPr lang="en-US" dirty="0"/>
              <a:t>The Lord blessed Joseph (Gen. 39: 22-23).</a:t>
            </a:r>
          </a:p>
        </p:txBody>
      </p:sp>
    </p:spTree>
    <p:extLst>
      <p:ext uri="{BB962C8B-B14F-4D97-AF65-F5344CB8AC3E}">
        <p14:creationId xmlns:p14="http://schemas.microsoft.com/office/powerpoint/2010/main" val="476163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ABBCE-047C-E9C9-D158-37C29672A9BE}"/>
              </a:ext>
            </a:extLst>
          </p:cNvPr>
          <p:cNvSpPr>
            <a:spLocks noGrp="1"/>
          </p:cNvSpPr>
          <p:nvPr>
            <p:ph type="title"/>
          </p:nvPr>
        </p:nvSpPr>
        <p:spPr/>
        <p:txBody>
          <a:bodyPr/>
          <a:lstStyle/>
          <a:p>
            <a:r>
              <a:rPr lang="en-US" dirty="0"/>
              <a:t>Endurance Lesson 2 </a:t>
            </a:r>
          </a:p>
        </p:txBody>
      </p:sp>
      <p:sp>
        <p:nvSpPr>
          <p:cNvPr id="3" name="Content Placeholder 2">
            <a:extLst>
              <a:ext uri="{FF2B5EF4-FFF2-40B4-BE49-F238E27FC236}">
                <a16:creationId xmlns:a16="http://schemas.microsoft.com/office/drawing/2014/main" id="{208CBAA5-F47B-1290-7E67-E6266BF6C6EF}"/>
              </a:ext>
            </a:extLst>
          </p:cNvPr>
          <p:cNvSpPr>
            <a:spLocks noGrp="1"/>
          </p:cNvSpPr>
          <p:nvPr>
            <p:ph idx="1"/>
          </p:nvPr>
        </p:nvSpPr>
        <p:spPr/>
        <p:txBody>
          <a:bodyPr>
            <a:normAutofit/>
          </a:bodyPr>
          <a:lstStyle/>
          <a:p>
            <a:pPr marL="0" indent="0">
              <a:buNone/>
            </a:pPr>
            <a:r>
              <a:rPr lang="en-US" sz="2800" dirty="0"/>
              <a:t>                           Endurance Takeaways </a:t>
            </a:r>
          </a:p>
          <a:p>
            <a:pPr marL="457200" indent="-457200">
              <a:buAutoNum type="arabicPeriod"/>
            </a:pPr>
            <a:r>
              <a:rPr lang="en-US" dirty="0"/>
              <a:t>Joseph was able to stay away from sexual immorality.</a:t>
            </a:r>
          </a:p>
          <a:p>
            <a:pPr marL="457200" indent="-457200">
              <a:buAutoNum type="arabicPeriod"/>
            </a:pPr>
            <a:r>
              <a:rPr lang="en-US" dirty="0"/>
              <a:t>Jospeh said that he couldn’t sin against God.</a:t>
            </a:r>
          </a:p>
          <a:p>
            <a:pPr marL="457200" indent="-457200">
              <a:buAutoNum type="arabicPeriod"/>
            </a:pPr>
            <a:r>
              <a:rPr lang="en-US" dirty="0"/>
              <a:t>Joseph knew that all sin against God (Psalm 51:4).</a:t>
            </a:r>
          </a:p>
          <a:p>
            <a:pPr marL="457200" indent="-457200">
              <a:buAutoNum type="arabicPeriod"/>
            </a:pPr>
            <a:r>
              <a:rPr lang="en-US" dirty="0"/>
              <a:t>Joseph demonstrates what “the fear of Lord” is all about (Psalm 111:10).  That fear is the beginning of wisdom.</a:t>
            </a:r>
          </a:p>
        </p:txBody>
      </p:sp>
    </p:spTree>
    <p:extLst>
      <p:ext uri="{BB962C8B-B14F-4D97-AF65-F5344CB8AC3E}">
        <p14:creationId xmlns:p14="http://schemas.microsoft.com/office/powerpoint/2010/main" val="3841375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F2E1F-1148-69FA-7785-4DC915C9377F}"/>
              </a:ext>
            </a:extLst>
          </p:cNvPr>
          <p:cNvSpPr>
            <a:spLocks noGrp="1"/>
          </p:cNvSpPr>
          <p:nvPr>
            <p:ph type="title"/>
          </p:nvPr>
        </p:nvSpPr>
        <p:spPr/>
        <p:txBody>
          <a:bodyPr/>
          <a:lstStyle/>
          <a:p>
            <a:r>
              <a:rPr lang="en-US" dirty="0"/>
              <a:t>Endurance Lesson 3</a:t>
            </a:r>
          </a:p>
        </p:txBody>
      </p:sp>
      <p:sp>
        <p:nvSpPr>
          <p:cNvPr id="3" name="Content Placeholder 2">
            <a:extLst>
              <a:ext uri="{FF2B5EF4-FFF2-40B4-BE49-F238E27FC236}">
                <a16:creationId xmlns:a16="http://schemas.microsoft.com/office/drawing/2014/main" id="{FEBD68D2-A07D-BDCF-9AA7-670A1FD3F918}"/>
              </a:ext>
            </a:extLst>
          </p:cNvPr>
          <p:cNvSpPr>
            <a:spLocks noGrp="1"/>
          </p:cNvSpPr>
          <p:nvPr>
            <p:ph idx="1"/>
          </p:nvPr>
        </p:nvSpPr>
        <p:spPr>
          <a:xfrm>
            <a:off x="1587709" y="2160016"/>
            <a:ext cx="9695641" cy="3926152"/>
          </a:xfrm>
        </p:spPr>
        <p:txBody>
          <a:bodyPr/>
          <a:lstStyle/>
          <a:p>
            <a:pPr marL="0" indent="0">
              <a:buNone/>
            </a:pPr>
            <a:r>
              <a:rPr lang="en-US" dirty="0"/>
              <a:t>     Chapter 40 tells us a story of dreams being correctly</a:t>
            </a:r>
          </a:p>
          <a:p>
            <a:pPr marL="0" indent="0">
              <a:buNone/>
            </a:pPr>
            <a:r>
              <a:rPr lang="en-US" dirty="0"/>
              <a:t>     interpreted by Joseph. And Jospeh making a plea to be </a:t>
            </a:r>
          </a:p>
          <a:p>
            <a:pPr marL="0" indent="0">
              <a:buNone/>
            </a:pPr>
            <a:r>
              <a:rPr lang="en-US" dirty="0"/>
              <a:t>     remembered. But in Genesis 40:23 the chief butler did not remember</a:t>
            </a:r>
          </a:p>
          <a:p>
            <a:pPr marL="0" indent="0">
              <a:buNone/>
            </a:pPr>
            <a:r>
              <a:rPr lang="en-US" dirty="0"/>
              <a:t>    Joesph. </a:t>
            </a:r>
          </a:p>
          <a:p>
            <a:pPr marL="0" indent="0">
              <a:buNone/>
            </a:pPr>
            <a:r>
              <a:rPr lang="en-US" dirty="0"/>
              <a:t>                   Takeaway: Joseph's faith caused him to not stumble or </a:t>
            </a:r>
          </a:p>
          <a:p>
            <a:pPr marL="0" indent="0">
              <a:buNone/>
            </a:pPr>
            <a:r>
              <a:rPr lang="en-US" dirty="0"/>
              <a:t>                    torn away from God.</a:t>
            </a:r>
          </a:p>
        </p:txBody>
      </p:sp>
    </p:spTree>
    <p:extLst>
      <p:ext uri="{BB962C8B-B14F-4D97-AF65-F5344CB8AC3E}">
        <p14:creationId xmlns:p14="http://schemas.microsoft.com/office/powerpoint/2010/main" val="1504960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257E3-2AD7-E999-500E-8B19361CFEC5}"/>
              </a:ext>
            </a:extLst>
          </p:cNvPr>
          <p:cNvSpPr>
            <a:spLocks noGrp="1"/>
          </p:cNvSpPr>
          <p:nvPr>
            <p:ph type="title"/>
          </p:nvPr>
        </p:nvSpPr>
        <p:spPr/>
        <p:txBody>
          <a:bodyPr/>
          <a:lstStyle/>
          <a:p>
            <a:r>
              <a:rPr lang="en-US" dirty="0"/>
              <a:t>Endurance Lesson 4</a:t>
            </a:r>
          </a:p>
        </p:txBody>
      </p:sp>
      <p:sp>
        <p:nvSpPr>
          <p:cNvPr id="3" name="Content Placeholder 2">
            <a:extLst>
              <a:ext uri="{FF2B5EF4-FFF2-40B4-BE49-F238E27FC236}">
                <a16:creationId xmlns:a16="http://schemas.microsoft.com/office/drawing/2014/main" id="{B7355DB1-CC0C-C882-7099-AF7FFC5796E7}"/>
              </a:ext>
            </a:extLst>
          </p:cNvPr>
          <p:cNvSpPr>
            <a:spLocks noGrp="1"/>
          </p:cNvSpPr>
          <p:nvPr>
            <p:ph idx="1"/>
          </p:nvPr>
        </p:nvSpPr>
        <p:spPr>
          <a:xfrm>
            <a:off x="1587710" y="2160016"/>
            <a:ext cx="7107716" cy="3926152"/>
          </a:xfrm>
        </p:spPr>
        <p:txBody>
          <a:bodyPr/>
          <a:lstStyle/>
          <a:p>
            <a:pPr marL="0" indent="0">
              <a:buNone/>
            </a:pPr>
            <a:r>
              <a:rPr lang="en-US" dirty="0"/>
              <a:t>                                      </a:t>
            </a:r>
            <a:r>
              <a:rPr lang="en-US" sz="2800" dirty="0"/>
              <a:t>Pharoah has a dream</a:t>
            </a:r>
          </a:p>
          <a:p>
            <a:pPr marL="0" indent="0">
              <a:buNone/>
            </a:pPr>
            <a:r>
              <a:rPr lang="en-US" sz="2400" dirty="0"/>
              <a:t>Chapter 41. </a:t>
            </a:r>
          </a:p>
          <a:p>
            <a:pPr marL="0" indent="0">
              <a:buNone/>
            </a:pPr>
            <a:r>
              <a:rPr lang="en-US" sz="2400" dirty="0"/>
              <a:t>Look at what Joseph said in verse 17.</a:t>
            </a:r>
          </a:p>
          <a:p>
            <a:pPr marL="0" indent="0">
              <a:buNone/>
            </a:pPr>
            <a:r>
              <a:rPr lang="en-US" sz="2400" dirty="0"/>
              <a:t>“It is not in me; God will give Pharoah an answer of peace.”</a:t>
            </a:r>
          </a:p>
          <a:p>
            <a:pPr marL="0" indent="0">
              <a:buNone/>
            </a:pPr>
            <a:endParaRPr lang="en-US" sz="2000" dirty="0"/>
          </a:p>
        </p:txBody>
      </p:sp>
      <p:pic>
        <p:nvPicPr>
          <p:cNvPr id="1026" name="Picture 2" descr="Joseph Interprets Dreams Correctly: 3 Secrets">
            <a:extLst>
              <a:ext uri="{FF2B5EF4-FFF2-40B4-BE49-F238E27FC236}">
                <a16:creationId xmlns:a16="http://schemas.microsoft.com/office/drawing/2014/main" id="{BD73FFED-34EE-5B43-7648-DE61843F4A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6801" y="4198430"/>
            <a:ext cx="2914650" cy="2303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695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81F3E-B08C-4F21-1949-1431DEC4DC7C}"/>
              </a:ext>
            </a:extLst>
          </p:cNvPr>
          <p:cNvSpPr>
            <a:spLocks noGrp="1"/>
          </p:cNvSpPr>
          <p:nvPr>
            <p:ph type="title"/>
          </p:nvPr>
        </p:nvSpPr>
        <p:spPr/>
        <p:txBody>
          <a:bodyPr/>
          <a:lstStyle/>
          <a:p>
            <a:r>
              <a:rPr lang="en-US" dirty="0"/>
              <a:t>Endurance Lesson 4</a:t>
            </a:r>
          </a:p>
        </p:txBody>
      </p:sp>
      <p:sp>
        <p:nvSpPr>
          <p:cNvPr id="3" name="Content Placeholder 2">
            <a:extLst>
              <a:ext uri="{FF2B5EF4-FFF2-40B4-BE49-F238E27FC236}">
                <a16:creationId xmlns:a16="http://schemas.microsoft.com/office/drawing/2014/main" id="{C4C26C34-2E9A-1363-931F-DF22FCA4E125}"/>
              </a:ext>
            </a:extLst>
          </p:cNvPr>
          <p:cNvSpPr>
            <a:spLocks noGrp="1"/>
          </p:cNvSpPr>
          <p:nvPr>
            <p:ph idx="1"/>
          </p:nvPr>
        </p:nvSpPr>
        <p:spPr/>
        <p:txBody>
          <a:bodyPr/>
          <a:lstStyle/>
          <a:p>
            <a:pPr marL="457200" indent="-457200">
              <a:buFont typeface="+mj-lt"/>
              <a:buAutoNum type="alphaLcParenR"/>
            </a:pPr>
            <a:r>
              <a:rPr lang="en-US" dirty="0"/>
              <a:t>Joseph tells Pharoah the meaning of his dream.</a:t>
            </a:r>
          </a:p>
          <a:p>
            <a:pPr marL="457200" indent="-457200">
              <a:buFont typeface="+mj-lt"/>
              <a:buAutoNum type="alphaLcParenR"/>
            </a:pPr>
            <a:r>
              <a:rPr lang="en-US" dirty="0"/>
              <a:t>7 years of plenty and 7 years of famine. </a:t>
            </a:r>
          </a:p>
          <a:p>
            <a:pPr marL="457200" indent="-457200">
              <a:buFont typeface="+mj-lt"/>
              <a:buAutoNum type="alphaLcParenR"/>
            </a:pPr>
            <a:r>
              <a:rPr lang="en-US" dirty="0"/>
              <a:t>And God gave Pharoah a plan (Gen. 41: 34-36).</a:t>
            </a:r>
          </a:p>
          <a:p>
            <a:pPr marL="457200" indent="-457200">
              <a:buFont typeface="+mj-lt"/>
              <a:buAutoNum type="alphaLcParenR"/>
            </a:pPr>
            <a:r>
              <a:rPr lang="en-US" dirty="0"/>
              <a:t>Pharoah appoints Joesph to a high position (Gen. 41:37-46).</a:t>
            </a:r>
          </a:p>
        </p:txBody>
      </p:sp>
    </p:spTree>
    <p:extLst>
      <p:ext uri="{BB962C8B-B14F-4D97-AF65-F5344CB8AC3E}">
        <p14:creationId xmlns:p14="http://schemas.microsoft.com/office/powerpoint/2010/main" val="60530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215B8-305F-B1DA-CDEF-62BB6A1A1162}"/>
              </a:ext>
            </a:extLst>
          </p:cNvPr>
          <p:cNvSpPr>
            <a:spLocks noGrp="1"/>
          </p:cNvSpPr>
          <p:nvPr>
            <p:ph type="title"/>
          </p:nvPr>
        </p:nvSpPr>
        <p:spPr/>
        <p:txBody>
          <a:bodyPr/>
          <a:lstStyle/>
          <a:p>
            <a:r>
              <a:rPr lang="en-US" dirty="0"/>
              <a:t>Endurance &amp; Forgiveness </a:t>
            </a:r>
            <a:br>
              <a:rPr lang="en-US" dirty="0"/>
            </a:br>
            <a:r>
              <a:rPr lang="en-US" dirty="0"/>
              <a:t>Lesson 5</a:t>
            </a:r>
          </a:p>
        </p:txBody>
      </p:sp>
      <p:sp>
        <p:nvSpPr>
          <p:cNvPr id="3" name="Content Placeholder 2">
            <a:extLst>
              <a:ext uri="{FF2B5EF4-FFF2-40B4-BE49-F238E27FC236}">
                <a16:creationId xmlns:a16="http://schemas.microsoft.com/office/drawing/2014/main" id="{4CC855A4-1E15-19F9-4095-75880D4E5026}"/>
              </a:ext>
            </a:extLst>
          </p:cNvPr>
          <p:cNvSpPr>
            <a:spLocks noGrp="1"/>
          </p:cNvSpPr>
          <p:nvPr>
            <p:ph idx="1"/>
          </p:nvPr>
        </p:nvSpPr>
        <p:spPr/>
        <p:txBody>
          <a:bodyPr/>
          <a:lstStyle/>
          <a:p>
            <a:pPr marL="0" indent="0">
              <a:buNone/>
            </a:pPr>
            <a:endParaRPr lang="en-US" dirty="0"/>
          </a:p>
          <a:p>
            <a:pPr marL="0" indent="0">
              <a:buNone/>
            </a:pPr>
            <a:r>
              <a:rPr lang="en-US" dirty="0"/>
              <a:t>     </a:t>
            </a:r>
            <a:r>
              <a:rPr lang="en-US" sz="2800" dirty="0"/>
              <a:t>Chapters 42-50</a:t>
            </a:r>
          </a:p>
          <a:p>
            <a:pPr marL="0" indent="0">
              <a:buNone/>
            </a:pPr>
            <a:r>
              <a:rPr lang="en-US" sz="2800" dirty="0"/>
              <a:t>     Joseph is confronted with his brothers’ presence.</a:t>
            </a:r>
          </a:p>
          <a:p>
            <a:pPr marL="0" indent="0">
              <a:buNone/>
            </a:pPr>
            <a:r>
              <a:rPr lang="en-US" sz="2800" dirty="0"/>
              <a:t>     Joseph had a very important decision to make.</a:t>
            </a:r>
          </a:p>
        </p:txBody>
      </p:sp>
    </p:spTree>
    <p:extLst>
      <p:ext uri="{BB962C8B-B14F-4D97-AF65-F5344CB8AC3E}">
        <p14:creationId xmlns:p14="http://schemas.microsoft.com/office/powerpoint/2010/main" val="2141672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040E2-2397-D81B-2352-4DB315E13F86}"/>
              </a:ext>
            </a:extLst>
          </p:cNvPr>
          <p:cNvSpPr>
            <a:spLocks noGrp="1"/>
          </p:cNvSpPr>
          <p:nvPr>
            <p:ph type="title"/>
          </p:nvPr>
        </p:nvSpPr>
        <p:spPr/>
        <p:txBody>
          <a:bodyPr/>
          <a:lstStyle/>
          <a:p>
            <a:r>
              <a:rPr lang="en-US" dirty="0"/>
              <a:t>Endurance &amp; Forgiveness </a:t>
            </a:r>
            <a:br>
              <a:rPr lang="en-US" dirty="0"/>
            </a:br>
            <a:r>
              <a:rPr lang="en-US" dirty="0"/>
              <a:t>Lesson 5</a:t>
            </a:r>
          </a:p>
        </p:txBody>
      </p:sp>
      <p:sp>
        <p:nvSpPr>
          <p:cNvPr id="3" name="Content Placeholder 2">
            <a:extLst>
              <a:ext uri="{FF2B5EF4-FFF2-40B4-BE49-F238E27FC236}">
                <a16:creationId xmlns:a16="http://schemas.microsoft.com/office/drawing/2014/main" id="{C432D8D4-83DD-091C-AFD5-9A4811277FBB}"/>
              </a:ext>
            </a:extLst>
          </p:cNvPr>
          <p:cNvSpPr>
            <a:spLocks noGrp="1"/>
          </p:cNvSpPr>
          <p:nvPr>
            <p:ph idx="1"/>
          </p:nvPr>
        </p:nvSpPr>
        <p:spPr/>
        <p:txBody>
          <a:bodyPr>
            <a:normAutofit/>
          </a:bodyPr>
          <a:lstStyle/>
          <a:p>
            <a:pPr marL="0" indent="0">
              <a:buNone/>
            </a:pPr>
            <a:r>
              <a:rPr lang="en-US" sz="2400" dirty="0"/>
              <a:t>Joseph decided to forgive his brothers</a:t>
            </a:r>
          </a:p>
          <a:p>
            <a:pPr marL="0" indent="0">
              <a:buNone/>
            </a:pPr>
            <a:r>
              <a:rPr lang="en-US" sz="2400" dirty="0"/>
              <a:t>Once again, Joseph gave God the credit. </a:t>
            </a:r>
          </a:p>
          <a:p>
            <a:pPr marL="0" indent="0">
              <a:buNone/>
            </a:pPr>
            <a:r>
              <a:rPr lang="en-US" sz="2400" dirty="0"/>
              <a:t>Genesis 50:20</a:t>
            </a:r>
          </a:p>
          <a:p>
            <a:pPr marL="0" indent="0">
              <a:buNone/>
            </a:pPr>
            <a:r>
              <a:rPr lang="en-US" sz="2000" dirty="0"/>
              <a:t> “But as for you, you meant evil against me; but God meant it for good, </a:t>
            </a:r>
          </a:p>
          <a:p>
            <a:pPr marL="0" indent="0">
              <a:buNone/>
            </a:pPr>
            <a:r>
              <a:rPr lang="en-US" sz="2000" dirty="0"/>
              <a:t>  </a:t>
            </a:r>
            <a:r>
              <a:rPr lang="en-US" sz="2000" u="sng" dirty="0"/>
              <a:t>in order to bring it about </a:t>
            </a:r>
            <a:r>
              <a:rPr lang="en-US" sz="2000" dirty="0"/>
              <a:t>as it is this day, to save many people</a:t>
            </a:r>
          </a:p>
          <a:p>
            <a:pPr marL="0" indent="0">
              <a:buNone/>
            </a:pPr>
            <a:r>
              <a:rPr lang="en-US" sz="2000" dirty="0"/>
              <a:t>  alive”.</a:t>
            </a:r>
          </a:p>
        </p:txBody>
      </p:sp>
    </p:spTree>
    <p:extLst>
      <p:ext uri="{BB962C8B-B14F-4D97-AF65-F5344CB8AC3E}">
        <p14:creationId xmlns:p14="http://schemas.microsoft.com/office/powerpoint/2010/main" val="1360674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26258-89CC-5C4D-D09F-85A55BDEB0FE}"/>
              </a:ext>
            </a:extLst>
          </p:cNvPr>
          <p:cNvSpPr>
            <a:spLocks noGrp="1"/>
          </p:cNvSpPr>
          <p:nvPr>
            <p:ph type="title"/>
          </p:nvPr>
        </p:nvSpPr>
        <p:spPr/>
        <p:txBody>
          <a:bodyPr/>
          <a:lstStyle/>
          <a:p>
            <a:r>
              <a:rPr lang="en-US" dirty="0"/>
              <a:t>Endurance &amp; Forgiveness </a:t>
            </a:r>
            <a:br>
              <a:rPr lang="en-US" dirty="0"/>
            </a:br>
            <a:r>
              <a:rPr lang="en-US" dirty="0"/>
              <a:t>Lesson 5</a:t>
            </a:r>
          </a:p>
        </p:txBody>
      </p:sp>
      <p:sp>
        <p:nvSpPr>
          <p:cNvPr id="3" name="Content Placeholder 2">
            <a:extLst>
              <a:ext uri="{FF2B5EF4-FFF2-40B4-BE49-F238E27FC236}">
                <a16:creationId xmlns:a16="http://schemas.microsoft.com/office/drawing/2014/main" id="{1BAD7FE3-23D3-E927-C437-5AA82ACC4774}"/>
              </a:ext>
            </a:extLst>
          </p:cNvPr>
          <p:cNvSpPr>
            <a:spLocks noGrp="1"/>
          </p:cNvSpPr>
          <p:nvPr>
            <p:ph idx="1"/>
          </p:nvPr>
        </p:nvSpPr>
        <p:spPr/>
        <p:txBody>
          <a:bodyPr/>
          <a:lstStyle/>
          <a:p>
            <a:pPr marL="0" indent="0">
              <a:buNone/>
            </a:pPr>
            <a:endParaRPr lang="en-US" dirty="0"/>
          </a:p>
          <a:p>
            <a:pPr marL="0" indent="0" algn="ctr">
              <a:buNone/>
            </a:pPr>
            <a:r>
              <a:rPr lang="en-US" sz="4000" dirty="0"/>
              <a:t>What do would we call “in order to bring it about” ?</a:t>
            </a:r>
            <a:endParaRPr lang="en-US" sz="3600" dirty="0"/>
          </a:p>
        </p:txBody>
      </p:sp>
    </p:spTree>
    <p:extLst>
      <p:ext uri="{BB962C8B-B14F-4D97-AF65-F5344CB8AC3E}">
        <p14:creationId xmlns:p14="http://schemas.microsoft.com/office/powerpoint/2010/main" val="4009828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26258-89CC-5C4D-D09F-85A55BDEB0FE}"/>
              </a:ext>
            </a:extLst>
          </p:cNvPr>
          <p:cNvSpPr>
            <a:spLocks noGrp="1"/>
          </p:cNvSpPr>
          <p:nvPr>
            <p:ph type="title"/>
          </p:nvPr>
        </p:nvSpPr>
        <p:spPr/>
        <p:txBody>
          <a:bodyPr/>
          <a:lstStyle/>
          <a:p>
            <a:r>
              <a:rPr lang="en-US" dirty="0"/>
              <a:t>Endurance &amp; Forgiveness </a:t>
            </a:r>
            <a:br>
              <a:rPr lang="en-US" dirty="0"/>
            </a:br>
            <a:r>
              <a:rPr lang="en-US" dirty="0"/>
              <a:t>Lesson 5</a:t>
            </a:r>
          </a:p>
        </p:txBody>
      </p:sp>
      <p:sp>
        <p:nvSpPr>
          <p:cNvPr id="3" name="Content Placeholder 2">
            <a:extLst>
              <a:ext uri="{FF2B5EF4-FFF2-40B4-BE49-F238E27FC236}">
                <a16:creationId xmlns:a16="http://schemas.microsoft.com/office/drawing/2014/main" id="{1BAD7FE3-23D3-E927-C437-5AA82ACC4774}"/>
              </a:ext>
            </a:extLst>
          </p:cNvPr>
          <p:cNvSpPr>
            <a:spLocks noGrp="1"/>
          </p:cNvSpPr>
          <p:nvPr>
            <p:ph idx="1"/>
          </p:nvPr>
        </p:nvSpPr>
        <p:spPr/>
        <p:txBody>
          <a:bodyPr/>
          <a:lstStyle/>
          <a:p>
            <a:pPr marL="0" indent="0" algn="ctr">
              <a:buNone/>
            </a:pPr>
            <a:endParaRPr lang="en-US" dirty="0"/>
          </a:p>
          <a:p>
            <a:pPr marL="0" indent="0" algn="ctr">
              <a:buNone/>
            </a:pPr>
            <a:r>
              <a:rPr lang="en-US" sz="2400" dirty="0"/>
              <a:t>What do would we call “in order to bring it about”</a:t>
            </a:r>
          </a:p>
          <a:p>
            <a:pPr marL="0" indent="0" algn="ctr">
              <a:buNone/>
            </a:pPr>
            <a:endParaRPr lang="en-US" sz="2400" dirty="0"/>
          </a:p>
          <a:p>
            <a:pPr marL="0" indent="0" algn="ctr">
              <a:buNone/>
            </a:pPr>
            <a:r>
              <a:rPr lang="en-US" sz="4800" dirty="0"/>
              <a:t>Providence </a:t>
            </a:r>
            <a:endParaRPr lang="en-US" dirty="0"/>
          </a:p>
        </p:txBody>
      </p:sp>
    </p:spTree>
    <p:extLst>
      <p:ext uri="{BB962C8B-B14F-4D97-AF65-F5344CB8AC3E}">
        <p14:creationId xmlns:p14="http://schemas.microsoft.com/office/powerpoint/2010/main" val="900529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82A3C-7260-2B35-1ECD-79A34FE160E8}"/>
              </a:ext>
            </a:extLst>
          </p:cNvPr>
          <p:cNvSpPr>
            <a:spLocks noGrp="1"/>
          </p:cNvSpPr>
          <p:nvPr>
            <p:ph type="title"/>
          </p:nvPr>
        </p:nvSpPr>
        <p:spPr/>
        <p:txBody>
          <a:bodyPr/>
          <a:lstStyle/>
          <a:p>
            <a:r>
              <a:rPr lang="en-US" dirty="0"/>
              <a:t>Endurance</a:t>
            </a:r>
          </a:p>
        </p:txBody>
      </p:sp>
      <p:sp>
        <p:nvSpPr>
          <p:cNvPr id="3" name="Content Placeholder 2">
            <a:extLst>
              <a:ext uri="{FF2B5EF4-FFF2-40B4-BE49-F238E27FC236}">
                <a16:creationId xmlns:a16="http://schemas.microsoft.com/office/drawing/2014/main" id="{B6E95508-83EB-9160-F2ED-93A315D3F4D3}"/>
              </a:ext>
            </a:extLst>
          </p:cNvPr>
          <p:cNvSpPr>
            <a:spLocks noGrp="1"/>
          </p:cNvSpPr>
          <p:nvPr>
            <p:ph idx="1"/>
          </p:nvPr>
        </p:nvSpPr>
        <p:spPr/>
        <p:txBody>
          <a:bodyPr>
            <a:normAutofit/>
          </a:bodyPr>
          <a:lstStyle/>
          <a:p>
            <a:pPr marL="0" indent="0">
              <a:buNone/>
            </a:pPr>
            <a:r>
              <a:rPr lang="en-US" sz="2800" dirty="0"/>
              <a:t>Define Endurance</a:t>
            </a:r>
          </a:p>
          <a:p>
            <a:pPr marL="0" indent="0">
              <a:buNone/>
            </a:pPr>
            <a:r>
              <a:rPr lang="en-US" sz="2400" dirty="0"/>
              <a:t>Noun - the fact or power of enduring an unpleasant or </a:t>
            </a:r>
          </a:p>
          <a:p>
            <a:pPr marL="0" indent="0">
              <a:buNone/>
            </a:pPr>
            <a:r>
              <a:rPr lang="en-US" sz="2400" dirty="0"/>
              <a:t>            difficult process or situation without giving way.</a:t>
            </a:r>
          </a:p>
          <a:p>
            <a:pPr marL="0" indent="0">
              <a:buNone/>
            </a:pPr>
            <a:r>
              <a:rPr lang="en-US" sz="2800" dirty="0"/>
              <a:t> </a:t>
            </a:r>
          </a:p>
          <a:p>
            <a:pPr marL="0" indent="0">
              <a:buNone/>
            </a:pPr>
            <a:r>
              <a:rPr lang="en-US" sz="2400" dirty="0"/>
              <a:t>Adjective - denoting or relating to a race or other sporting</a:t>
            </a:r>
          </a:p>
          <a:p>
            <a:pPr marL="0" indent="0">
              <a:buNone/>
            </a:pPr>
            <a:r>
              <a:rPr lang="en-US" sz="2400" dirty="0"/>
              <a:t>                  event that takes place over a long distance.</a:t>
            </a:r>
            <a:endParaRPr lang="en-US" sz="2000" dirty="0"/>
          </a:p>
        </p:txBody>
      </p:sp>
    </p:spTree>
    <p:extLst>
      <p:ext uri="{BB962C8B-B14F-4D97-AF65-F5344CB8AC3E}">
        <p14:creationId xmlns:p14="http://schemas.microsoft.com/office/powerpoint/2010/main" val="37123391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314D-C9A7-4FED-C56D-A46F6956C17C}"/>
              </a:ext>
            </a:extLst>
          </p:cNvPr>
          <p:cNvSpPr>
            <a:spLocks noGrp="1"/>
          </p:cNvSpPr>
          <p:nvPr>
            <p:ph type="title"/>
          </p:nvPr>
        </p:nvSpPr>
        <p:spPr/>
        <p:txBody>
          <a:bodyPr/>
          <a:lstStyle/>
          <a:p>
            <a:r>
              <a:rPr lang="en-US" dirty="0"/>
              <a:t>Endurance &amp; Forgiveness </a:t>
            </a:r>
            <a:br>
              <a:rPr lang="en-US" dirty="0"/>
            </a:br>
            <a:r>
              <a:rPr lang="en-US" dirty="0"/>
              <a:t>Lesson 5</a:t>
            </a:r>
          </a:p>
        </p:txBody>
      </p:sp>
      <p:sp>
        <p:nvSpPr>
          <p:cNvPr id="3" name="Content Placeholder 2">
            <a:extLst>
              <a:ext uri="{FF2B5EF4-FFF2-40B4-BE49-F238E27FC236}">
                <a16:creationId xmlns:a16="http://schemas.microsoft.com/office/drawing/2014/main" id="{BADB27A7-1D8D-44F2-FDEB-5EB9D716B71E}"/>
              </a:ext>
            </a:extLst>
          </p:cNvPr>
          <p:cNvSpPr>
            <a:spLocks noGrp="1"/>
          </p:cNvSpPr>
          <p:nvPr>
            <p:ph idx="1"/>
          </p:nvPr>
        </p:nvSpPr>
        <p:spPr>
          <a:xfrm>
            <a:off x="1587710" y="2160016"/>
            <a:ext cx="9721520" cy="3926152"/>
          </a:xfrm>
        </p:spPr>
        <p:txBody>
          <a:bodyPr/>
          <a:lstStyle/>
          <a:p>
            <a:pPr marL="0" indent="0" algn="ctr">
              <a:buNone/>
            </a:pPr>
            <a:r>
              <a:rPr lang="en-US" sz="2800" dirty="0"/>
              <a:t>Endurance in Forgiveness</a:t>
            </a:r>
          </a:p>
          <a:p>
            <a:pPr marL="457200" indent="-457200">
              <a:buAutoNum type="arabicPeriod"/>
            </a:pPr>
            <a:r>
              <a:rPr lang="en-US" dirty="0"/>
              <a:t>It is commanded and your salvation is dependent on it (Matt 6:14,15).</a:t>
            </a:r>
          </a:p>
          <a:p>
            <a:pPr marL="457200" indent="-457200">
              <a:buAutoNum type="arabicPeriod"/>
            </a:pPr>
            <a:r>
              <a:rPr lang="en-US" dirty="0"/>
              <a:t>Christ forgave us, we forgive others (Colossians 3:13). </a:t>
            </a:r>
          </a:p>
          <a:p>
            <a:pPr marL="457200" indent="-457200">
              <a:buAutoNum type="arabicPeriod"/>
            </a:pPr>
            <a:r>
              <a:rPr lang="en-US" dirty="0"/>
              <a:t>Forgive and you will be forgiven (Luke 6:37).</a:t>
            </a:r>
          </a:p>
          <a:p>
            <a:pPr marL="457200" indent="-457200">
              <a:buAutoNum type="arabicPeriod"/>
            </a:pPr>
            <a:r>
              <a:rPr lang="en-US" dirty="0"/>
              <a:t>Peter’s question about forgiveness (Matthew 18:21-22).</a:t>
            </a:r>
          </a:p>
          <a:p>
            <a:pPr marL="457200" indent="-457200">
              <a:buAutoNum type="arabicPeriod"/>
            </a:pPr>
            <a:r>
              <a:rPr lang="en-US" dirty="0"/>
              <a:t>Parable of the unforgiving servant (Matthew 18).</a:t>
            </a:r>
          </a:p>
        </p:txBody>
      </p:sp>
    </p:spTree>
    <p:extLst>
      <p:ext uri="{BB962C8B-B14F-4D97-AF65-F5344CB8AC3E}">
        <p14:creationId xmlns:p14="http://schemas.microsoft.com/office/powerpoint/2010/main" val="721407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7FB72-18A2-303F-CD61-A1082176750E}"/>
              </a:ext>
            </a:extLst>
          </p:cNvPr>
          <p:cNvSpPr>
            <a:spLocks noGrp="1"/>
          </p:cNvSpPr>
          <p:nvPr>
            <p:ph type="title"/>
          </p:nvPr>
        </p:nvSpPr>
        <p:spPr/>
        <p:txBody>
          <a:bodyPr/>
          <a:lstStyle/>
          <a:p>
            <a:r>
              <a:rPr lang="en-US" dirty="0"/>
              <a:t>More on Endurance</a:t>
            </a:r>
          </a:p>
        </p:txBody>
      </p:sp>
      <p:sp>
        <p:nvSpPr>
          <p:cNvPr id="3" name="Content Placeholder 2">
            <a:extLst>
              <a:ext uri="{FF2B5EF4-FFF2-40B4-BE49-F238E27FC236}">
                <a16:creationId xmlns:a16="http://schemas.microsoft.com/office/drawing/2014/main" id="{0F979075-8A8A-F7C1-D25B-15D9898EBE2C}"/>
              </a:ext>
            </a:extLst>
          </p:cNvPr>
          <p:cNvSpPr>
            <a:spLocks noGrp="1"/>
          </p:cNvSpPr>
          <p:nvPr>
            <p:ph idx="1"/>
          </p:nvPr>
        </p:nvSpPr>
        <p:spPr/>
        <p:txBody>
          <a:bodyPr/>
          <a:lstStyle/>
          <a:p>
            <a:pPr marL="514350" indent="-514350">
              <a:buFont typeface="+mj-lt"/>
              <a:buAutoNum type="arabicPeriod"/>
            </a:pPr>
            <a:r>
              <a:rPr lang="en-US" sz="2800" dirty="0"/>
              <a:t>Endurance in faithfulness</a:t>
            </a:r>
          </a:p>
          <a:p>
            <a:pPr marL="514350" indent="-514350">
              <a:buFont typeface="+mj-lt"/>
              <a:buAutoNum type="arabicPeriod"/>
            </a:pPr>
            <a:r>
              <a:rPr lang="en-US" sz="2800" dirty="0"/>
              <a:t>Endurance in evangelism</a:t>
            </a:r>
          </a:p>
          <a:p>
            <a:pPr marL="514350" indent="-514350">
              <a:buFont typeface="+mj-lt"/>
              <a:buAutoNum type="arabicPeriod"/>
            </a:pPr>
            <a:r>
              <a:rPr lang="en-US" sz="2800" dirty="0"/>
              <a:t>Endurance in good works.</a:t>
            </a:r>
          </a:p>
          <a:p>
            <a:pPr marL="514350" indent="-514350">
              <a:buFont typeface="+mj-lt"/>
              <a:buAutoNum type="arabicPeriod"/>
            </a:pPr>
            <a:r>
              <a:rPr lang="en-US" sz="2800" dirty="0"/>
              <a:t>Endurance in patience.  </a:t>
            </a:r>
            <a:endParaRPr lang="en-US" dirty="0"/>
          </a:p>
        </p:txBody>
      </p:sp>
    </p:spTree>
    <p:extLst>
      <p:ext uri="{BB962C8B-B14F-4D97-AF65-F5344CB8AC3E}">
        <p14:creationId xmlns:p14="http://schemas.microsoft.com/office/powerpoint/2010/main" val="39818858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BDD1B-5F1D-5590-A8D5-916D8633101D}"/>
              </a:ext>
            </a:extLst>
          </p:cNvPr>
          <p:cNvSpPr>
            <a:spLocks noGrp="1"/>
          </p:cNvSpPr>
          <p:nvPr>
            <p:ph type="title"/>
          </p:nvPr>
        </p:nvSpPr>
        <p:spPr>
          <a:xfrm>
            <a:off x="1587710" y="443788"/>
            <a:ext cx="9486690" cy="1550419"/>
          </a:xfrm>
        </p:spPr>
        <p:txBody>
          <a:bodyPr/>
          <a:lstStyle/>
          <a:p>
            <a:pPr algn="ctr"/>
            <a:r>
              <a:rPr lang="en-US" dirty="0"/>
              <a:t>Apologetics Press App</a:t>
            </a:r>
          </a:p>
        </p:txBody>
      </p:sp>
      <p:sp>
        <p:nvSpPr>
          <p:cNvPr id="3" name="Content Placeholder 2">
            <a:extLst>
              <a:ext uri="{FF2B5EF4-FFF2-40B4-BE49-F238E27FC236}">
                <a16:creationId xmlns:a16="http://schemas.microsoft.com/office/drawing/2014/main" id="{9AB46617-F215-712E-B453-9EC1A26141D5}"/>
              </a:ext>
            </a:extLst>
          </p:cNvPr>
          <p:cNvSpPr>
            <a:spLocks noGrp="1"/>
          </p:cNvSpPr>
          <p:nvPr>
            <p:ph idx="1"/>
          </p:nvPr>
        </p:nvSpPr>
        <p:spPr/>
        <p:txBody>
          <a:bodyPr/>
          <a:lstStyle/>
          <a:p>
            <a:pPr marL="0" indent="0">
              <a:buNone/>
            </a:pPr>
            <a:endParaRPr lang="en-US" dirty="0"/>
          </a:p>
          <a:p>
            <a:pPr marL="0" indent="0">
              <a:buNone/>
            </a:pPr>
            <a:endParaRPr lang="en-US" dirty="0"/>
          </a:p>
        </p:txBody>
      </p:sp>
      <p:pic>
        <p:nvPicPr>
          <p:cNvPr id="4" name="Picture 2" descr="Apologetics Press | TV App | Roku Channel Store | Roku">
            <a:extLst>
              <a:ext uri="{FF2B5EF4-FFF2-40B4-BE49-F238E27FC236}">
                <a16:creationId xmlns:a16="http://schemas.microsoft.com/office/drawing/2014/main" id="{031D99A4-C8CD-7D5C-75E6-3715C1202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5037" y="2446023"/>
            <a:ext cx="4461926" cy="3354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2008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3DA92-E3AD-BC5D-76F3-1C8BA6761AB4}"/>
              </a:ext>
            </a:extLst>
          </p:cNvPr>
          <p:cNvSpPr>
            <a:spLocks noGrp="1"/>
          </p:cNvSpPr>
          <p:nvPr>
            <p:ph type="title"/>
          </p:nvPr>
        </p:nvSpPr>
        <p:spPr/>
        <p:txBody>
          <a:bodyPr/>
          <a:lstStyle/>
          <a:p>
            <a:r>
              <a:rPr lang="en-US" dirty="0"/>
              <a:t>Endurance</a:t>
            </a:r>
          </a:p>
        </p:txBody>
      </p:sp>
      <p:sp>
        <p:nvSpPr>
          <p:cNvPr id="3" name="Content Placeholder 2">
            <a:extLst>
              <a:ext uri="{FF2B5EF4-FFF2-40B4-BE49-F238E27FC236}">
                <a16:creationId xmlns:a16="http://schemas.microsoft.com/office/drawing/2014/main" id="{EE8CBD65-E104-0BA6-7FA7-5B384405B877}"/>
              </a:ext>
            </a:extLst>
          </p:cNvPr>
          <p:cNvSpPr>
            <a:spLocks noGrp="1"/>
          </p:cNvSpPr>
          <p:nvPr>
            <p:ph idx="1"/>
          </p:nvPr>
        </p:nvSpPr>
        <p:spPr>
          <a:xfrm>
            <a:off x="1587710" y="2130725"/>
            <a:ext cx="9486690" cy="3955443"/>
          </a:xfrm>
        </p:spPr>
        <p:txBody>
          <a:bodyPr>
            <a:normAutofit fontScale="92500" lnSpcReduction="20000"/>
          </a:bodyPr>
          <a:lstStyle/>
          <a:p>
            <a:pPr marL="0" indent="0">
              <a:buNone/>
            </a:pPr>
            <a:r>
              <a:rPr lang="en-US" u="sng" dirty="0"/>
              <a:t>Bear Grylls</a:t>
            </a:r>
          </a:p>
          <a:p>
            <a:pPr marL="0" indent="0">
              <a:buNone/>
            </a:pPr>
            <a:r>
              <a:rPr lang="en-US" dirty="0"/>
              <a:t>Crushed 3 vertebrates in a parachuting accident in Africa. </a:t>
            </a:r>
          </a:p>
          <a:p>
            <a:pPr marL="0" indent="0">
              <a:buNone/>
            </a:pPr>
            <a:r>
              <a:rPr lang="en-US" dirty="0"/>
              <a:t>Became the youngest person to climb Mt. Everest.</a:t>
            </a:r>
          </a:p>
          <a:p>
            <a:pPr marL="0" indent="0">
              <a:buNone/>
            </a:pPr>
            <a:r>
              <a:rPr lang="en-US" dirty="0"/>
              <a:t>“When times are tough, you really have to dig deep”</a:t>
            </a:r>
          </a:p>
          <a:p>
            <a:pPr marL="0" indent="0">
              <a:buNone/>
            </a:pPr>
            <a:endParaRPr lang="en-US" dirty="0"/>
          </a:p>
          <a:p>
            <a:pPr marL="0" indent="0">
              <a:buNone/>
            </a:pPr>
            <a:r>
              <a:rPr lang="en-US" u="sng" dirty="0"/>
              <a:t>Juliane </a:t>
            </a:r>
            <a:r>
              <a:rPr lang="en-US" u="sng" dirty="0" err="1"/>
              <a:t>Koepcke</a:t>
            </a:r>
            <a:endParaRPr lang="en-US" u="sng" dirty="0"/>
          </a:p>
          <a:p>
            <a:pPr marL="0" indent="0">
              <a:buNone/>
            </a:pPr>
            <a:r>
              <a:rPr lang="en-US" dirty="0"/>
              <a:t>17-year-old went thru a plane crash. Survived for</a:t>
            </a:r>
          </a:p>
          <a:p>
            <a:pPr marL="0" indent="0">
              <a:buNone/>
            </a:pPr>
            <a:r>
              <a:rPr lang="en-US" dirty="0"/>
              <a:t>10 days in the jungle with a broken collar bone and maggot infested</a:t>
            </a:r>
          </a:p>
          <a:p>
            <a:pPr marL="0" indent="0">
              <a:buNone/>
            </a:pPr>
            <a:r>
              <a:rPr lang="en-US" dirty="0"/>
              <a:t>wounds.</a:t>
            </a:r>
          </a:p>
          <a:p>
            <a:pPr marL="0" indent="0">
              <a:buNone/>
            </a:pPr>
            <a:endParaRPr lang="en-US" dirty="0"/>
          </a:p>
        </p:txBody>
      </p:sp>
    </p:spTree>
    <p:extLst>
      <p:ext uri="{BB962C8B-B14F-4D97-AF65-F5344CB8AC3E}">
        <p14:creationId xmlns:p14="http://schemas.microsoft.com/office/powerpoint/2010/main" val="3431606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3DA92-E3AD-BC5D-76F3-1C8BA6761AB4}"/>
              </a:ext>
            </a:extLst>
          </p:cNvPr>
          <p:cNvSpPr>
            <a:spLocks noGrp="1"/>
          </p:cNvSpPr>
          <p:nvPr>
            <p:ph type="title"/>
          </p:nvPr>
        </p:nvSpPr>
        <p:spPr/>
        <p:txBody>
          <a:bodyPr/>
          <a:lstStyle/>
          <a:p>
            <a:r>
              <a:rPr lang="en-US" dirty="0"/>
              <a:t>Endurance</a:t>
            </a:r>
          </a:p>
        </p:txBody>
      </p:sp>
      <p:sp>
        <p:nvSpPr>
          <p:cNvPr id="3" name="Content Placeholder 2">
            <a:extLst>
              <a:ext uri="{FF2B5EF4-FFF2-40B4-BE49-F238E27FC236}">
                <a16:creationId xmlns:a16="http://schemas.microsoft.com/office/drawing/2014/main" id="{EE8CBD65-E104-0BA6-7FA7-5B384405B877}"/>
              </a:ext>
            </a:extLst>
          </p:cNvPr>
          <p:cNvSpPr>
            <a:spLocks noGrp="1"/>
          </p:cNvSpPr>
          <p:nvPr>
            <p:ph idx="1"/>
          </p:nvPr>
        </p:nvSpPr>
        <p:spPr>
          <a:xfrm>
            <a:off x="1587710" y="2160016"/>
            <a:ext cx="7676363" cy="3926152"/>
          </a:xfrm>
        </p:spPr>
        <p:txBody>
          <a:bodyPr/>
          <a:lstStyle/>
          <a:p>
            <a:pPr marL="0" indent="0">
              <a:buNone/>
            </a:pPr>
            <a:r>
              <a:rPr lang="en-US" sz="2800" dirty="0"/>
              <a:t>Mark Allen</a:t>
            </a:r>
          </a:p>
          <a:p>
            <a:pPr marL="0" indent="0">
              <a:buNone/>
            </a:pPr>
            <a:r>
              <a:rPr lang="en-US" dirty="0"/>
              <a:t>Greatest endurance athlete.</a:t>
            </a:r>
          </a:p>
          <a:p>
            <a:pPr marL="0" indent="0">
              <a:buNone/>
            </a:pPr>
            <a:r>
              <a:rPr lang="en-US" dirty="0"/>
              <a:t>6-time winner of the Iron Man World Championship.</a:t>
            </a:r>
          </a:p>
          <a:p>
            <a:pPr marL="0" indent="0">
              <a:buNone/>
            </a:pPr>
            <a:r>
              <a:rPr lang="en-US" dirty="0"/>
              <a:t>Won 20 straight triathlons. </a:t>
            </a:r>
          </a:p>
          <a:p>
            <a:pPr marL="0" indent="0">
              <a:buNone/>
            </a:pPr>
            <a:r>
              <a:rPr lang="en-US" dirty="0"/>
              <a:t>Holds the fastest marathon split ever for Iron Man competition at 2:40:04.         </a:t>
            </a:r>
          </a:p>
        </p:txBody>
      </p:sp>
      <p:pic>
        <p:nvPicPr>
          <p:cNvPr id="2050" name="Picture 2" descr="Mark Allen (triathlete) - Wikipedia">
            <a:extLst>
              <a:ext uri="{FF2B5EF4-FFF2-40B4-BE49-F238E27FC236}">
                <a16:creationId xmlns:a16="http://schemas.microsoft.com/office/drawing/2014/main" id="{8B8D502C-8E0D-7E31-8359-EE2B274627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4073" y="3603693"/>
            <a:ext cx="2303358" cy="266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939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3DA92-E3AD-BC5D-76F3-1C8BA6761AB4}"/>
              </a:ext>
            </a:extLst>
          </p:cNvPr>
          <p:cNvSpPr>
            <a:spLocks noGrp="1"/>
          </p:cNvSpPr>
          <p:nvPr>
            <p:ph type="title"/>
          </p:nvPr>
        </p:nvSpPr>
        <p:spPr/>
        <p:txBody>
          <a:bodyPr/>
          <a:lstStyle/>
          <a:p>
            <a:r>
              <a:rPr lang="en-US" dirty="0"/>
              <a:t>Endurance</a:t>
            </a:r>
          </a:p>
        </p:txBody>
      </p:sp>
      <p:sp>
        <p:nvSpPr>
          <p:cNvPr id="3" name="Content Placeholder 2">
            <a:extLst>
              <a:ext uri="{FF2B5EF4-FFF2-40B4-BE49-F238E27FC236}">
                <a16:creationId xmlns:a16="http://schemas.microsoft.com/office/drawing/2014/main" id="{EE8CBD65-E104-0BA6-7FA7-5B384405B877}"/>
              </a:ext>
            </a:extLst>
          </p:cNvPr>
          <p:cNvSpPr>
            <a:spLocks noGrp="1"/>
          </p:cNvSpPr>
          <p:nvPr>
            <p:ph idx="1"/>
          </p:nvPr>
        </p:nvSpPr>
        <p:spPr>
          <a:xfrm>
            <a:off x="1587710" y="2160016"/>
            <a:ext cx="6854326" cy="3926152"/>
          </a:xfrm>
        </p:spPr>
        <p:txBody>
          <a:bodyPr/>
          <a:lstStyle/>
          <a:p>
            <a:pPr marL="0" indent="0">
              <a:buNone/>
            </a:pPr>
            <a:r>
              <a:rPr lang="en-US" sz="2800" dirty="0"/>
              <a:t>Valeri Polyakov</a:t>
            </a:r>
          </a:p>
          <a:p>
            <a:pPr marL="0" indent="0">
              <a:buNone/>
            </a:pPr>
            <a:r>
              <a:rPr lang="en-US" dirty="0"/>
              <a:t>Russian Cosmonaut </a:t>
            </a:r>
          </a:p>
          <a:p>
            <a:pPr marL="0" indent="0">
              <a:buNone/>
            </a:pPr>
            <a:r>
              <a:rPr lang="en-US" dirty="0"/>
              <a:t>Logged 437 continuous days in space in Russia’s Mir Space Station    </a:t>
            </a:r>
          </a:p>
          <a:p>
            <a:pPr marL="0" indent="0">
              <a:buNone/>
            </a:pPr>
            <a:r>
              <a:rPr lang="en-US" dirty="0"/>
              <a:t>                            </a:t>
            </a:r>
          </a:p>
        </p:txBody>
      </p:sp>
      <p:pic>
        <p:nvPicPr>
          <p:cNvPr id="3074" name="Picture 2" descr="Valeri Polyakov - Wikipedia">
            <a:extLst>
              <a:ext uri="{FF2B5EF4-FFF2-40B4-BE49-F238E27FC236}">
                <a16:creationId xmlns:a16="http://schemas.microsoft.com/office/drawing/2014/main" id="{98AB70AE-B665-EA11-A071-3DCA4151E9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5790" y="2545925"/>
            <a:ext cx="2527301" cy="361274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Why Mir Matters — Mir Russian Space Station 30th Anniversary">
            <a:extLst>
              <a:ext uri="{FF2B5EF4-FFF2-40B4-BE49-F238E27FC236}">
                <a16:creationId xmlns:a16="http://schemas.microsoft.com/office/drawing/2014/main" id="{730C2087-91F4-839C-DD9C-0ED09EA3BE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9449" y="4413430"/>
            <a:ext cx="2527301"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068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3466A-D3BA-2B31-C037-20EFC24F9BB8}"/>
              </a:ext>
            </a:extLst>
          </p:cNvPr>
          <p:cNvSpPr>
            <a:spLocks noGrp="1"/>
          </p:cNvSpPr>
          <p:nvPr>
            <p:ph type="title"/>
          </p:nvPr>
        </p:nvSpPr>
        <p:spPr/>
        <p:txBody>
          <a:bodyPr/>
          <a:lstStyle/>
          <a:p>
            <a:r>
              <a:rPr lang="en-US" dirty="0"/>
              <a:t>Endurance</a:t>
            </a:r>
          </a:p>
        </p:txBody>
      </p:sp>
      <p:sp>
        <p:nvSpPr>
          <p:cNvPr id="3" name="Content Placeholder 2">
            <a:extLst>
              <a:ext uri="{FF2B5EF4-FFF2-40B4-BE49-F238E27FC236}">
                <a16:creationId xmlns:a16="http://schemas.microsoft.com/office/drawing/2014/main" id="{513EEE98-310E-65C7-7048-721446EA51C1}"/>
              </a:ext>
            </a:extLst>
          </p:cNvPr>
          <p:cNvSpPr>
            <a:spLocks noGrp="1"/>
          </p:cNvSpPr>
          <p:nvPr>
            <p:ph idx="1"/>
          </p:nvPr>
        </p:nvSpPr>
        <p:spPr/>
        <p:txBody>
          <a:bodyPr>
            <a:normAutofit/>
          </a:bodyPr>
          <a:lstStyle/>
          <a:p>
            <a:pPr marL="0" indent="0" algn="ctr">
              <a:buNone/>
            </a:pPr>
            <a:r>
              <a:rPr lang="en-US" sz="2800" dirty="0"/>
              <a:t>Marathon -  26.21 miles</a:t>
            </a:r>
          </a:p>
          <a:p>
            <a:pPr marL="0" indent="0">
              <a:buNone/>
            </a:pPr>
            <a:r>
              <a:rPr lang="en-US" dirty="0"/>
              <a:t>Eliud Kipchoge, Kenya. </a:t>
            </a:r>
          </a:p>
          <a:p>
            <a:pPr marL="0" indent="0">
              <a:buNone/>
            </a:pPr>
            <a:r>
              <a:rPr lang="en-US" dirty="0"/>
              <a:t>1</a:t>
            </a:r>
            <a:r>
              <a:rPr lang="en-US" baseline="30000" dirty="0"/>
              <a:t>st</a:t>
            </a:r>
            <a:r>
              <a:rPr lang="en-US" dirty="0"/>
              <a:t> place in 15 out of 18 Marathons. </a:t>
            </a:r>
          </a:p>
          <a:p>
            <a:pPr marL="0" indent="0">
              <a:buNone/>
            </a:pPr>
            <a:r>
              <a:rPr lang="en-US" dirty="0"/>
              <a:t>In 2019, he ran a 1:59:40 marathon. </a:t>
            </a:r>
          </a:p>
          <a:p>
            <a:pPr marL="0" indent="0">
              <a:buNone/>
            </a:pPr>
            <a:endParaRPr lang="en-US" sz="2400" dirty="0"/>
          </a:p>
          <a:p>
            <a:pPr marL="0" indent="0">
              <a:buNone/>
            </a:pPr>
            <a:endParaRPr lang="en-US" sz="2400" dirty="0"/>
          </a:p>
          <a:p>
            <a:pPr marL="0" indent="0">
              <a:buNone/>
            </a:pPr>
            <a:r>
              <a:rPr lang="en-US" sz="2400" dirty="0"/>
              <a:t>                                </a:t>
            </a:r>
          </a:p>
        </p:txBody>
      </p:sp>
      <p:pic>
        <p:nvPicPr>
          <p:cNvPr id="1026" name="Picture 2">
            <a:extLst>
              <a:ext uri="{FF2B5EF4-FFF2-40B4-BE49-F238E27FC236}">
                <a16:creationId xmlns:a16="http://schemas.microsoft.com/office/drawing/2014/main" id="{496B76E9-621A-7987-1124-11D904E3DC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5558" y="3390900"/>
            <a:ext cx="2095500" cy="3467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01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341B-2186-5687-6B8F-E6174FB72E57}"/>
              </a:ext>
            </a:extLst>
          </p:cNvPr>
          <p:cNvSpPr>
            <a:spLocks noGrp="1"/>
          </p:cNvSpPr>
          <p:nvPr>
            <p:ph type="title"/>
          </p:nvPr>
        </p:nvSpPr>
        <p:spPr/>
        <p:txBody>
          <a:bodyPr/>
          <a:lstStyle/>
          <a:p>
            <a:r>
              <a:rPr lang="en-US"/>
              <a:t>Endurance</a:t>
            </a:r>
          </a:p>
        </p:txBody>
      </p:sp>
      <p:sp>
        <p:nvSpPr>
          <p:cNvPr id="3" name="Content Placeholder 2">
            <a:extLst>
              <a:ext uri="{FF2B5EF4-FFF2-40B4-BE49-F238E27FC236}">
                <a16:creationId xmlns:a16="http://schemas.microsoft.com/office/drawing/2014/main" id="{EB248A89-9EAC-1A08-924F-6AEFA95DD74E}"/>
              </a:ext>
            </a:extLst>
          </p:cNvPr>
          <p:cNvSpPr>
            <a:spLocks noGrp="1"/>
          </p:cNvSpPr>
          <p:nvPr>
            <p:ph idx="1"/>
          </p:nvPr>
        </p:nvSpPr>
        <p:spPr/>
        <p:txBody>
          <a:bodyPr/>
          <a:lstStyle/>
          <a:p>
            <a:pPr marL="0" indent="0" algn="ctr">
              <a:buNone/>
            </a:pPr>
            <a:r>
              <a:rPr lang="en-US" sz="2800" dirty="0"/>
              <a:t>Endurance Found in Animals</a:t>
            </a:r>
          </a:p>
          <a:p>
            <a:pPr marL="0" indent="0">
              <a:buNone/>
            </a:pPr>
            <a:r>
              <a:rPr lang="en-US" dirty="0"/>
              <a:t>Artic turn - Migrate over 27,000 miles per year.</a:t>
            </a:r>
          </a:p>
          <a:p>
            <a:pPr marL="0" indent="0">
              <a:buNone/>
            </a:pPr>
            <a:r>
              <a:rPr lang="en-US" dirty="0"/>
              <a:t>Ostrich - This big bird could run a marathon in 45 minutes.</a:t>
            </a:r>
          </a:p>
          <a:p>
            <a:pPr marL="0" indent="0">
              <a:buNone/>
            </a:pPr>
            <a:r>
              <a:rPr lang="en-US" dirty="0"/>
              <a:t>Wolves - Can hunt for 30 miles a day. Speed up to 35 mph.</a:t>
            </a:r>
          </a:p>
          <a:p>
            <a:pPr marL="0" indent="0">
              <a:buNone/>
            </a:pPr>
            <a:r>
              <a:rPr lang="en-US" dirty="0"/>
              <a:t>Grey Whales -  Migrate 14,000 a year.</a:t>
            </a:r>
          </a:p>
          <a:p>
            <a:pPr marL="0" indent="0">
              <a:buNone/>
            </a:pPr>
            <a:r>
              <a:rPr lang="en-US" dirty="0"/>
              <a:t>Great White Shark -  6,900 miles in 99 days.</a:t>
            </a:r>
          </a:p>
        </p:txBody>
      </p:sp>
    </p:spTree>
    <p:extLst>
      <p:ext uri="{BB962C8B-B14F-4D97-AF65-F5344CB8AC3E}">
        <p14:creationId xmlns:p14="http://schemas.microsoft.com/office/powerpoint/2010/main" val="1375252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9F1AB-B92C-490D-31D0-D47CB3A39C09}"/>
              </a:ext>
            </a:extLst>
          </p:cNvPr>
          <p:cNvSpPr>
            <a:spLocks noGrp="1"/>
          </p:cNvSpPr>
          <p:nvPr>
            <p:ph type="title"/>
          </p:nvPr>
        </p:nvSpPr>
        <p:spPr/>
        <p:txBody>
          <a:bodyPr/>
          <a:lstStyle/>
          <a:p>
            <a:r>
              <a:rPr lang="en-US" dirty="0"/>
              <a:t>Endurance</a:t>
            </a:r>
          </a:p>
        </p:txBody>
      </p:sp>
      <p:sp>
        <p:nvSpPr>
          <p:cNvPr id="3" name="Content Placeholder 2">
            <a:extLst>
              <a:ext uri="{FF2B5EF4-FFF2-40B4-BE49-F238E27FC236}">
                <a16:creationId xmlns:a16="http://schemas.microsoft.com/office/drawing/2014/main" id="{7EF2C2AA-37BE-4545-683D-8918781DFECB}"/>
              </a:ext>
            </a:extLst>
          </p:cNvPr>
          <p:cNvSpPr>
            <a:spLocks noGrp="1"/>
          </p:cNvSpPr>
          <p:nvPr>
            <p:ph idx="1"/>
          </p:nvPr>
        </p:nvSpPr>
        <p:spPr/>
        <p:txBody>
          <a:bodyPr/>
          <a:lstStyle/>
          <a:p>
            <a:pPr marL="0" indent="0" algn="ctr">
              <a:buNone/>
            </a:pPr>
            <a:r>
              <a:rPr lang="en-US" sz="2800" dirty="0"/>
              <a:t>Other Acts of Endurance</a:t>
            </a:r>
          </a:p>
          <a:p>
            <a:pPr marL="0" indent="0">
              <a:buNone/>
            </a:pPr>
            <a:r>
              <a:rPr lang="en-US" sz="2400" dirty="0"/>
              <a:t>70 years without food or water.</a:t>
            </a:r>
          </a:p>
          <a:p>
            <a:pPr marL="457200" indent="-457200">
              <a:buAutoNum type="arabicPlain" startAt="441"/>
            </a:pPr>
            <a:r>
              <a:rPr lang="en-US" sz="2400" dirty="0"/>
              <a:t> minutes without blinking.</a:t>
            </a:r>
          </a:p>
          <a:p>
            <a:pPr marL="0" indent="0">
              <a:buNone/>
            </a:pPr>
            <a:r>
              <a:rPr lang="en-US" sz="2400" dirty="0"/>
              <a:t>622 minutes underwater with air apparatus. </a:t>
            </a:r>
          </a:p>
          <a:p>
            <a:pPr marL="0" indent="0">
              <a:buNone/>
            </a:pPr>
            <a:r>
              <a:rPr lang="en-US" sz="2400" dirty="0"/>
              <a:t>8,264 hours without sleep. </a:t>
            </a:r>
            <a:endParaRPr lang="en-US" sz="2000" dirty="0"/>
          </a:p>
        </p:txBody>
      </p:sp>
    </p:spTree>
    <p:extLst>
      <p:ext uri="{BB962C8B-B14F-4D97-AF65-F5344CB8AC3E}">
        <p14:creationId xmlns:p14="http://schemas.microsoft.com/office/powerpoint/2010/main" val="2452004169"/>
      </p:ext>
    </p:extLst>
  </p:cSld>
  <p:clrMapOvr>
    <a:masterClrMapping/>
  </p:clrMapOvr>
</p:sld>
</file>

<file path=ppt/theme/theme1.xml><?xml version="1.0" encoding="utf-8"?>
<a:theme xmlns:a="http://schemas.openxmlformats.org/drawingml/2006/main" name="InterweaveVTI">
  <a:themeElements>
    <a:clrScheme name="Interweave-R1">
      <a:dk1>
        <a:srgbClr val="000000"/>
      </a:dk1>
      <a:lt1>
        <a:srgbClr val="FFFFFF"/>
      </a:lt1>
      <a:dk2>
        <a:srgbClr val="292C2D"/>
      </a:dk2>
      <a:lt2>
        <a:srgbClr val="DDDEDD"/>
      </a:lt2>
      <a:accent1>
        <a:srgbClr val="0BA5E8"/>
      </a:accent1>
      <a:accent2>
        <a:srgbClr val="5066E1"/>
      </a:accent2>
      <a:accent3>
        <a:srgbClr val="894EC0"/>
      </a:accent3>
      <a:accent4>
        <a:srgbClr val="E54196"/>
      </a:accent4>
      <a:accent5>
        <a:srgbClr val="BE4449"/>
      </a:accent5>
      <a:accent6>
        <a:srgbClr val="F55822"/>
      </a:accent6>
      <a:hlink>
        <a:srgbClr val="C22DD8"/>
      </a:hlink>
      <a:folHlink>
        <a:srgbClr val="737F82"/>
      </a:folHlink>
    </a:clrScheme>
    <a:fontScheme name="Interweave">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weaveVTI" id="{2A5AE21D-FC75-4AD0-BC12-FA563BC24905}" vid="{9A4A41B8-EB69-44BB-8E15-B517E25CF8CA}"/>
    </a:ext>
  </a:extLst>
</a:theme>
</file>

<file path=docProps/app.xml><?xml version="1.0" encoding="utf-8"?>
<Properties xmlns="http://schemas.openxmlformats.org/officeDocument/2006/extended-properties" xmlns:vt="http://schemas.openxmlformats.org/officeDocument/2006/docPropsVTypes">
  <Template>Office Theme 2013 - 2022</Template>
  <TotalTime>448</TotalTime>
  <Words>1307</Words>
  <Application>Microsoft Office PowerPoint</Application>
  <PresentationFormat>Widescreen</PresentationFormat>
  <Paragraphs>170</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Neue Haas Grotesk Text Pro</vt:lpstr>
      <vt:lpstr>InterweaveVTI</vt:lpstr>
      <vt:lpstr>Joseph: A Study in Endurance</vt:lpstr>
      <vt:lpstr>Objectives</vt:lpstr>
      <vt:lpstr>Endurance</vt:lpstr>
      <vt:lpstr>Endurance</vt:lpstr>
      <vt:lpstr>Endurance</vt:lpstr>
      <vt:lpstr>Endurance</vt:lpstr>
      <vt:lpstr>Endurance</vt:lpstr>
      <vt:lpstr>Endurance</vt:lpstr>
      <vt:lpstr>Endurance</vt:lpstr>
      <vt:lpstr>Endurance</vt:lpstr>
      <vt:lpstr>Introduction - Joseph</vt:lpstr>
      <vt:lpstr>PowerPoint Presentation</vt:lpstr>
      <vt:lpstr>Introduction - Joseph</vt:lpstr>
      <vt:lpstr>Introduction - Joseph</vt:lpstr>
      <vt:lpstr>Introduction - Joseph</vt:lpstr>
      <vt:lpstr>Endurance: Lesson 1</vt:lpstr>
      <vt:lpstr>Endurance: Lesson 1</vt:lpstr>
      <vt:lpstr>Endurance: Lesson 1</vt:lpstr>
      <vt:lpstr>Endurance: Lesson 2</vt:lpstr>
      <vt:lpstr>Endurance: Lesson 2</vt:lpstr>
      <vt:lpstr>Endurance: Lesson 2</vt:lpstr>
      <vt:lpstr>Endurance Lesson 2 </vt:lpstr>
      <vt:lpstr>Endurance Lesson 3</vt:lpstr>
      <vt:lpstr>Endurance Lesson 4</vt:lpstr>
      <vt:lpstr>Endurance Lesson 4</vt:lpstr>
      <vt:lpstr>Endurance &amp; Forgiveness  Lesson 5</vt:lpstr>
      <vt:lpstr>Endurance &amp; Forgiveness  Lesson 5</vt:lpstr>
      <vt:lpstr>Endurance &amp; Forgiveness  Lesson 5</vt:lpstr>
      <vt:lpstr>Endurance &amp; Forgiveness  Lesson 5</vt:lpstr>
      <vt:lpstr>Endurance &amp; Forgiveness  Lesson 5</vt:lpstr>
      <vt:lpstr>More on Endurance</vt:lpstr>
      <vt:lpstr>Apologetics Press App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fulle</dc:creator>
  <cp:lastModifiedBy>Cindy Nelson</cp:lastModifiedBy>
  <cp:revision>34</cp:revision>
  <dcterms:created xsi:type="dcterms:W3CDTF">2023-07-27T17:16:42Z</dcterms:created>
  <dcterms:modified xsi:type="dcterms:W3CDTF">2023-08-23T13:59:47Z</dcterms:modified>
</cp:coreProperties>
</file>