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3086CE0E-57F5-4A2E-8F93-00921C7BC042}"/>
    <pc:docChg chg="undo custSel addSld delSld modSld">
      <pc:chgData name="David Sproule" userId="c8dad340-932d-4df5-ab3a-be7029586225" providerId="ADAL" clId="{3086CE0E-57F5-4A2E-8F93-00921C7BC042}" dt="2023-08-14T01:32:40.905" v="205"/>
      <pc:docMkLst>
        <pc:docMk/>
      </pc:docMkLst>
      <pc:sldChg chg="modSp mod">
        <pc:chgData name="David Sproule" userId="c8dad340-932d-4df5-ab3a-be7029586225" providerId="ADAL" clId="{3086CE0E-57F5-4A2E-8F93-00921C7BC042}" dt="2023-08-12T00:58:41.448" v="199" actId="20577"/>
        <pc:sldMkLst>
          <pc:docMk/>
          <pc:sldMk cId="839501631" sldId="256"/>
        </pc:sldMkLst>
        <pc:spChg chg="mod">
          <ac:chgData name="David Sproule" userId="c8dad340-932d-4df5-ab3a-be7029586225" providerId="ADAL" clId="{3086CE0E-57F5-4A2E-8F93-00921C7BC042}" dt="2023-08-12T00:58:41.448" v="199" actId="20577"/>
          <ac:spMkLst>
            <pc:docMk/>
            <pc:sldMk cId="839501631" sldId="256"/>
            <ac:spMk id="2" creationId="{89C1CA97-E4A6-FCA5-7C5A-237577017A9E}"/>
          </ac:spMkLst>
        </pc:spChg>
      </pc:sldChg>
      <pc:sldChg chg="delSp modSp mod delAnim modAnim">
        <pc:chgData name="David Sproule" userId="c8dad340-932d-4df5-ab3a-be7029586225" providerId="ADAL" clId="{3086CE0E-57F5-4A2E-8F93-00921C7BC042}" dt="2023-08-12T00:58:32.990" v="190"/>
        <pc:sldMkLst>
          <pc:docMk/>
          <pc:sldMk cId="3614113530" sldId="257"/>
        </pc:sldMkLst>
        <pc:spChg chg="mod">
          <ac:chgData name="David Sproule" userId="c8dad340-932d-4df5-ab3a-be7029586225" providerId="ADAL" clId="{3086CE0E-57F5-4A2E-8F93-00921C7BC042}" dt="2023-08-08T01:08:53.102" v="8"/>
          <ac:spMkLst>
            <pc:docMk/>
            <pc:sldMk cId="3614113530" sldId="257"/>
            <ac:spMk id="2" creationId="{D353539A-FB88-35E4-A099-62701F154CFA}"/>
          </ac:spMkLst>
        </pc:spChg>
        <pc:spChg chg="mod">
          <ac:chgData name="David Sproule" userId="c8dad340-932d-4df5-ab3a-be7029586225" providerId="ADAL" clId="{3086CE0E-57F5-4A2E-8F93-00921C7BC042}" dt="2023-08-12T00:41:37.092" v="121" actId="115"/>
          <ac:spMkLst>
            <pc:docMk/>
            <pc:sldMk cId="3614113530" sldId="257"/>
            <ac:spMk id="3" creationId="{0CAF674A-D9D8-8295-02DB-BA63870D8C77}"/>
          </ac:spMkLst>
        </pc:spChg>
        <pc:spChg chg="del">
          <ac:chgData name="David Sproule" userId="c8dad340-932d-4df5-ab3a-be7029586225" providerId="ADAL" clId="{3086CE0E-57F5-4A2E-8F93-00921C7BC042}" dt="2023-08-08T01:12:33.093" v="9" actId="478"/>
          <ac:spMkLst>
            <pc:docMk/>
            <pc:sldMk cId="3614113530" sldId="257"/>
            <ac:spMk id="4" creationId="{71AC96A4-4E20-5BA5-B996-FAF91442A552}"/>
          </ac:spMkLst>
        </pc:spChg>
      </pc:sldChg>
      <pc:sldChg chg="modSp mod">
        <pc:chgData name="David Sproule" userId="c8dad340-932d-4df5-ab3a-be7029586225" providerId="ADAL" clId="{3086CE0E-57F5-4A2E-8F93-00921C7BC042}" dt="2023-08-14T01:32:40.905" v="205"/>
        <pc:sldMkLst>
          <pc:docMk/>
          <pc:sldMk cId="3080452997" sldId="260"/>
        </pc:sldMkLst>
        <pc:spChg chg="mod">
          <ac:chgData name="David Sproule" userId="c8dad340-932d-4df5-ab3a-be7029586225" providerId="ADAL" clId="{3086CE0E-57F5-4A2E-8F93-00921C7BC042}" dt="2023-08-14T01:32:40.905" v="205"/>
          <ac:spMkLst>
            <pc:docMk/>
            <pc:sldMk cId="3080452997" sldId="260"/>
            <ac:spMk id="2" creationId="{D353539A-FB88-35E4-A099-62701F154CFA}"/>
          </ac:spMkLst>
        </pc:spChg>
        <pc:spChg chg="mod">
          <ac:chgData name="David Sproule" userId="c8dad340-932d-4df5-ab3a-be7029586225" providerId="ADAL" clId="{3086CE0E-57F5-4A2E-8F93-00921C7BC042}" dt="2023-08-08T01:26:00.287" v="115" actId="20577"/>
          <ac:spMkLst>
            <pc:docMk/>
            <pc:sldMk cId="3080452997" sldId="260"/>
            <ac:spMk id="5" creationId="{EF268A04-2D7B-DB26-B2E0-E5D3D38E20F0}"/>
          </ac:spMkLst>
        </pc:spChg>
      </pc:sldChg>
      <pc:sldChg chg="modSp add del modTransition modAnim">
        <pc:chgData name="David Sproule" userId="c8dad340-932d-4df5-ab3a-be7029586225" providerId="ADAL" clId="{3086CE0E-57F5-4A2E-8F93-00921C7BC042}" dt="2023-08-13T18:11:03.982" v="200"/>
        <pc:sldMkLst>
          <pc:docMk/>
          <pc:sldMk cId="1878166968" sldId="261"/>
        </pc:sldMkLst>
        <pc:spChg chg="mod">
          <ac:chgData name="David Sproule" userId="c8dad340-932d-4df5-ab3a-be7029586225" providerId="ADAL" clId="{3086CE0E-57F5-4A2E-8F93-00921C7BC042}" dt="2023-08-12T00:45:41.373" v="126" actId="115"/>
          <ac:spMkLst>
            <pc:docMk/>
            <pc:sldMk cId="1878166968" sldId="261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3056416467" sldId="261"/>
        </pc:sldMkLst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3047317677" sldId="262"/>
        </pc:sldMkLst>
      </pc:sldChg>
      <pc:sldChg chg="modSp add del modAnim">
        <pc:chgData name="David Sproule" userId="c8dad340-932d-4df5-ab3a-be7029586225" providerId="ADAL" clId="{3086CE0E-57F5-4A2E-8F93-00921C7BC042}" dt="2023-08-08T19:21:17.603" v="116" actId="2696"/>
        <pc:sldMkLst>
          <pc:docMk/>
          <pc:sldMk cId="3425470158" sldId="262"/>
        </pc:sldMkLst>
        <pc:spChg chg="mod">
          <ac:chgData name="David Sproule" userId="c8dad340-932d-4df5-ab3a-be7029586225" providerId="ADAL" clId="{3086CE0E-57F5-4A2E-8F93-00921C7BC042}" dt="2023-08-08T01:16:29.627" v="19"/>
          <ac:spMkLst>
            <pc:docMk/>
            <pc:sldMk cId="3425470158" sldId="262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2213779962" sldId="263"/>
        </pc:sldMkLst>
      </pc:sldChg>
      <pc:sldChg chg="modSp add mod modAnim">
        <pc:chgData name="David Sproule" userId="c8dad340-932d-4df5-ab3a-be7029586225" providerId="ADAL" clId="{3086CE0E-57F5-4A2E-8F93-00921C7BC042}" dt="2023-08-13T18:11:36.727" v="201"/>
        <pc:sldMkLst>
          <pc:docMk/>
          <pc:sldMk cId="3049488389" sldId="263"/>
        </pc:sldMkLst>
        <pc:spChg chg="mod">
          <ac:chgData name="David Sproule" userId="c8dad340-932d-4df5-ab3a-be7029586225" providerId="ADAL" clId="{3086CE0E-57F5-4A2E-8F93-00921C7BC042}" dt="2023-08-12T00:46:58.838" v="139" actId="115"/>
          <ac:spMkLst>
            <pc:docMk/>
            <pc:sldMk cId="3049488389" sldId="263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102573674" sldId="264"/>
        </pc:sldMkLst>
      </pc:sldChg>
      <pc:sldChg chg="modSp add modAnim">
        <pc:chgData name="David Sproule" userId="c8dad340-932d-4df5-ab3a-be7029586225" providerId="ADAL" clId="{3086CE0E-57F5-4A2E-8F93-00921C7BC042}" dt="2023-08-13T18:12:59.804" v="202"/>
        <pc:sldMkLst>
          <pc:docMk/>
          <pc:sldMk cId="2719884617" sldId="264"/>
        </pc:sldMkLst>
        <pc:spChg chg="mod">
          <ac:chgData name="David Sproule" userId="c8dad340-932d-4df5-ab3a-be7029586225" providerId="ADAL" clId="{3086CE0E-57F5-4A2E-8F93-00921C7BC042}" dt="2023-08-12T00:47:18.110" v="142" actId="115"/>
          <ac:spMkLst>
            <pc:docMk/>
            <pc:sldMk cId="2719884617" sldId="264"/>
            <ac:spMk id="3" creationId="{0CAF674A-D9D8-8295-02DB-BA63870D8C77}"/>
          </ac:spMkLst>
        </pc:spChg>
      </pc:sldChg>
      <pc:sldChg chg="modSp add del modAnim">
        <pc:chgData name="David Sproule" userId="c8dad340-932d-4df5-ab3a-be7029586225" providerId="ADAL" clId="{3086CE0E-57F5-4A2E-8F93-00921C7BC042}" dt="2023-08-08T19:23:14.254" v="117" actId="2696"/>
        <pc:sldMkLst>
          <pc:docMk/>
          <pc:sldMk cId="2068051815" sldId="265"/>
        </pc:sldMkLst>
        <pc:spChg chg="mod">
          <ac:chgData name="David Sproule" userId="c8dad340-932d-4df5-ab3a-be7029586225" providerId="ADAL" clId="{3086CE0E-57F5-4A2E-8F93-00921C7BC042}" dt="2023-08-08T01:20:04.262" v="46"/>
          <ac:spMkLst>
            <pc:docMk/>
            <pc:sldMk cId="2068051815" sldId="265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4067953756" sldId="265"/>
        </pc:sldMkLst>
      </pc:sldChg>
      <pc:sldChg chg="modSp add modAnim">
        <pc:chgData name="David Sproule" userId="c8dad340-932d-4df5-ab3a-be7029586225" providerId="ADAL" clId="{3086CE0E-57F5-4A2E-8F93-00921C7BC042}" dt="2023-08-12T00:56:35.792" v="184"/>
        <pc:sldMkLst>
          <pc:docMk/>
          <pc:sldMk cId="3000314704" sldId="266"/>
        </pc:sldMkLst>
        <pc:spChg chg="mod">
          <ac:chgData name="David Sproule" userId="c8dad340-932d-4df5-ab3a-be7029586225" providerId="ADAL" clId="{3086CE0E-57F5-4A2E-8F93-00921C7BC042}" dt="2023-08-12T00:48:02.780" v="149" actId="115"/>
          <ac:spMkLst>
            <pc:docMk/>
            <pc:sldMk cId="3000314704" sldId="266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3051131378" sldId="266"/>
        </pc:sldMkLst>
      </pc:sldChg>
      <pc:sldChg chg="modSp add mod modAnim">
        <pc:chgData name="David Sproule" userId="c8dad340-932d-4df5-ab3a-be7029586225" providerId="ADAL" clId="{3086CE0E-57F5-4A2E-8F93-00921C7BC042}" dt="2023-08-13T18:20:05.355" v="203"/>
        <pc:sldMkLst>
          <pc:docMk/>
          <pc:sldMk cId="2815138277" sldId="267"/>
        </pc:sldMkLst>
        <pc:spChg chg="mod">
          <ac:chgData name="David Sproule" userId="c8dad340-932d-4df5-ab3a-be7029586225" providerId="ADAL" clId="{3086CE0E-57F5-4A2E-8F93-00921C7BC042}" dt="2023-08-12T00:48:43.834" v="155" actId="115"/>
          <ac:spMkLst>
            <pc:docMk/>
            <pc:sldMk cId="2815138277" sldId="267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3215640329" sldId="267"/>
        </pc:sldMkLst>
      </pc:sldChg>
      <pc:sldChg chg="modSp add modAnim">
        <pc:chgData name="David Sproule" userId="c8dad340-932d-4df5-ab3a-be7029586225" providerId="ADAL" clId="{3086CE0E-57F5-4A2E-8F93-00921C7BC042}" dt="2023-08-12T00:56:24.429" v="182"/>
        <pc:sldMkLst>
          <pc:docMk/>
          <pc:sldMk cId="1323562396" sldId="268"/>
        </pc:sldMkLst>
        <pc:spChg chg="mod">
          <ac:chgData name="David Sproule" userId="c8dad340-932d-4df5-ab3a-be7029586225" providerId="ADAL" clId="{3086CE0E-57F5-4A2E-8F93-00921C7BC042}" dt="2023-08-12T00:56:02.923" v="176" actId="115"/>
          <ac:spMkLst>
            <pc:docMk/>
            <pc:sldMk cId="1323562396" sldId="268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2575131319" sldId="268"/>
        </pc:sldMkLst>
      </pc:sldChg>
      <pc:sldChg chg="modSp add modAnim">
        <pc:chgData name="David Sproule" userId="c8dad340-932d-4df5-ab3a-be7029586225" providerId="ADAL" clId="{3086CE0E-57F5-4A2E-8F93-00921C7BC042}" dt="2023-08-12T00:55:33.923" v="175"/>
        <pc:sldMkLst>
          <pc:docMk/>
          <pc:sldMk cId="1181096708" sldId="269"/>
        </pc:sldMkLst>
        <pc:spChg chg="mod">
          <ac:chgData name="David Sproule" userId="c8dad340-932d-4df5-ab3a-be7029586225" providerId="ADAL" clId="{3086CE0E-57F5-4A2E-8F93-00921C7BC042}" dt="2023-08-12T00:51:48.140" v="164" actId="115"/>
          <ac:spMkLst>
            <pc:docMk/>
            <pc:sldMk cId="1181096708" sldId="269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2909526623" sldId="269"/>
        </pc:sldMkLst>
      </pc:sldChg>
      <pc:sldChg chg="modSp add modAnim">
        <pc:chgData name="David Sproule" userId="c8dad340-932d-4df5-ab3a-be7029586225" providerId="ADAL" clId="{3086CE0E-57F5-4A2E-8F93-00921C7BC042}" dt="2023-08-13T18:26:26.462" v="204"/>
        <pc:sldMkLst>
          <pc:docMk/>
          <pc:sldMk cId="120123094" sldId="270"/>
        </pc:sldMkLst>
        <pc:spChg chg="mod">
          <ac:chgData name="David Sproule" userId="c8dad340-932d-4df5-ab3a-be7029586225" providerId="ADAL" clId="{3086CE0E-57F5-4A2E-8F93-00921C7BC042}" dt="2023-08-12T00:54:00.940" v="171" actId="115"/>
          <ac:spMkLst>
            <pc:docMk/>
            <pc:sldMk cId="120123094" sldId="270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3086CE0E-57F5-4A2E-8F93-00921C7BC042}" dt="2023-08-08T01:13:29.024" v="11" actId="47"/>
        <pc:sldMkLst>
          <pc:docMk/>
          <pc:sldMk cId="2298835407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>
                  <a:glow rad="63500">
                    <a:schemeClr val="bg1"/>
                  </a:glow>
                </a:effectLst>
              </a:defRPr>
            </a:lvl1pPr>
            <a:lvl2pPr marL="804863" indent="-407988">
              <a:buFont typeface="+mj-lt"/>
              <a:buAutoNum type="alphaLcPeriod"/>
              <a:defRPr b="1">
                <a:effectLst>
                  <a:glow rad="63500">
                    <a:schemeClr val="bg1"/>
                  </a:glow>
                </a:effectLst>
              </a:defRPr>
            </a:lvl2pPr>
            <a:lvl3pPr marL="1262063" indent="-457200">
              <a:buFont typeface="+mj-lt"/>
              <a:buAutoNum type="romanLcPeriod"/>
              <a:defRPr b="1">
                <a:effectLst>
                  <a:glow rad="63500">
                    <a:schemeClr val="bg1"/>
                  </a:glow>
                </a:effectLst>
              </a:defRPr>
            </a:lvl3pPr>
            <a:lvl4pPr>
              <a:defRPr b="1">
                <a:effectLst>
                  <a:glow rad="63500">
                    <a:schemeClr val="bg1"/>
                  </a:glow>
                </a:effectLst>
              </a:defRPr>
            </a:lvl4pPr>
            <a:lvl5pPr>
              <a:defRPr b="1">
                <a:effectLst>
                  <a:glow rad="63500">
                    <a:schemeClr val="bg1"/>
                  </a:glow>
                </a:effectLst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8/13/2023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4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Indispensable Qualities for </a:t>
            </a:r>
            <a:r>
              <a:rPr lang="en-US"/>
              <a:t>Today’s Leaders (Part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8.  Today’s Leaders Are </a:t>
            </a:r>
            <a:r>
              <a:rPr lang="en-US" u="sng" dirty="0"/>
              <a:t>Enthusiastic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Vince Lombardi said to his players, “You will be </a:t>
            </a:r>
            <a:r>
              <a:rPr lang="en-US" u="sng" dirty="0"/>
              <a:t>fired</a:t>
            </a:r>
            <a:r>
              <a:rPr lang="en-US" dirty="0"/>
              <a:t> with enthusiasm; or, you will be </a:t>
            </a:r>
            <a:r>
              <a:rPr lang="en-US" u="sng" dirty="0"/>
              <a:t>fired</a:t>
            </a:r>
            <a:r>
              <a:rPr lang="en-US" dirty="0"/>
              <a:t>, with enthusiasm!”</a:t>
            </a:r>
            <a:endParaRPr lang="en-US" sz="2000" dirty="0"/>
          </a:p>
          <a:p>
            <a:pPr lvl="2"/>
            <a:r>
              <a:rPr lang="en-US" sz="2400" dirty="0"/>
              <a:t>Leaders must have some fire in their bones.</a:t>
            </a:r>
            <a:endParaRPr lang="en-US" dirty="0"/>
          </a:p>
          <a:p>
            <a:pPr lvl="2"/>
            <a:r>
              <a:rPr lang="en-US" sz="2400" dirty="0"/>
              <a:t>Lukewarmness and indifference will destroy.</a:t>
            </a:r>
            <a:endParaRPr lang="en-US" dirty="0"/>
          </a:p>
          <a:p>
            <a:pPr lvl="2"/>
            <a:r>
              <a:rPr lang="en-US" sz="2400" u="sng" dirty="0"/>
              <a:t>Zeal</a:t>
            </a:r>
            <a:r>
              <a:rPr lang="en-US" sz="2400" dirty="0"/>
              <a:t> is a Biblical must.</a:t>
            </a:r>
            <a:endParaRPr lang="en-US" dirty="0"/>
          </a:p>
          <a:p>
            <a:pPr lvl="1"/>
            <a:r>
              <a:rPr lang="en-US" dirty="0"/>
              <a:t>Elders need to be enthusiastic about their </a:t>
            </a:r>
            <a:r>
              <a:rPr lang="en-US" u="sng" dirty="0"/>
              <a:t>office/work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Elders need to be enthusiastic about the </a:t>
            </a:r>
            <a:r>
              <a:rPr lang="en-US" u="sng" dirty="0"/>
              <a:t>local church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Elders need to be enthusiastic about the </a:t>
            </a:r>
            <a:r>
              <a:rPr lang="en-US" u="sng" dirty="0"/>
              <a:t>future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sz="2400" dirty="0"/>
              <a:t>And, such enthusiasm is catching (2 Cor. 9:2).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3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268A04-2D7B-DB26-B2E0-E5D3D38E20F0}"/>
              </a:ext>
            </a:extLst>
          </p:cNvPr>
          <p:cNvSpPr txBox="1">
            <a:spLocks/>
          </p:cNvSpPr>
          <p:nvPr/>
        </p:nvSpPr>
        <p:spPr>
          <a:xfrm>
            <a:off x="1154783" y="1773055"/>
            <a:ext cx="9882433" cy="2695252"/>
          </a:xfrm>
          <a:prstGeom prst="rect">
            <a:avLst/>
          </a:prstGeom>
          <a:noFill/>
          <a:ln w="57150">
            <a:solidFill>
              <a:srgbClr val="AD450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Indispensable Qualities for </a:t>
            </a:r>
            <a:b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</a:b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Today’s </a:t>
            </a:r>
            <a:r>
              <a:rPr lang="en-US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Leaders (Part 2)</a:t>
            </a:r>
            <a:endParaRPr lang="en-US" dirty="0">
              <a:solidFill>
                <a:schemeClr val="tx1"/>
              </a:solidFill>
              <a:effectLst>
                <a:glow rad="63500">
                  <a:schemeClr val="bg1"/>
                </a:glow>
              </a:effectLst>
            </a:endParaRPr>
          </a:p>
          <a:p>
            <a:r>
              <a:rPr lang="en-US" dirty="0">
                <a:solidFill>
                  <a:srgbClr val="893709"/>
                </a:solidFill>
                <a:effectLst>
                  <a:glow rad="63500">
                    <a:schemeClr val="bg1"/>
                  </a:glow>
                </a:effectLst>
              </a:rPr>
              <a:t>Next Sunday @ 5:00 p.m.</a:t>
            </a:r>
          </a:p>
        </p:txBody>
      </p:sp>
    </p:spTree>
    <p:extLst>
      <p:ext uri="{BB962C8B-B14F-4D97-AF65-F5344CB8AC3E}">
        <p14:creationId xmlns:p14="http://schemas.microsoft.com/office/powerpoint/2010/main" val="30804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1.  Today’s Leaders Are </a:t>
            </a:r>
            <a:r>
              <a:rPr lang="en-US" u="sng" dirty="0"/>
              <a:t>Followers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We are taught to be followers:</a:t>
            </a:r>
            <a:endParaRPr lang="en-US" sz="2000" dirty="0"/>
          </a:p>
          <a:p>
            <a:pPr lvl="2"/>
            <a:r>
              <a:rPr lang="en-US" dirty="0"/>
              <a:t>By </a:t>
            </a:r>
            <a:r>
              <a:rPr lang="en-US" u="sng" dirty="0"/>
              <a:t>example</a:t>
            </a:r>
            <a:r>
              <a:rPr lang="en-US" dirty="0"/>
              <a:t> (Matt. 4:19-20; John 21:21-22; 1 Cor. 11:1),</a:t>
            </a:r>
            <a:endParaRPr lang="en-US" sz="1800" dirty="0"/>
          </a:p>
          <a:p>
            <a:pPr lvl="2"/>
            <a:r>
              <a:rPr lang="en-US" dirty="0"/>
              <a:t>And by </a:t>
            </a:r>
            <a:r>
              <a:rPr lang="en-US" u="sng" dirty="0"/>
              <a:t>exhortation</a:t>
            </a:r>
            <a:r>
              <a:rPr lang="en-US" dirty="0"/>
              <a:t> (1 Pet. 2:21-22).</a:t>
            </a:r>
            <a:endParaRPr lang="en-US" sz="1800" dirty="0"/>
          </a:p>
          <a:p>
            <a:pPr lvl="1"/>
            <a:r>
              <a:rPr lang="en-US" dirty="0"/>
              <a:t>Successful leadership depends on successful “</a:t>
            </a:r>
            <a:r>
              <a:rPr lang="en-US" u="sng" dirty="0"/>
              <a:t>followship</a:t>
            </a:r>
            <a:r>
              <a:rPr lang="en-US" dirty="0"/>
              <a:t>.”</a:t>
            </a:r>
            <a:endParaRPr lang="en-US" sz="2000" dirty="0"/>
          </a:p>
          <a:p>
            <a:pPr lvl="2"/>
            <a:r>
              <a:rPr lang="en-US" dirty="0"/>
              <a:t>Good teachers are the best students.</a:t>
            </a:r>
            <a:endParaRPr lang="en-US" sz="1800" dirty="0"/>
          </a:p>
          <a:p>
            <a:pPr lvl="2"/>
            <a:r>
              <a:rPr lang="en-US" dirty="0"/>
              <a:t>The best leaders are the best followers.</a:t>
            </a:r>
            <a:endParaRPr lang="en-US" sz="1800" dirty="0"/>
          </a:p>
          <a:p>
            <a:pPr lvl="2"/>
            <a:r>
              <a:rPr lang="en-US" dirty="0"/>
              <a:t>Who is your pattern, copy, role model, leader and example?</a:t>
            </a:r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2.  Today’s Leaders </a:t>
            </a:r>
            <a:r>
              <a:rPr lang="en-US" u="sng" dirty="0"/>
              <a:t>Lead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“When leaders lead in Israel, when the people willingly offer themselves, Bless the Lord!” (Judg. 5:2)</a:t>
            </a:r>
            <a:endParaRPr lang="en-US" sz="2000" dirty="0"/>
          </a:p>
          <a:p>
            <a:pPr lvl="1"/>
            <a:r>
              <a:rPr lang="en-US" dirty="0"/>
              <a:t>Leaders know where they are going and are able to </a:t>
            </a:r>
            <a:r>
              <a:rPr lang="en-US" u="sng" dirty="0"/>
              <a:t>persuade</a:t>
            </a:r>
            <a:r>
              <a:rPr lang="en-US" dirty="0"/>
              <a:t> others to go with them.</a:t>
            </a:r>
            <a:endParaRPr lang="en-US" sz="2000" dirty="0"/>
          </a:p>
          <a:p>
            <a:pPr lvl="1"/>
            <a:r>
              <a:rPr lang="en-US" dirty="0"/>
              <a:t>Leaders are always </a:t>
            </a:r>
            <a:r>
              <a:rPr lang="en-US" u="sng" dirty="0"/>
              <a:t>out front</a:t>
            </a:r>
            <a:r>
              <a:rPr lang="en-US" dirty="0"/>
              <a:t>, ever moving forward (Num. 27:17).</a:t>
            </a:r>
            <a:endParaRPr lang="en-US" sz="2000" dirty="0"/>
          </a:p>
          <a:p>
            <a:pPr lvl="2"/>
            <a:r>
              <a:rPr lang="en-US" dirty="0"/>
              <a:t>They are not </a:t>
            </a:r>
            <a:r>
              <a:rPr lang="en-US" u="sng" dirty="0"/>
              <a:t>behind</a:t>
            </a:r>
            <a:r>
              <a:rPr lang="en-US" dirty="0"/>
              <a:t> pressuring or brow beating.</a:t>
            </a:r>
            <a:endParaRPr lang="en-US" sz="1800" dirty="0"/>
          </a:p>
          <a:p>
            <a:pPr lvl="2"/>
            <a:r>
              <a:rPr lang="en-US" dirty="0"/>
              <a:t>When elders are lethargic and will not move out and on, the congregation becomes restless; and at times, such can lead to an explosive situation, a division.</a:t>
            </a:r>
            <a:endParaRPr lang="en-US" sz="1800" dirty="0"/>
          </a:p>
          <a:p>
            <a:pPr lvl="1"/>
            <a:r>
              <a:rPr lang="en-US" dirty="0"/>
              <a:t>Leaders do not ask others to do what they will </a:t>
            </a:r>
            <a:r>
              <a:rPr lang="en-US" u="sng" dirty="0"/>
              <a:t>not do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8166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3.  Today’s Leaders Are </a:t>
            </a:r>
            <a:r>
              <a:rPr lang="en-US" u="sng" dirty="0"/>
              <a:t>Exemplary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Leaders cannot lead where they </a:t>
            </a:r>
            <a:r>
              <a:rPr lang="en-US" u="sng" dirty="0"/>
              <a:t>do not go</a:t>
            </a:r>
            <a:r>
              <a:rPr lang="en-US" dirty="0"/>
              <a:t> any more than they can come back from where they </a:t>
            </a:r>
            <a:r>
              <a:rPr lang="en-US" u="sng" dirty="0"/>
              <a:t>have not been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Leaders influence some by what they </a:t>
            </a:r>
            <a:r>
              <a:rPr lang="en-US" u="sng" dirty="0"/>
              <a:t>say</a:t>
            </a:r>
            <a:r>
              <a:rPr lang="en-US" dirty="0"/>
              <a:t>, more by what they </a:t>
            </a:r>
            <a:r>
              <a:rPr lang="en-US" u="sng" dirty="0"/>
              <a:t>do</a:t>
            </a:r>
            <a:r>
              <a:rPr lang="en-US" dirty="0"/>
              <a:t>; but, most by what they </a:t>
            </a:r>
            <a:r>
              <a:rPr lang="en-US" u="sng" dirty="0"/>
              <a:t>are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dirty="0"/>
              <a:t>Elders are to so live that their faith can be followed </a:t>
            </a:r>
          </a:p>
          <a:p>
            <a:pPr lvl="2"/>
            <a:r>
              <a:rPr lang="en-US" dirty="0"/>
              <a:t>Bible leaders so lived:  Jesus, Paul, Timothy</a:t>
            </a:r>
            <a:endParaRPr lang="en-US" sz="1800" dirty="0"/>
          </a:p>
          <a:p>
            <a:pPr lvl="1"/>
            <a:r>
              <a:rPr lang="en-US" dirty="0"/>
              <a:t>Elders are to be exemplary in their </a:t>
            </a:r>
            <a:r>
              <a:rPr lang="en-US" u="sng" dirty="0"/>
              <a:t>attitudes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dirty="0"/>
              <a:t>They must have noble attitudes toward the </a:t>
            </a:r>
            <a:r>
              <a:rPr lang="en-US" u="sng" dirty="0"/>
              <a:t>truth</a:t>
            </a:r>
            <a:r>
              <a:rPr lang="en-US" dirty="0"/>
              <a:t>.</a:t>
            </a:r>
            <a:endParaRPr lang="en-US" sz="1800" dirty="0"/>
          </a:p>
          <a:p>
            <a:pPr lvl="2"/>
            <a:r>
              <a:rPr lang="en-US" dirty="0"/>
              <a:t>They must have noble attitudes toward the </a:t>
            </a:r>
            <a:r>
              <a:rPr lang="en-US" u="sng" dirty="0"/>
              <a:t>church</a:t>
            </a:r>
            <a:r>
              <a:rPr lang="en-US" dirty="0"/>
              <a:t>.</a:t>
            </a:r>
            <a:endParaRPr lang="en-US" sz="1800" dirty="0"/>
          </a:p>
          <a:p>
            <a:pPr lvl="2"/>
            <a:r>
              <a:rPr lang="en-US" dirty="0"/>
              <a:t>They must have noble attitudes toward the </a:t>
            </a:r>
            <a:r>
              <a:rPr lang="en-US" u="sng" dirty="0"/>
              <a:t>Lord</a:t>
            </a:r>
            <a:r>
              <a:rPr lang="en-US" dirty="0"/>
              <a:t>.</a:t>
            </a:r>
            <a:endParaRPr lang="en-US" sz="1800" dirty="0"/>
          </a:p>
          <a:p>
            <a:pPr lvl="2"/>
            <a:r>
              <a:rPr lang="en-US" dirty="0"/>
              <a:t>They must have noble attitudes toward their </a:t>
            </a:r>
            <a:r>
              <a:rPr lang="en-US" u="sng" dirty="0"/>
              <a:t>brethren</a:t>
            </a:r>
            <a:r>
              <a:rPr lang="en-US" dirty="0"/>
              <a:t>.</a:t>
            </a:r>
          </a:p>
          <a:p>
            <a:pPr lvl="1"/>
            <a:r>
              <a:rPr lang="en-US" sz="2200" dirty="0"/>
              <a:t>Elders are to be exemplary in their </a:t>
            </a:r>
            <a:r>
              <a:rPr lang="en-US" sz="2200" u="sng" dirty="0"/>
              <a:t>personal lives</a:t>
            </a:r>
            <a:r>
              <a:rPr lang="en-US" sz="2200" dirty="0"/>
              <a:t>.</a:t>
            </a:r>
          </a:p>
          <a:p>
            <a:pPr lvl="1"/>
            <a:r>
              <a:rPr lang="en-US" sz="2200" dirty="0"/>
              <a:t>Elders are to be exemplary in their </a:t>
            </a:r>
            <a:r>
              <a:rPr lang="en-US" sz="2200" u="sng" dirty="0"/>
              <a:t>expectations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9488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4.  Today’s Leaders Are Always </a:t>
            </a:r>
            <a:r>
              <a:rPr lang="en-US" u="sng" dirty="0"/>
              <a:t>Growing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It is </a:t>
            </a:r>
            <a:r>
              <a:rPr lang="en-US" u="sng" dirty="0"/>
              <a:t>grow or die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dirty="0"/>
              <a:t>Place a post in the ground and it will rot.</a:t>
            </a:r>
            <a:endParaRPr lang="en-US" sz="1800" dirty="0"/>
          </a:p>
          <a:p>
            <a:pPr lvl="2"/>
            <a:r>
              <a:rPr lang="en-US" dirty="0"/>
              <a:t>Place a tree in the ground and it will grow.  </a:t>
            </a:r>
            <a:endParaRPr lang="en-US" sz="1800" dirty="0"/>
          </a:p>
          <a:p>
            <a:pPr lvl="1"/>
            <a:r>
              <a:rPr lang="en-US" dirty="0"/>
              <a:t>Growth is a Biblical </a:t>
            </a:r>
            <a:r>
              <a:rPr lang="en-US" u="sng" dirty="0"/>
              <a:t>requirement</a:t>
            </a:r>
            <a:r>
              <a:rPr lang="en-US" dirty="0"/>
              <a:t>.</a:t>
            </a:r>
            <a:endParaRPr lang="en-US" sz="2000" dirty="0"/>
          </a:p>
          <a:p>
            <a:pPr lvl="2"/>
            <a:r>
              <a:rPr lang="en-US" dirty="0"/>
              <a:t>Leaders must work at the job of further developing all the qualifications that led to their appointment.</a:t>
            </a:r>
            <a:endParaRPr lang="en-US" sz="1800" dirty="0"/>
          </a:p>
          <a:p>
            <a:pPr lvl="2"/>
            <a:r>
              <a:rPr lang="en-US" dirty="0"/>
              <a:t>Leaders must take periodic, personal inventory.</a:t>
            </a:r>
            <a:endParaRPr lang="en-US" sz="1800" dirty="0"/>
          </a:p>
          <a:p>
            <a:pPr lvl="2"/>
            <a:r>
              <a:rPr lang="en-US" dirty="0"/>
              <a:t>Such will determine retrogression, stagnation or progression.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9884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5.  Today’s Leaders Are </a:t>
            </a:r>
            <a:r>
              <a:rPr lang="en-US" u="sng" dirty="0"/>
              <a:t>Serious Bible Students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An elder’s job </a:t>
            </a:r>
            <a:r>
              <a:rPr lang="en-US" u="sng" dirty="0"/>
              <a:t>description</a:t>
            </a:r>
            <a:r>
              <a:rPr lang="en-US" dirty="0"/>
              <a:t> demands such.</a:t>
            </a:r>
            <a:endParaRPr lang="en-US" sz="2000" dirty="0"/>
          </a:p>
          <a:p>
            <a:pPr lvl="1"/>
            <a:r>
              <a:rPr lang="en-US" dirty="0"/>
              <a:t>An elder’s </a:t>
            </a:r>
            <a:r>
              <a:rPr lang="en-US" u="sng" dirty="0"/>
              <a:t>qualifications</a:t>
            </a:r>
            <a:r>
              <a:rPr lang="en-US" dirty="0"/>
              <a:t> demand such.</a:t>
            </a:r>
            <a:endParaRPr lang="en-US" sz="2000" dirty="0"/>
          </a:p>
          <a:p>
            <a:pPr lvl="1"/>
            <a:r>
              <a:rPr lang="en-US" dirty="0"/>
              <a:t>Some sobering questions that must be considered</a:t>
            </a:r>
          </a:p>
          <a:p>
            <a:pPr lvl="1"/>
            <a:r>
              <a:rPr lang="en-US" dirty="0"/>
              <a:t>Indeed, leaders must be </a:t>
            </a:r>
            <a:r>
              <a:rPr lang="en-US" u="sng" dirty="0"/>
              <a:t>students</a:t>
            </a:r>
            <a:r>
              <a:rPr lang="en-US" dirty="0"/>
              <a:t>, serious students, and serious Bible students.  How do leaders increase their knowledge?</a:t>
            </a:r>
            <a:endParaRPr lang="en-US" sz="2000" dirty="0"/>
          </a:p>
          <a:p>
            <a:pPr lvl="1"/>
            <a:r>
              <a:rPr lang="en-US" u="sng" dirty="0"/>
              <a:t>Much</a:t>
            </a:r>
            <a:r>
              <a:rPr lang="en-US" dirty="0"/>
              <a:t> is at stake.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00314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6.  Today’s Leaders Are </a:t>
            </a:r>
            <a:r>
              <a:rPr lang="en-US" u="sng" dirty="0"/>
              <a:t>Visionary and Goal-Oriented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“The essential mark of a little man is a complete absence of </a:t>
            </a:r>
            <a:r>
              <a:rPr lang="en-US" u="sng" dirty="0"/>
              <a:t>aim</a:t>
            </a:r>
            <a:r>
              <a:rPr lang="en-US" dirty="0"/>
              <a:t>” (James Taylor).</a:t>
            </a:r>
            <a:endParaRPr lang="en-US" sz="2000" dirty="0"/>
          </a:p>
          <a:p>
            <a:pPr lvl="2"/>
            <a:r>
              <a:rPr lang="en-US" sz="2400" dirty="0"/>
              <a:t>A real leader sees: What ought to be done; What can be done; How to get it done.</a:t>
            </a:r>
          </a:p>
          <a:p>
            <a:pPr lvl="2"/>
            <a:r>
              <a:rPr lang="en-US" sz="2400" dirty="0"/>
              <a:t>Success is not an afterthought; but the result of forethought.</a:t>
            </a:r>
            <a:endParaRPr lang="en-US" sz="1800" dirty="0"/>
          </a:p>
          <a:p>
            <a:pPr lvl="1"/>
            <a:r>
              <a:rPr lang="en-US" dirty="0"/>
              <a:t>The Bible teaches visionary goal-orientation. The Lord had a goal and so did Paul.</a:t>
            </a:r>
          </a:p>
          <a:p>
            <a:pPr lvl="1"/>
            <a:r>
              <a:rPr lang="en-US" dirty="0"/>
              <a:t>What are the purposes of visionary goal setting?</a:t>
            </a:r>
            <a:endParaRPr lang="en-US" sz="2000" dirty="0"/>
          </a:p>
          <a:p>
            <a:pPr lvl="2"/>
            <a:r>
              <a:rPr lang="en-US" sz="2400" dirty="0"/>
              <a:t>Goals are necessary to </a:t>
            </a:r>
            <a:r>
              <a:rPr lang="en-US" sz="2400" u="sng" dirty="0"/>
              <a:t>accomplishments</a:t>
            </a:r>
            <a:r>
              <a:rPr lang="en-US" sz="2400" dirty="0"/>
              <a:t>.</a:t>
            </a:r>
            <a:endParaRPr lang="en-US" dirty="0"/>
          </a:p>
          <a:p>
            <a:pPr lvl="2"/>
            <a:r>
              <a:rPr lang="en-US" sz="2400" dirty="0"/>
              <a:t>Goals are necessary to keep us from living in the </a:t>
            </a:r>
            <a:r>
              <a:rPr lang="en-US" sz="2400" u="sng" dirty="0"/>
              <a:t>past</a:t>
            </a:r>
            <a:r>
              <a:rPr lang="en-US" sz="2400" dirty="0"/>
              <a:t>.</a:t>
            </a:r>
            <a:endParaRPr lang="en-US" dirty="0"/>
          </a:p>
          <a:p>
            <a:pPr lvl="2"/>
            <a:r>
              <a:rPr lang="en-US" sz="2400" dirty="0"/>
              <a:t>Goals are necessary to give us a sense of </a:t>
            </a:r>
            <a:r>
              <a:rPr lang="en-US" sz="2400" u="sng" dirty="0"/>
              <a:t>direction</a:t>
            </a:r>
            <a:r>
              <a:rPr lang="en-US" sz="2400" dirty="0"/>
              <a:t>.</a:t>
            </a:r>
            <a:endParaRPr lang="en-US" dirty="0"/>
          </a:p>
          <a:p>
            <a:pPr lvl="2"/>
            <a:r>
              <a:rPr lang="en-US" sz="2400" dirty="0"/>
              <a:t>Goals are necessary to have a standard to measure </a:t>
            </a:r>
            <a:r>
              <a:rPr lang="en-US" sz="2400" u="sng" dirty="0"/>
              <a:t>progress</a:t>
            </a:r>
            <a:r>
              <a:rPr lang="en-US" sz="2400" dirty="0"/>
              <a:t>.</a:t>
            </a:r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5138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6.  Today’s Leaders Are </a:t>
            </a:r>
            <a:r>
              <a:rPr lang="en-US" u="sng" dirty="0"/>
              <a:t>Visionary and Goal-Oriented</a:t>
            </a:r>
            <a:r>
              <a:rPr lang="en-US" dirty="0"/>
              <a:t>.</a:t>
            </a:r>
            <a:endParaRPr lang="en-US" sz="2000" dirty="0"/>
          </a:p>
          <a:p>
            <a:pPr lvl="1">
              <a:buFont typeface="+mj-lt"/>
              <a:buAutoNum type="alphaLcPeriod" startAt="4"/>
            </a:pPr>
            <a:r>
              <a:rPr lang="en-US" dirty="0"/>
              <a:t>What are the characteristics of good, visionary goals?</a:t>
            </a:r>
            <a:endParaRPr lang="en-US" sz="2000" dirty="0"/>
          </a:p>
          <a:p>
            <a:pPr lvl="2"/>
            <a:r>
              <a:rPr lang="en-US" sz="2400" dirty="0"/>
              <a:t>They must be </a:t>
            </a:r>
            <a:r>
              <a:rPr lang="en-US" sz="2400" u="sng" dirty="0"/>
              <a:t>challenging</a:t>
            </a:r>
            <a:r>
              <a:rPr lang="en-US" sz="2400" dirty="0"/>
              <a:t> and stretching.</a:t>
            </a:r>
            <a:endParaRPr lang="en-US" dirty="0"/>
          </a:p>
          <a:p>
            <a:pPr lvl="2"/>
            <a:r>
              <a:rPr lang="en-US" sz="2400" dirty="0"/>
              <a:t>They must be </a:t>
            </a:r>
            <a:r>
              <a:rPr lang="en-US" sz="2400" u="sng" dirty="0"/>
              <a:t>short-range and long-range</a:t>
            </a:r>
            <a:r>
              <a:rPr lang="en-US" sz="2400" dirty="0"/>
              <a:t>.</a:t>
            </a:r>
            <a:endParaRPr lang="en-US" dirty="0"/>
          </a:p>
          <a:p>
            <a:pPr lvl="2"/>
            <a:r>
              <a:rPr lang="en-US" sz="2400" dirty="0"/>
              <a:t>They must be </a:t>
            </a:r>
            <a:r>
              <a:rPr lang="en-US" sz="2400" u="sng" dirty="0"/>
              <a:t>realistic</a:t>
            </a:r>
            <a:r>
              <a:rPr lang="en-US" sz="2400" dirty="0"/>
              <a:t>.</a:t>
            </a:r>
            <a:endParaRPr lang="en-US" dirty="0"/>
          </a:p>
          <a:p>
            <a:pPr lvl="2"/>
            <a:r>
              <a:rPr lang="en-US" sz="2400" dirty="0"/>
              <a:t>They should be established with </a:t>
            </a:r>
            <a:r>
              <a:rPr lang="en-US" sz="2400" u="sng" dirty="0"/>
              <a:t>the input</a:t>
            </a:r>
            <a:r>
              <a:rPr lang="en-US" sz="2400" dirty="0"/>
              <a:t> of the deacons and the congregation.</a:t>
            </a:r>
            <a:endParaRPr lang="en-US" dirty="0"/>
          </a:p>
          <a:p>
            <a:pPr lvl="2"/>
            <a:r>
              <a:rPr lang="en-US" sz="2400" dirty="0"/>
              <a:t>They must be subject to methods and timetables by which they will be accomplished.</a:t>
            </a:r>
            <a:endParaRPr lang="en-US" sz="6600" dirty="0"/>
          </a:p>
          <a:p>
            <a:pPr lvl="1">
              <a:buAutoNum type="alphaLcPeriod" startAt="4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235623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Indispensable Qualities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7.  Today’s Leaders Are </a:t>
            </a:r>
            <a:r>
              <a:rPr lang="en-US" u="sng" dirty="0"/>
              <a:t>Optimistic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There is no such thing as a </a:t>
            </a:r>
            <a:r>
              <a:rPr lang="en-US" u="sng" dirty="0"/>
              <a:t>negative leader</a:t>
            </a:r>
            <a:r>
              <a:rPr lang="en-US" dirty="0"/>
              <a:t>; they are mutually exclusive.</a:t>
            </a:r>
            <a:endParaRPr lang="en-US" sz="1800" dirty="0"/>
          </a:p>
          <a:p>
            <a:pPr lvl="1"/>
            <a:r>
              <a:rPr lang="en-US" dirty="0"/>
              <a:t>Some Biblical examples of optimism:</a:t>
            </a:r>
            <a:endParaRPr lang="en-US" sz="2000" dirty="0"/>
          </a:p>
          <a:p>
            <a:pPr lvl="2"/>
            <a:r>
              <a:rPr lang="en-US" u="sng" dirty="0"/>
              <a:t>Jesus</a:t>
            </a:r>
            <a:endParaRPr lang="en-US" sz="1800" u="sng" dirty="0"/>
          </a:p>
          <a:p>
            <a:pPr lvl="2"/>
            <a:r>
              <a:rPr lang="en-US" u="sng" dirty="0"/>
              <a:t>Paul</a:t>
            </a:r>
            <a:endParaRPr lang="en-US" sz="1800" u="sng" dirty="0"/>
          </a:p>
          <a:p>
            <a:pPr lvl="2"/>
            <a:r>
              <a:rPr lang="en-US" u="sng" dirty="0"/>
              <a:t>Joshua and Caleb</a:t>
            </a:r>
            <a:endParaRPr lang="en-US" sz="1800" u="sng" dirty="0"/>
          </a:p>
          <a:p>
            <a:pPr lvl="1"/>
            <a:r>
              <a:rPr lang="en-US" dirty="0"/>
              <a:t>Indeed, leaders today must be optimistic.</a:t>
            </a:r>
            <a:endParaRPr lang="en-US" sz="2000" dirty="0"/>
          </a:p>
          <a:p>
            <a:pPr lvl="2"/>
            <a:r>
              <a:rPr lang="en-US" dirty="0"/>
              <a:t>This is not wild abandonment; but, confidence, a strong faith and a reliance on God (Gen. 18:14), the local church and oneself (Phil. 4:13).</a:t>
            </a:r>
            <a:endParaRPr lang="en-US" sz="1800" dirty="0"/>
          </a:p>
          <a:p>
            <a:pPr lvl="2"/>
            <a:r>
              <a:rPr lang="en-US" dirty="0"/>
              <a:t>God has not given us, “the spirit of timidity” (2 Tim. 1:7, NASB).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81096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922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Lesson 4: Indispensable Qualities for Today’s Leaders (Part 1)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  <vt:lpstr>Indispensable Qualities for Today’s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4</cp:revision>
  <dcterms:created xsi:type="dcterms:W3CDTF">2023-06-25T19:30:37Z</dcterms:created>
  <dcterms:modified xsi:type="dcterms:W3CDTF">2023-08-14T01:32:43Z</dcterms:modified>
</cp:coreProperties>
</file>