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2" r:id="rId3"/>
    <p:sldId id="273" r:id="rId4"/>
    <p:sldId id="266" r:id="rId5"/>
    <p:sldId id="267" r:id="rId6"/>
    <p:sldId id="257" r:id="rId7"/>
    <p:sldId id="258" r:id="rId8"/>
    <p:sldId id="268" r:id="rId9"/>
    <p:sldId id="274" r:id="rId10"/>
    <p:sldId id="270" r:id="rId11"/>
    <p:sldId id="271" r:id="rId12"/>
    <p:sldId id="275" r:id="rId13"/>
    <p:sldId id="259" r:id="rId14"/>
    <p:sldId id="269" r:id="rId15"/>
    <p:sldId id="276" r:id="rId16"/>
    <p:sldId id="260" r:id="rId17"/>
    <p:sldId id="263" r:id="rId18"/>
    <p:sldId id="264" r:id="rId19"/>
    <p:sldId id="261" r:id="rId20"/>
    <p:sldId id="272"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4648"/>
  </p:normalViewPr>
  <p:slideViewPr>
    <p:cSldViewPr snapToGrid="0">
      <p:cViewPr varScale="1">
        <p:scale>
          <a:sx n="101" d="100"/>
          <a:sy n="101" d="100"/>
        </p:scale>
        <p:origin x="1056" y="108"/>
      </p:cViewPr>
      <p:guideLst/>
    </p:cSldViewPr>
  </p:slideViewPr>
  <p:notesTextViewPr>
    <p:cViewPr>
      <p:scale>
        <a:sx n="1" d="1"/>
        <a:sy n="1" d="1"/>
      </p:scale>
      <p:origin x="0" y="0"/>
    </p:cViewPr>
  </p:notesTextViewPr>
  <p:notesViewPr>
    <p:cSldViewPr snapToGrid="0">
      <p:cViewPr varScale="1">
        <p:scale>
          <a:sx n="93" d="100"/>
          <a:sy n="93" d="100"/>
        </p:scale>
        <p:origin x="442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C419A-8450-F745-B722-3B1EC3122B29}" type="datetimeFigureOut">
              <a:rPr lang="en-US" smtClean="0"/>
              <a:t>8/13/2023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11298-AEA1-034F-A0EF-D61CF32A6C17}" type="slidenum">
              <a:rPr lang="en-US" smtClean="0"/>
              <a:t>‹#›</a:t>
            </a:fld>
            <a:endParaRPr lang="en-US"/>
          </a:p>
        </p:txBody>
      </p:sp>
    </p:spTree>
    <p:extLst>
      <p:ext uri="{BB962C8B-B14F-4D97-AF65-F5344CB8AC3E}">
        <p14:creationId xmlns:p14="http://schemas.microsoft.com/office/powerpoint/2010/main" val="172242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f.ly/logosres/rtbt27da?ref=Page.p+i&amp;off=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effectLst/>
              <a:latin typeface="Helvetica" pitchFamily="2" charset="0"/>
            </a:endParaRPr>
          </a:p>
          <a:p>
            <a:r>
              <a:rPr lang="en-US" dirty="0">
                <a:latin typeface="Helvetica" pitchFamily="2" charset="0"/>
              </a:rPr>
              <a:t>Some good thoughts on Daniel</a:t>
            </a:r>
          </a:p>
          <a:p>
            <a:pPr algn="ctr"/>
            <a:r>
              <a:rPr lang="en-US" dirty="0">
                <a:effectLst/>
                <a:latin typeface="Helvetica" pitchFamily="2" charset="0"/>
              </a:rPr>
              <a:t>Daniel</a:t>
            </a:r>
          </a:p>
          <a:p>
            <a:pPr algn="ctr"/>
            <a:r>
              <a:rPr lang="en-US" dirty="0">
                <a:effectLst/>
                <a:latin typeface="Helvetica" pitchFamily="2" charset="0"/>
              </a:rPr>
              <a:t>Kingdoms in Conflict</a:t>
            </a:r>
          </a:p>
          <a:p>
            <a:pPr algn="ctr"/>
            <a:r>
              <a:rPr lang="en-US" dirty="0">
                <a:effectLst/>
                <a:latin typeface="Helvetica" pitchFamily="2" charset="0"/>
              </a:rPr>
              <a:t>Andrew Reid</a:t>
            </a:r>
          </a:p>
          <a:p>
            <a:pPr algn="ctr"/>
            <a:r>
              <a:rPr lang="en-US" dirty="0">
                <a:effectLst/>
                <a:latin typeface="Helvetica" pitchFamily="2" charset="0"/>
              </a:rPr>
              <a:t>A book by Aquila Press</a:t>
            </a:r>
          </a:p>
          <a:p>
            <a:pPr algn="ctr"/>
            <a:r>
              <a:rPr lang="en-US" dirty="0">
                <a:effectLst/>
                <a:latin typeface="Helvetica" pitchFamily="2" charset="0"/>
              </a:rPr>
              <a:t>First published by the Anglican Information Office in August 1993</a:t>
            </a:r>
          </a:p>
          <a:p>
            <a:pPr algn="ctr"/>
            <a:r>
              <a:rPr lang="en-US" dirty="0">
                <a:effectLst/>
                <a:latin typeface="Helvetica" pitchFamily="2" charset="0"/>
              </a:rPr>
              <a:t>Republished by Aquila Press in August 2004</a:t>
            </a:r>
          </a:p>
          <a:p>
            <a:pPr algn="ctr"/>
            <a:r>
              <a:rPr lang="en-US" dirty="0">
                <a:effectLst/>
                <a:latin typeface="Helvetica" pitchFamily="2" charset="0"/>
              </a:rPr>
              <a:t>Reprinted 2018</a:t>
            </a:r>
          </a:p>
          <a:p>
            <a:pPr algn="ctr"/>
            <a:r>
              <a:rPr lang="en-US" baseline="30000" dirty="0">
                <a:effectLst/>
                <a:latin typeface="Helvetica" pitchFamily="2" charset="0"/>
              </a:rPr>
              <a:t>©</a:t>
            </a:r>
            <a:r>
              <a:rPr lang="en-US" dirty="0">
                <a:effectLst/>
                <a:latin typeface="Helvetica" pitchFamily="2" charset="0"/>
              </a:rPr>
              <a:t> Copyright Andrew Reid 1993</a:t>
            </a:r>
          </a:p>
          <a:p>
            <a:r>
              <a:rPr lang="en-US" dirty="0">
                <a:effectLst/>
                <a:latin typeface="Calibri" panose="020F0502020204030204" pitchFamily="34" charset="0"/>
              </a:rPr>
              <a:t> Andrew Reid, </a:t>
            </a:r>
            <a:r>
              <a:rPr lang="en-US" u="sng" dirty="0">
                <a:solidFill>
                  <a:srgbClr val="0000FF"/>
                </a:solidFill>
                <a:effectLst/>
                <a:latin typeface="Calibri" panose="020F0502020204030204" pitchFamily="34" charset="0"/>
                <a:hlinkClick r:id="rId3"/>
              </a:rPr>
              <a:t>Daniel: Kingdoms in Conflict</a:t>
            </a:r>
            <a:r>
              <a:rPr lang="en-US" dirty="0">
                <a:effectLst/>
                <a:latin typeface="Calibri" panose="020F0502020204030204" pitchFamily="34" charset="0"/>
              </a:rPr>
              <a:t>, ed. Paul Barnett, Reading the Bible Today Series (Sydney, South NSW: Aquila Press, 2004), </a:t>
            </a:r>
            <a:r>
              <a:rPr lang="en-US" dirty="0" err="1">
                <a:effectLst/>
                <a:latin typeface="Calibri" panose="020F0502020204030204" pitchFamily="34" charset="0"/>
              </a:rPr>
              <a:t>i</a:t>
            </a:r>
            <a:r>
              <a:rPr lang="en-US" dirty="0">
                <a:effectLst/>
                <a:latin typeface="Calibri" panose="020F0502020204030204" pitchFamily="34" charset="0"/>
              </a:rPr>
              <a:t>–ii.</a:t>
            </a:r>
          </a:p>
          <a:p>
            <a:endParaRPr lang="en-US" dirty="0"/>
          </a:p>
        </p:txBody>
      </p:sp>
      <p:sp>
        <p:nvSpPr>
          <p:cNvPr id="4" name="Slide Number Placeholder 3"/>
          <p:cNvSpPr>
            <a:spLocks noGrp="1"/>
          </p:cNvSpPr>
          <p:nvPr>
            <p:ph type="sldNum" sz="quarter" idx="5"/>
          </p:nvPr>
        </p:nvSpPr>
        <p:spPr/>
        <p:txBody>
          <a:bodyPr/>
          <a:lstStyle/>
          <a:p>
            <a:fld id="{C8411298-AEA1-034F-A0EF-D61CF32A6C17}" type="slidenum">
              <a:rPr lang="en-US" smtClean="0"/>
              <a:t>1</a:t>
            </a:fld>
            <a:endParaRPr lang="en-US"/>
          </a:p>
        </p:txBody>
      </p:sp>
    </p:spTree>
    <p:extLst>
      <p:ext uri="{BB962C8B-B14F-4D97-AF65-F5344CB8AC3E}">
        <p14:creationId xmlns:p14="http://schemas.microsoft.com/office/powerpoint/2010/main" val="387932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 Trek “Borgs”:  You will be assimilated; Resistance is Futile!</a:t>
            </a:r>
          </a:p>
          <a:p>
            <a:endParaRPr lang="en-US" dirty="0"/>
          </a:p>
        </p:txBody>
      </p:sp>
      <p:sp>
        <p:nvSpPr>
          <p:cNvPr id="4" name="Slide Number Placeholder 3"/>
          <p:cNvSpPr>
            <a:spLocks noGrp="1"/>
          </p:cNvSpPr>
          <p:nvPr>
            <p:ph type="sldNum" sz="quarter" idx="5"/>
          </p:nvPr>
        </p:nvSpPr>
        <p:spPr/>
        <p:txBody>
          <a:bodyPr/>
          <a:lstStyle/>
          <a:p>
            <a:fld id="{C8411298-AEA1-034F-A0EF-D61CF32A6C17}" type="slidenum">
              <a:rPr lang="en-US" smtClean="0"/>
              <a:t>3</a:t>
            </a:fld>
            <a:endParaRPr lang="en-US"/>
          </a:p>
        </p:txBody>
      </p:sp>
    </p:spTree>
    <p:extLst>
      <p:ext uri="{BB962C8B-B14F-4D97-AF65-F5344CB8AC3E}">
        <p14:creationId xmlns:p14="http://schemas.microsoft.com/office/powerpoint/2010/main" val="197443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 Trek “Borgs”:  You will be assimilated; Resistance is Futile!</a:t>
            </a:r>
          </a:p>
          <a:p>
            <a:endParaRPr lang="en-US" dirty="0"/>
          </a:p>
        </p:txBody>
      </p:sp>
      <p:sp>
        <p:nvSpPr>
          <p:cNvPr id="4" name="Slide Number Placeholder 3"/>
          <p:cNvSpPr>
            <a:spLocks noGrp="1"/>
          </p:cNvSpPr>
          <p:nvPr>
            <p:ph type="sldNum" sz="quarter" idx="5"/>
          </p:nvPr>
        </p:nvSpPr>
        <p:spPr/>
        <p:txBody>
          <a:bodyPr/>
          <a:lstStyle/>
          <a:p>
            <a:fld id="{C8411298-AEA1-034F-A0EF-D61CF32A6C17}" type="slidenum">
              <a:rPr lang="en-US" smtClean="0"/>
              <a:t>4</a:t>
            </a:fld>
            <a:endParaRPr lang="en-US"/>
          </a:p>
        </p:txBody>
      </p:sp>
    </p:spTree>
    <p:extLst>
      <p:ext uri="{BB962C8B-B14F-4D97-AF65-F5344CB8AC3E}">
        <p14:creationId xmlns:p14="http://schemas.microsoft.com/office/powerpoint/2010/main" val="249231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4B13-2834-AD98-14EB-E38CDAC0C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FFC522-B555-D2DB-572F-7C0B63774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43834A-350E-6166-63A6-5B88C9CBCE61}"/>
              </a:ext>
            </a:extLst>
          </p:cNvPr>
          <p:cNvSpPr>
            <a:spLocks noGrp="1"/>
          </p:cNvSpPr>
          <p:nvPr>
            <p:ph type="dt" sz="half" idx="10"/>
          </p:nvPr>
        </p:nvSpPr>
        <p:spPr/>
        <p:txBody>
          <a:bodyPr/>
          <a:lstStyle/>
          <a:p>
            <a:fld id="{C97DEB06-F4A0-084C-AF4F-EC935BD7AF44}" type="datetime1">
              <a:rPr lang="en-US" smtClean="0"/>
              <a:t>8/13/2023</a:t>
            </a:fld>
            <a:endParaRPr lang="en-US"/>
          </a:p>
        </p:txBody>
      </p:sp>
      <p:sp>
        <p:nvSpPr>
          <p:cNvPr id="5" name="Footer Placeholder 4">
            <a:extLst>
              <a:ext uri="{FF2B5EF4-FFF2-40B4-BE49-F238E27FC236}">
                <a16:creationId xmlns:a16="http://schemas.microsoft.com/office/drawing/2014/main" id="{DEB64291-1910-FBE9-52FA-5B03C2569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6B7CA-88CB-3879-BDB8-1C69A169B092}"/>
              </a:ext>
            </a:extLst>
          </p:cNvPr>
          <p:cNvSpPr>
            <a:spLocks noGrp="1"/>
          </p:cNvSpPr>
          <p:nvPr>
            <p:ph type="sldNum" sz="quarter" idx="12"/>
          </p:nvPr>
        </p:nvSpPr>
        <p:spPr/>
        <p:txBody>
          <a:bodyPr/>
          <a:lstStyle/>
          <a:p>
            <a:fld id="{26310555-B3CF-844D-82B3-1110B5B6EDF1}" type="slidenum">
              <a:rPr lang="en-US" smtClean="0"/>
              <a:t>‹#›</a:t>
            </a:fld>
            <a:endParaRPr lang="en-US"/>
          </a:p>
        </p:txBody>
      </p:sp>
    </p:spTree>
    <p:extLst>
      <p:ext uri="{BB962C8B-B14F-4D97-AF65-F5344CB8AC3E}">
        <p14:creationId xmlns:p14="http://schemas.microsoft.com/office/powerpoint/2010/main" val="391459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D4CD7-1973-98B7-2762-3E50CF1E73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7F4451-A3FA-9F96-B137-3316141706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2B9A9-F92A-548D-94AE-D530F6F17A78}"/>
              </a:ext>
            </a:extLst>
          </p:cNvPr>
          <p:cNvSpPr>
            <a:spLocks noGrp="1"/>
          </p:cNvSpPr>
          <p:nvPr>
            <p:ph type="dt" sz="half" idx="10"/>
          </p:nvPr>
        </p:nvSpPr>
        <p:spPr/>
        <p:txBody>
          <a:bodyPr/>
          <a:lstStyle/>
          <a:p>
            <a:fld id="{2DC4B99F-7990-4F4B-B7ED-DCFB4E75EB8E}" type="datetime1">
              <a:rPr lang="en-US" smtClean="0"/>
              <a:t>8/13/2023</a:t>
            </a:fld>
            <a:endParaRPr lang="en-US"/>
          </a:p>
        </p:txBody>
      </p:sp>
      <p:sp>
        <p:nvSpPr>
          <p:cNvPr id="5" name="Footer Placeholder 4">
            <a:extLst>
              <a:ext uri="{FF2B5EF4-FFF2-40B4-BE49-F238E27FC236}">
                <a16:creationId xmlns:a16="http://schemas.microsoft.com/office/drawing/2014/main" id="{5606BB50-F12F-4FC5-6D7F-CD3F8037F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948F8-A0FC-3132-2D81-ECC890F0387D}"/>
              </a:ext>
            </a:extLst>
          </p:cNvPr>
          <p:cNvSpPr>
            <a:spLocks noGrp="1"/>
          </p:cNvSpPr>
          <p:nvPr>
            <p:ph type="sldNum" sz="quarter" idx="12"/>
          </p:nvPr>
        </p:nvSpPr>
        <p:spPr/>
        <p:txBody>
          <a:bodyPr/>
          <a:lstStyle/>
          <a:p>
            <a:fld id="{26310555-B3CF-844D-82B3-1110B5B6EDF1}" type="slidenum">
              <a:rPr lang="en-US" smtClean="0"/>
              <a:t>‹#›</a:t>
            </a:fld>
            <a:endParaRPr lang="en-US"/>
          </a:p>
        </p:txBody>
      </p:sp>
    </p:spTree>
    <p:extLst>
      <p:ext uri="{BB962C8B-B14F-4D97-AF65-F5344CB8AC3E}">
        <p14:creationId xmlns:p14="http://schemas.microsoft.com/office/powerpoint/2010/main" val="116666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E92AC-7B09-960D-5533-C1C9B9B6E8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749778-CA26-2BAB-A81C-7559987C2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79D35-0E3D-7A62-6AC3-30A56605F0A6}"/>
              </a:ext>
            </a:extLst>
          </p:cNvPr>
          <p:cNvSpPr>
            <a:spLocks noGrp="1"/>
          </p:cNvSpPr>
          <p:nvPr>
            <p:ph type="dt" sz="half" idx="10"/>
          </p:nvPr>
        </p:nvSpPr>
        <p:spPr/>
        <p:txBody>
          <a:bodyPr/>
          <a:lstStyle/>
          <a:p>
            <a:fld id="{AF8BA7E7-D51F-EC46-B9FB-CA41685850D7}" type="datetime1">
              <a:rPr lang="en-US" smtClean="0"/>
              <a:t>8/13/2023</a:t>
            </a:fld>
            <a:endParaRPr lang="en-US"/>
          </a:p>
        </p:txBody>
      </p:sp>
      <p:sp>
        <p:nvSpPr>
          <p:cNvPr id="5" name="Footer Placeholder 4">
            <a:extLst>
              <a:ext uri="{FF2B5EF4-FFF2-40B4-BE49-F238E27FC236}">
                <a16:creationId xmlns:a16="http://schemas.microsoft.com/office/drawing/2014/main" id="{60A4E8AB-BB97-FE0F-67FB-5D595521A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285CC-83BF-31FD-690A-C148BD9665EC}"/>
              </a:ext>
            </a:extLst>
          </p:cNvPr>
          <p:cNvSpPr>
            <a:spLocks noGrp="1"/>
          </p:cNvSpPr>
          <p:nvPr>
            <p:ph type="sldNum" sz="quarter" idx="12"/>
          </p:nvPr>
        </p:nvSpPr>
        <p:spPr/>
        <p:txBody>
          <a:bodyPr/>
          <a:lstStyle/>
          <a:p>
            <a:fld id="{26310555-B3CF-844D-82B3-1110B5B6EDF1}" type="slidenum">
              <a:rPr lang="en-US" smtClean="0"/>
              <a:t>‹#›</a:t>
            </a:fld>
            <a:endParaRPr lang="en-US"/>
          </a:p>
        </p:txBody>
      </p:sp>
    </p:spTree>
    <p:extLst>
      <p:ext uri="{BB962C8B-B14F-4D97-AF65-F5344CB8AC3E}">
        <p14:creationId xmlns:p14="http://schemas.microsoft.com/office/powerpoint/2010/main" val="413141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close-up of a paper&#10;&#10;Description automatically generated">
            <a:extLst>
              <a:ext uri="{FF2B5EF4-FFF2-40B4-BE49-F238E27FC236}">
                <a16:creationId xmlns:a16="http://schemas.microsoft.com/office/drawing/2014/main" id="{1C43089F-C6EA-EA74-1DD2-A8BCFBDAE52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737CA9D-CAB5-7A16-F10A-BAB87F2BB9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B909F7-FBE7-4616-F738-6D5B2D9E1E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04F3F3-2D7A-42BC-B3DF-B829583FE814}"/>
              </a:ext>
            </a:extLst>
          </p:cNvPr>
          <p:cNvSpPr>
            <a:spLocks noGrp="1"/>
          </p:cNvSpPr>
          <p:nvPr>
            <p:ph type="dt" sz="half" idx="10"/>
          </p:nvPr>
        </p:nvSpPr>
        <p:spPr/>
        <p:txBody>
          <a:bodyPr/>
          <a:lstStyle/>
          <a:p>
            <a:fld id="{DC47E6C0-B059-E744-8F6D-3B80DC1A9EBD}" type="datetime1">
              <a:rPr lang="en-US" smtClean="0"/>
              <a:t>8/13/2023</a:t>
            </a:fld>
            <a:endParaRPr lang="en-US"/>
          </a:p>
        </p:txBody>
      </p:sp>
      <p:sp>
        <p:nvSpPr>
          <p:cNvPr id="5" name="Footer Placeholder 4">
            <a:extLst>
              <a:ext uri="{FF2B5EF4-FFF2-40B4-BE49-F238E27FC236}">
                <a16:creationId xmlns:a16="http://schemas.microsoft.com/office/drawing/2014/main" id="{396B9E24-CA77-1E50-2AA9-DB9EC4F7F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6E5ED-F602-D8E5-A2D0-67604722C919}"/>
              </a:ext>
            </a:extLst>
          </p:cNvPr>
          <p:cNvSpPr>
            <a:spLocks noGrp="1"/>
          </p:cNvSpPr>
          <p:nvPr>
            <p:ph type="sldNum" sz="quarter" idx="12"/>
          </p:nvPr>
        </p:nvSpPr>
        <p:spPr/>
        <p:txBody>
          <a:bodyPr/>
          <a:lstStyle/>
          <a:p>
            <a:fld id="{26310555-B3CF-844D-82B3-1110B5B6EDF1}" type="slidenum">
              <a:rPr lang="en-US" smtClean="0"/>
              <a:t>‹#›</a:t>
            </a:fld>
            <a:endParaRPr lang="en-US"/>
          </a:p>
        </p:txBody>
      </p:sp>
    </p:spTree>
    <p:extLst>
      <p:ext uri="{BB962C8B-B14F-4D97-AF65-F5344CB8AC3E}">
        <p14:creationId xmlns:p14="http://schemas.microsoft.com/office/powerpoint/2010/main" val="252852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F1A2-8838-7AE1-8324-DE613F7111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785579-1945-ECE2-7AE0-92AC6BA125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3266F6-050C-C403-8271-A649B222635C}"/>
              </a:ext>
            </a:extLst>
          </p:cNvPr>
          <p:cNvSpPr>
            <a:spLocks noGrp="1"/>
          </p:cNvSpPr>
          <p:nvPr>
            <p:ph type="dt" sz="half" idx="10"/>
          </p:nvPr>
        </p:nvSpPr>
        <p:spPr/>
        <p:txBody>
          <a:bodyPr/>
          <a:lstStyle/>
          <a:p>
            <a:fld id="{5681F505-C595-B24E-BFE2-FC97BCC17617}" type="datetime1">
              <a:rPr lang="en-US" smtClean="0"/>
              <a:t>8/13/2023</a:t>
            </a:fld>
            <a:endParaRPr lang="en-US"/>
          </a:p>
        </p:txBody>
      </p:sp>
      <p:sp>
        <p:nvSpPr>
          <p:cNvPr id="5" name="Footer Placeholder 4">
            <a:extLst>
              <a:ext uri="{FF2B5EF4-FFF2-40B4-BE49-F238E27FC236}">
                <a16:creationId xmlns:a16="http://schemas.microsoft.com/office/drawing/2014/main" id="{25D0C8D2-76B9-BEC3-2D16-F3E9681B4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69683-D968-ACEA-D6AB-36C154BB83CA}"/>
              </a:ext>
            </a:extLst>
          </p:cNvPr>
          <p:cNvSpPr>
            <a:spLocks noGrp="1"/>
          </p:cNvSpPr>
          <p:nvPr>
            <p:ph type="sldNum" sz="quarter" idx="12"/>
          </p:nvPr>
        </p:nvSpPr>
        <p:spPr/>
        <p:txBody>
          <a:bodyPr/>
          <a:lstStyle/>
          <a:p>
            <a:fld id="{26310555-B3CF-844D-82B3-1110B5B6EDF1}" type="slidenum">
              <a:rPr lang="en-US" smtClean="0"/>
              <a:t>‹#›</a:t>
            </a:fld>
            <a:endParaRPr lang="en-US"/>
          </a:p>
        </p:txBody>
      </p:sp>
    </p:spTree>
    <p:extLst>
      <p:ext uri="{BB962C8B-B14F-4D97-AF65-F5344CB8AC3E}">
        <p14:creationId xmlns:p14="http://schemas.microsoft.com/office/powerpoint/2010/main" val="117828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31CB-4FF3-DDDF-6C24-6CAC390880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D6E420-CFAD-8D9C-506A-A19C7D2FA4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95EEE2-B790-D355-A65F-7BCF5518E4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AA77D2-CE83-9302-2578-E8BD20A6486E}"/>
              </a:ext>
            </a:extLst>
          </p:cNvPr>
          <p:cNvSpPr>
            <a:spLocks noGrp="1"/>
          </p:cNvSpPr>
          <p:nvPr>
            <p:ph type="dt" sz="half" idx="10"/>
          </p:nvPr>
        </p:nvSpPr>
        <p:spPr/>
        <p:txBody>
          <a:bodyPr/>
          <a:lstStyle/>
          <a:p>
            <a:fld id="{3C8E5D9B-CA37-6744-A1BA-D1E6DD1100C7}" type="datetime1">
              <a:rPr lang="en-US" smtClean="0"/>
              <a:t>8/13/2023</a:t>
            </a:fld>
            <a:endParaRPr lang="en-US"/>
          </a:p>
        </p:txBody>
      </p:sp>
      <p:sp>
        <p:nvSpPr>
          <p:cNvPr id="6" name="Footer Placeholder 5">
            <a:extLst>
              <a:ext uri="{FF2B5EF4-FFF2-40B4-BE49-F238E27FC236}">
                <a16:creationId xmlns:a16="http://schemas.microsoft.com/office/drawing/2014/main" id="{71C3D4B7-A627-9DB9-8B74-ED0540174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E1587-0970-728C-4CAB-31C550E8AC71}"/>
              </a:ext>
            </a:extLst>
          </p:cNvPr>
          <p:cNvSpPr>
            <a:spLocks noGrp="1"/>
          </p:cNvSpPr>
          <p:nvPr>
            <p:ph type="sldNum" sz="quarter" idx="12"/>
          </p:nvPr>
        </p:nvSpPr>
        <p:spPr/>
        <p:txBody>
          <a:bodyPr/>
          <a:lstStyle/>
          <a:p>
            <a:fld id="{26310555-B3CF-844D-82B3-1110B5B6EDF1}" type="slidenum">
              <a:rPr lang="en-US" smtClean="0"/>
              <a:t>‹#›</a:t>
            </a:fld>
            <a:endParaRPr lang="en-US"/>
          </a:p>
        </p:txBody>
      </p:sp>
    </p:spTree>
    <p:extLst>
      <p:ext uri="{BB962C8B-B14F-4D97-AF65-F5344CB8AC3E}">
        <p14:creationId xmlns:p14="http://schemas.microsoft.com/office/powerpoint/2010/main" val="993058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03FC-75CF-16E9-6CE2-B2F21892BE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A6B969-2476-90C4-AD0F-8F1FB08E5E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42F25-6256-9B8B-45D3-487540F55D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2EF86F-76FF-E40F-0CF5-EF94BAB6A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C3CAC3-DA21-E1CF-1E5D-76715D196E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F2E62D-E3C4-A42C-985C-1DD197D13D1E}"/>
              </a:ext>
            </a:extLst>
          </p:cNvPr>
          <p:cNvSpPr>
            <a:spLocks noGrp="1"/>
          </p:cNvSpPr>
          <p:nvPr>
            <p:ph type="dt" sz="half" idx="10"/>
          </p:nvPr>
        </p:nvSpPr>
        <p:spPr/>
        <p:txBody>
          <a:bodyPr/>
          <a:lstStyle/>
          <a:p>
            <a:fld id="{B91F5F66-75FE-F640-9F7C-8921ECD6DED9}" type="datetime1">
              <a:rPr lang="en-US" smtClean="0"/>
              <a:t>8/13/2023</a:t>
            </a:fld>
            <a:endParaRPr lang="en-US"/>
          </a:p>
        </p:txBody>
      </p:sp>
      <p:sp>
        <p:nvSpPr>
          <p:cNvPr id="8" name="Footer Placeholder 7">
            <a:extLst>
              <a:ext uri="{FF2B5EF4-FFF2-40B4-BE49-F238E27FC236}">
                <a16:creationId xmlns:a16="http://schemas.microsoft.com/office/drawing/2014/main" id="{74CC5014-6DFD-4722-640A-1A91EDE4D4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671D2A-50C1-37A3-EF5D-05A344CBAF10}"/>
              </a:ext>
            </a:extLst>
          </p:cNvPr>
          <p:cNvSpPr>
            <a:spLocks noGrp="1"/>
          </p:cNvSpPr>
          <p:nvPr>
            <p:ph type="sldNum" sz="quarter" idx="12"/>
          </p:nvPr>
        </p:nvSpPr>
        <p:spPr/>
        <p:txBody>
          <a:bodyPr/>
          <a:lstStyle/>
          <a:p>
            <a:fld id="{26310555-B3CF-844D-82B3-1110B5B6EDF1}" type="slidenum">
              <a:rPr lang="en-US" smtClean="0"/>
              <a:t>‹#›</a:t>
            </a:fld>
            <a:endParaRPr lang="en-US"/>
          </a:p>
        </p:txBody>
      </p:sp>
    </p:spTree>
    <p:extLst>
      <p:ext uri="{BB962C8B-B14F-4D97-AF65-F5344CB8AC3E}">
        <p14:creationId xmlns:p14="http://schemas.microsoft.com/office/powerpoint/2010/main" val="297761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1910-C75E-6629-48E6-B35466A1E7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EE18D8-979D-4357-7275-9F15CFBF6668}"/>
              </a:ext>
            </a:extLst>
          </p:cNvPr>
          <p:cNvSpPr>
            <a:spLocks noGrp="1"/>
          </p:cNvSpPr>
          <p:nvPr>
            <p:ph type="dt" sz="half" idx="10"/>
          </p:nvPr>
        </p:nvSpPr>
        <p:spPr/>
        <p:txBody>
          <a:bodyPr/>
          <a:lstStyle/>
          <a:p>
            <a:fld id="{FD819F69-7C3E-834E-99DF-A7927C718814}" type="datetime1">
              <a:rPr lang="en-US" smtClean="0"/>
              <a:t>8/13/2023</a:t>
            </a:fld>
            <a:endParaRPr lang="en-US"/>
          </a:p>
        </p:txBody>
      </p:sp>
      <p:sp>
        <p:nvSpPr>
          <p:cNvPr id="4" name="Footer Placeholder 3">
            <a:extLst>
              <a:ext uri="{FF2B5EF4-FFF2-40B4-BE49-F238E27FC236}">
                <a16:creationId xmlns:a16="http://schemas.microsoft.com/office/drawing/2014/main" id="{2650A4E1-CCC2-4524-E48A-23281145A1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22D286-359D-D155-8150-C3D142FD4C1F}"/>
              </a:ext>
            </a:extLst>
          </p:cNvPr>
          <p:cNvSpPr>
            <a:spLocks noGrp="1"/>
          </p:cNvSpPr>
          <p:nvPr>
            <p:ph type="sldNum" sz="quarter" idx="12"/>
          </p:nvPr>
        </p:nvSpPr>
        <p:spPr/>
        <p:txBody>
          <a:bodyPr/>
          <a:lstStyle/>
          <a:p>
            <a:fld id="{26310555-B3CF-844D-82B3-1110B5B6EDF1}" type="slidenum">
              <a:rPr lang="en-US" smtClean="0"/>
              <a:t>‹#›</a:t>
            </a:fld>
            <a:endParaRPr lang="en-US"/>
          </a:p>
        </p:txBody>
      </p:sp>
    </p:spTree>
    <p:extLst>
      <p:ext uri="{BB962C8B-B14F-4D97-AF65-F5344CB8AC3E}">
        <p14:creationId xmlns:p14="http://schemas.microsoft.com/office/powerpoint/2010/main" val="3678814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DA3303-BEB1-8089-AD40-C473B66BA2E8}"/>
              </a:ext>
            </a:extLst>
          </p:cNvPr>
          <p:cNvSpPr>
            <a:spLocks noGrp="1"/>
          </p:cNvSpPr>
          <p:nvPr>
            <p:ph type="dt" sz="half" idx="10"/>
          </p:nvPr>
        </p:nvSpPr>
        <p:spPr/>
        <p:txBody>
          <a:bodyPr/>
          <a:lstStyle/>
          <a:p>
            <a:fld id="{7E1FB0B5-7190-4742-A76E-21F1B5AF8FB5}" type="datetime1">
              <a:rPr lang="en-US" smtClean="0"/>
              <a:t>8/13/2023</a:t>
            </a:fld>
            <a:endParaRPr lang="en-US"/>
          </a:p>
        </p:txBody>
      </p:sp>
      <p:sp>
        <p:nvSpPr>
          <p:cNvPr id="3" name="Footer Placeholder 2">
            <a:extLst>
              <a:ext uri="{FF2B5EF4-FFF2-40B4-BE49-F238E27FC236}">
                <a16:creationId xmlns:a16="http://schemas.microsoft.com/office/drawing/2014/main" id="{7391E050-C51E-9FA8-98EE-02433FDAE0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B8CFC5-55D9-3E37-A709-827F5FA514B5}"/>
              </a:ext>
            </a:extLst>
          </p:cNvPr>
          <p:cNvSpPr>
            <a:spLocks noGrp="1"/>
          </p:cNvSpPr>
          <p:nvPr>
            <p:ph type="sldNum" sz="quarter" idx="12"/>
          </p:nvPr>
        </p:nvSpPr>
        <p:spPr/>
        <p:txBody>
          <a:bodyPr/>
          <a:lstStyle/>
          <a:p>
            <a:fld id="{26310555-B3CF-844D-82B3-1110B5B6EDF1}" type="slidenum">
              <a:rPr lang="en-US" smtClean="0"/>
              <a:t>‹#›</a:t>
            </a:fld>
            <a:endParaRPr lang="en-US"/>
          </a:p>
        </p:txBody>
      </p:sp>
    </p:spTree>
    <p:extLst>
      <p:ext uri="{BB962C8B-B14F-4D97-AF65-F5344CB8AC3E}">
        <p14:creationId xmlns:p14="http://schemas.microsoft.com/office/powerpoint/2010/main" val="177958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0CD1-030F-FD16-01DC-DDA0BF5D1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38BD95-DEA5-37DF-E230-E63BDF9644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77B65E-07F0-9F66-BB87-8374BB482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CC0E7A-A5AC-F527-45EA-F13FF36C194E}"/>
              </a:ext>
            </a:extLst>
          </p:cNvPr>
          <p:cNvSpPr>
            <a:spLocks noGrp="1"/>
          </p:cNvSpPr>
          <p:nvPr>
            <p:ph type="dt" sz="half" idx="10"/>
          </p:nvPr>
        </p:nvSpPr>
        <p:spPr/>
        <p:txBody>
          <a:bodyPr/>
          <a:lstStyle/>
          <a:p>
            <a:fld id="{440538FE-F49B-9E4F-A4ED-B24719D39C8F}" type="datetime1">
              <a:rPr lang="en-US" smtClean="0"/>
              <a:t>8/13/2023</a:t>
            </a:fld>
            <a:endParaRPr lang="en-US"/>
          </a:p>
        </p:txBody>
      </p:sp>
      <p:sp>
        <p:nvSpPr>
          <p:cNvPr id="6" name="Footer Placeholder 5">
            <a:extLst>
              <a:ext uri="{FF2B5EF4-FFF2-40B4-BE49-F238E27FC236}">
                <a16:creationId xmlns:a16="http://schemas.microsoft.com/office/drawing/2014/main" id="{13EEB49C-CB87-0D93-6045-05D75BA16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1B090-4C4B-4627-566D-8AF65B1C0322}"/>
              </a:ext>
            </a:extLst>
          </p:cNvPr>
          <p:cNvSpPr>
            <a:spLocks noGrp="1"/>
          </p:cNvSpPr>
          <p:nvPr>
            <p:ph type="sldNum" sz="quarter" idx="12"/>
          </p:nvPr>
        </p:nvSpPr>
        <p:spPr/>
        <p:txBody>
          <a:bodyPr/>
          <a:lstStyle/>
          <a:p>
            <a:fld id="{26310555-B3CF-844D-82B3-1110B5B6EDF1}" type="slidenum">
              <a:rPr lang="en-US" smtClean="0"/>
              <a:t>‹#›</a:t>
            </a:fld>
            <a:endParaRPr lang="en-US"/>
          </a:p>
        </p:txBody>
      </p:sp>
    </p:spTree>
    <p:extLst>
      <p:ext uri="{BB962C8B-B14F-4D97-AF65-F5344CB8AC3E}">
        <p14:creationId xmlns:p14="http://schemas.microsoft.com/office/powerpoint/2010/main" val="163024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CB150-86C6-8D55-9198-86F53BE33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98DAED-23CE-B593-9838-734FF812AA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806656-D6B3-A89D-99FC-03DA32F0E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2A6C5E-B4D5-2066-C647-70AECF8E2EF9}"/>
              </a:ext>
            </a:extLst>
          </p:cNvPr>
          <p:cNvSpPr>
            <a:spLocks noGrp="1"/>
          </p:cNvSpPr>
          <p:nvPr>
            <p:ph type="dt" sz="half" idx="10"/>
          </p:nvPr>
        </p:nvSpPr>
        <p:spPr/>
        <p:txBody>
          <a:bodyPr/>
          <a:lstStyle/>
          <a:p>
            <a:fld id="{E5CD3E41-E4DE-F84D-BA7C-3F8B851B1FE4}" type="datetime1">
              <a:rPr lang="en-US" smtClean="0"/>
              <a:t>8/13/2023</a:t>
            </a:fld>
            <a:endParaRPr lang="en-US"/>
          </a:p>
        </p:txBody>
      </p:sp>
      <p:sp>
        <p:nvSpPr>
          <p:cNvPr id="6" name="Footer Placeholder 5">
            <a:extLst>
              <a:ext uri="{FF2B5EF4-FFF2-40B4-BE49-F238E27FC236}">
                <a16:creationId xmlns:a16="http://schemas.microsoft.com/office/drawing/2014/main" id="{670D43D7-3FC9-1DBF-610E-68DEEA6F3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A4123E-72B6-28F4-5166-83F0ADC6D271}"/>
              </a:ext>
            </a:extLst>
          </p:cNvPr>
          <p:cNvSpPr>
            <a:spLocks noGrp="1"/>
          </p:cNvSpPr>
          <p:nvPr>
            <p:ph type="sldNum" sz="quarter" idx="12"/>
          </p:nvPr>
        </p:nvSpPr>
        <p:spPr/>
        <p:txBody>
          <a:bodyPr/>
          <a:lstStyle/>
          <a:p>
            <a:fld id="{26310555-B3CF-844D-82B3-1110B5B6EDF1}" type="slidenum">
              <a:rPr lang="en-US" smtClean="0"/>
              <a:t>‹#›</a:t>
            </a:fld>
            <a:endParaRPr lang="en-US"/>
          </a:p>
        </p:txBody>
      </p:sp>
    </p:spTree>
    <p:extLst>
      <p:ext uri="{BB962C8B-B14F-4D97-AF65-F5344CB8AC3E}">
        <p14:creationId xmlns:p14="http://schemas.microsoft.com/office/powerpoint/2010/main" val="25398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58C7D-9B73-4BA0-12DC-F8CF7F59F28E}"/>
              </a:ext>
            </a:extLst>
          </p:cNvPr>
          <p:cNvSpPr>
            <a:spLocks noGrp="1"/>
          </p:cNvSpPr>
          <p:nvPr>
            <p:ph type="title"/>
          </p:nvPr>
        </p:nvSpPr>
        <p:spPr>
          <a:xfrm>
            <a:off x="838200" y="365125"/>
            <a:ext cx="10515600" cy="9658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6B6ED7A-FC51-169D-0ED8-AA7F782E8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183D7E-AAA5-D321-75E0-8D9954D2A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0CE01-8E11-F345-91D3-DACA8D86BC0D}" type="datetime1">
              <a:rPr lang="en-US" smtClean="0"/>
              <a:t>8/13/2023</a:t>
            </a:fld>
            <a:endParaRPr lang="en-US"/>
          </a:p>
        </p:txBody>
      </p:sp>
      <p:sp>
        <p:nvSpPr>
          <p:cNvPr id="5" name="Footer Placeholder 4">
            <a:extLst>
              <a:ext uri="{FF2B5EF4-FFF2-40B4-BE49-F238E27FC236}">
                <a16:creationId xmlns:a16="http://schemas.microsoft.com/office/drawing/2014/main" id="{97C188FC-9092-B82A-CA33-2CC6B86583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F001BF-4B1E-8D13-5B02-39F0033734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10555-B3CF-844D-82B3-1110B5B6EDF1}" type="slidenum">
              <a:rPr lang="en-US" smtClean="0"/>
              <a:t>‹#›</a:t>
            </a:fld>
            <a:endParaRPr lang="en-US" dirty="0"/>
          </a:p>
        </p:txBody>
      </p:sp>
    </p:spTree>
    <p:extLst>
      <p:ext uri="{BB962C8B-B14F-4D97-AF65-F5344CB8AC3E}">
        <p14:creationId xmlns:p14="http://schemas.microsoft.com/office/powerpoint/2010/main" val="94125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erriam-webster.com/dictionary/venture#h1"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AB6A7-6899-0994-04D4-938BF73FCD8E}"/>
              </a:ext>
            </a:extLst>
          </p:cNvPr>
          <p:cNvSpPr>
            <a:spLocks noGrp="1"/>
          </p:cNvSpPr>
          <p:nvPr>
            <p:ph type="ctrTitle"/>
          </p:nvPr>
        </p:nvSpPr>
        <p:spPr>
          <a:xfrm>
            <a:off x="1623391" y="2573476"/>
            <a:ext cx="9144000" cy="2387600"/>
          </a:xfrm>
        </p:spPr>
        <p:txBody>
          <a:bodyPr>
            <a:normAutofit fontScale="90000"/>
          </a:bodyPr>
          <a:lstStyle/>
          <a:p>
            <a:r>
              <a:rPr lang="en-US" dirty="0"/>
              <a:t>My Favorite Bible Character </a:t>
            </a:r>
            <a:br>
              <a:rPr lang="en-US" b="1" dirty="0"/>
            </a:br>
            <a:br>
              <a:rPr lang="en-US" b="1" dirty="0"/>
            </a:br>
            <a:r>
              <a:rPr lang="en-US" b="1" dirty="0"/>
              <a:t>Daniel:</a:t>
            </a:r>
            <a:br>
              <a:rPr lang="en-US" b="1" dirty="0"/>
            </a:br>
            <a:r>
              <a:rPr lang="en-US" b="1" dirty="0"/>
              <a:t>A Man of Great Courage</a:t>
            </a:r>
            <a:endParaRPr lang="en-US" dirty="0"/>
          </a:p>
        </p:txBody>
      </p:sp>
      <p:sp>
        <p:nvSpPr>
          <p:cNvPr id="3" name="Subtitle 2">
            <a:extLst>
              <a:ext uri="{FF2B5EF4-FFF2-40B4-BE49-F238E27FC236}">
                <a16:creationId xmlns:a16="http://schemas.microsoft.com/office/drawing/2014/main" id="{487496BE-6547-66F9-4B09-075700CD80A8}"/>
              </a:ext>
            </a:extLst>
          </p:cNvPr>
          <p:cNvSpPr>
            <a:spLocks noGrp="1"/>
          </p:cNvSpPr>
          <p:nvPr>
            <p:ph type="subTitle" idx="1"/>
          </p:nvPr>
        </p:nvSpPr>
        <p:spPr>
          <a:xfrm>
            <a:off x="1524000" y="5635869"/>
            <a:ext cx="9144000" cy="862902"/>
          </a:xfrm>
        </p:spPr>
        <p:txBody>
          <a:bodyPr>
            <a:normAutofit/>
          </a:bodyPr>
          <a:lstStyle/>
          <a:p>
            <a:r>
              <a:rPr lang="en-US" sz="2200" dirty="0"/>
              <a:t>August 13, 2023</a:t>
            </a:r>
          </a:p>
          <a:p>
            <a:r>
              <a:rPr lang="en-US" sz="2200" dirty="0"/>
              <a:t>Dan McLeod</a:t>
            </a:r>
          </a:p>
        </p:txBody>
      </p:sp>
      <p:sp>
        <p:nvSpPr>
          <p:cNvPr id="4" name="Slide Number Placeholder 3">
            <a:extLst>
              <a:ext uri="{FF2B5EF4-FFF2-40B4-BE49-F238E27FC236}">
                <a16:creationId xmlns:a16="http://schemas.microsoft.com/office/drawing/2014/main" id="{EEA67CA5-06E9-025D-EF32-C7FCDA3997CF}"/>
              </a:ext>
            </a:extLst>
          </p:cNvPr>
          <p:cNvSpPr>
            <a:spLocks noGrp="1"/>
          </p:cNvSpPr>
          <p:nvPr>
            <p:ph type="sldNum" sz="quarter" idx="12"/>
          </p:nvPr>
        </p:nvSpPr>
        <p:spPr/>
        <p:txBody>
          <a:bodyPr/>
          <a:lstStyle/>
          <a:p>
            <a:fld id="{26310555-B3CF-844D-82B3-1110B5B6EDF1}" type="slidenum">
              <a:rPr lang="en-US" smtClean="0"/>
              <a:t>1</a:t>
            </a:fld>
            <a:endParaRPr lang="en-US"/>
          </a:p>
        </p:txBody>
      </p:sp>
    </p:spTree>
    <p:extLst>
      <p:ext uri="{BB962C8B-B14F-4D97-AF65-F5344CB8AC3E}">
        <p14:creationId xmlns:p14="http://schemas.microsoft.com/office/powerpoint/2010/main" val="367990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845CE-A5E1-156E-C249-4561D014287F}"/>
              </a:ext>
            </a:extLst>
          </p:cNvPr>
          <p:cNvSpPr>
            <a:spLocks noGrp="1"/>
          </p:cNvSpPr>
          <p:nvPr>
            <p:ph idx="1"/>
          </p:nvPr>
        </p:nvSpPr>
        <p:spPr>
          <a:xfrm>
            <a:off x="669273" y="599327"/>
            <a:ext cx="10515600" cy="4351338"/>
          </a:xfrm>
        </p:spPr>
        <p:txBody>
          <a:bodyPr>
            <a:normAutofit/>
          </a:bodyPr>
          <a:lstStyle/>
          <a:p>
            <a:pPr marL="0" marR="0">
              <a:lnSpc>
                <a:spcPct val="115000"/>
              </a:lnSpc>
              <a:spcBef>
                <a:spcPts val="0"/>
              </a:spcBef>
              <a:spcAft>
                <a:spcPts val="1000"/>
              </a:spcAft>
            </a:pPr>
            <a:r>
              <a:rPr lang="en-US" sz="2400" b="1" dirty="0">
                <a:effectLst/>
              </a:rPr>
              <a:t>Daniel 2:17–19 (NKJV) </a:t>
            </a:r>
          </a:p>
          <a:p>
            <a:pPr marL="457200" lvl="1" indent="0">
              <a:lnSpc>
                <a:spcPct val="115000"/>
              </a:lnSpc>
              <a:spcBef>
                <a:spcPts val="0"/>
              </a:spcBef>
              <a:spcAft>
                <a:spcPts val="1000"/>
              </a:spcAft>
              <a:buNone/>
            </a:pPr>
            <a:r>
              <a:rPr lang="en-US" b="1" u="none" strike="noStrike" baseline="30000" dirty="0">
                <a:effectLst/>
              </a:rPr>
              <a:t>17</a:t>
            </a:r>
            <a:r>
              <a:rPr lang="en-US" b="1" u="none" strike="noStrike" dirty="0">
                <a:effectLst/>
              </a:rPr>
              <a:t> </a:t>
            </a:r>
            <a:r>
              <a:rPr lang="en-US" b="1" dirty="0">
                <a:effectLst/>
              </a:rPr>
              <a:t>Then Daniel went to his house, and made the decision known to Hananiah, </a:t>
            </a:r>
            <a:r>
              <a:rPr lang="en-US" b="1" dirty="0" err="1">
                <a:effectLst/>
              </a:rPr>
              <a:t>Mishael</a:t>
            </a:r>
            <a:r>
              <a:rPr lang="en-US" b="1" dirty="0">
                <a:effectLst/>
              </a:rPr>
              <a:t>, and Azariah, his companions, </a:t>
            </a:r>
            <a:r>
              <a:rPr lang="en-US" b="1" u="none" strike="noStrike" baseline="30000" dirty="0">
                <a:effectLst/>
              </a:rPr>
              <a:t>18</a:t>
            </a:r>
            <a:r>
              <a:rPr lang="en-US" b="1" u="none" strike="noStrike" dirty="0">
                <a:effectLst/>
              </a:rPr>
              <a:t> </a:t>
            </a:r>
            <a:r>
              <a:rPr lang="en-US" b="1" dirty="0">
                <a:effectLst/>
              </a:rPr>
              <a:t>that they </a:t>
            </a:r>
            <a:r>
              <a:rPr lang="en-US" b="1" dirty="0">
                <a:effectLst/>
                <a:highlight>
                  <a:srgbClr val="00FF00"/>
                </a:highlight>
              </a:rPr>
              <a:t>might seek mercies from the God of heaven </a:t>
            </a:r>
            <a:r>
              <a:rPr lang="en-US" b="1" dirty="0">
                <a:effectLst/>
              </a:rPr>
              <a:t>concerning this secret, so that Daniel and his companions might not perish with the rest of the wise men of Babylon. </a:t>
            </a:r>
            <a:r>
              <a:rPr lang="en-US" b="1" u="none" strike="noStrike" baseline="30000" dirty="0">
                <a:effectLst/>
              </a:rPr>
              <a:t>19</a:t>
            </a:r>
            <a:r>
              <a:rPr lang="en-US" b="1" u="none" strike="noStrike" dirty="0">
                <a:effectLst/>
              </a:rPr>
              <a:t> </a:t>
            </a:r>
            <a:r>
              <a:rPr lang="en-US" b="1" dirty="0">
                <a:effectLst/>
              </a:rPr>
              <a:t>Then the secret was revealed to Daniel in a night vision. </a:t>
            </a:r>
            <a:r>
              <a:rPr lang="en-US" b="1" dirty="0">
                <a:effectLst/>
                <a:highlight>
                  <a:srgbClr val="00FF00"/>
                </a:highlight>
              </a:rPr>
              <a:t>So Daniel blessed the God of heaven. </a:t>
            </a:r>
          </a:p>
          <a:p>
            <a:endParaRPr lang="en-US" sz="3600" b="1" dirty="0"/>
          </a:p>
        </p:txBody>
      </p:sp>
      <p:sp>
        <p:nvSpPr>
          <p:cNvPr id="4" name="TextBox 3">
            <a:extLst>
              <a:ext uri="{FF2B5EF4-FFF2-40B4-BE49-F238E27FC236}">
                <a16:creationId xmlns:a16="http://schemas.microsoft.com/office/drawing/2014/main" id="{CB1291E1-AFF2-D3CB-6011-61FBF29B3034}"/>
              </a:ext>
            </a:extLst>
          </p:cNvPr>
          <p:cNvSpPr txBox="1"/>
          <p:nvPr/>
        </p:nvSpPr>
        <p:spPr>
          <a:xfrm>
            <a:off x="1238289" y="4356016"/>
            <a:ext cx="9377567" cy="1815882"/>
          </a:xfrm>
          <a:prstGeom prst="rect">
            <a:avLst/>
          </a:prstGeom>
          <a:noFill/>
        </p:spPr>
        <p:txBody>
          <a:bodyPr wrap="none" rtlCol="0">
            <a:spAutoFit/>
          </a:bodyPr>
          <a:lstStyle/>
          <a:p>
            <a:pPr algn="ctr"/>
            <a:r>
              <a:rPr lang="en-US" sz="2800" b="1" dirty="0">
                <a:highlight>
                  <a:srgbClr val="FFFF00"/>
                </a:highlight>
              </a:rPr>
              <a:t>Daniel took the initiative with counsel and wisdom</a:t>
            </a:r>
          </a:p>
          <a:p>
            <a:pPr algn="ctr"/>
            <a:r>
              <a:rPr lang="en-US" sz="2800" b="1" dirty="0">
                <a:highlight>
                  <a:srgbClr val="FFFF00"/>
                </a:highlight>
              </a:rPr>
              <a:t>Daniel asked the King for time</a:t>
            </a:r>
          </a:p>
          <a:p>
            <a:pPr algn="ctr"/>
            <a:r>
              <a:rPr lang="en-US" sz="2800" b="1" dirty="0">
                <a:highlight>
                  <a:srgbClr val="FFFF00"/>
                </a:highlight>
              </a:rPr>
              <a:t>Daniel and his friends sought mercies from the God of heaven</a:t>
            </a:r>
          </a:p>
          <a:p>
            <a:pPr algn="ctr"/>
            <a:r>
              <a:rPr lang="en-US" sz="2800" b="1" dirty="0">
                <a:highlight>
                  <a:srgbClr val="FFFF00"/>
                </a:highlight>
              </a:rPr>
              <a:t>Daniel blessed the God of heaven</a:t>
            </a:r>
          </a:p>
        </p:txBody>
      </p:sp>
      <p:sp>
        <p:nvSpPr>
          <p:cNvPr id="7" name="Slide Number Placeholder 6">
            <a:extLst>
              <a:ext uri="{FF2B5EF4-FFF2-40B4-BE49-F238E27FC236}">
                <a16:creationId xmlns:a16="http://schemas.microsoft.com/office/drawing/2014/main" id="{6217A4C5-26CC-EF4D-8F9D-22A0826E65FA}"/>
              </a:ext>
            </a:extLst>
          </p:cNvPr>
          <p:cNvSpPr>
            <a:spLocks noGrp="1"/>
          </p:cNvSpPr>
          <p:nvPr>
            <p:ph type="sldNum" sz="quarter" idx="12"/>
          </p:nvPr>
        </p:nvSpPr>
        <p:spPr/>
        <p:txBody>
          <a:bodyPr/>
          <a:lstStyle/>
          <a:p>
            <a:fld id="{26310555-B3CF-844D-82B3-1110B5B6EDF1}" type="slidenum">
              <a:rPr lang="en-US" smtClean="0"/>
              <a:t>10</a:t>
            </a:fld>
            <a:endParaRPr lang="en-US"/>
          </a:p>
        </p:txBody>
      </p:sp>
    </p:spTree>
    <p:extLst>
      <p:ext uri="{BB962C8B-B14F-4D97-AF65-F5344CB8AC3E}">
        <p14:creationId xmlns:p14="http://schemas.microsoft.com/office/powerpoint/2010/main" val="2092667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F6F905-30E6-6490-3B85-D30D545D9330}"/>
              </a:ext>
            </a:extLst>
          </p:cNvPr>
          <p:cNvSpPr>
            <a:spLocks noGrp="1"/>
          </p:cNvSpPr>
          <p:nvPr>
            <p:ph idx="1"/>
          </p:nvPr>
        </p:nvSpPr>
        <p:spPr>
          <a:xfrm>
            <a:off x="457199" y="407504"/>
            <a:ext cx="11102009" cy="5769459"/>
          </a:xfrm>
        </p:spPr>
        <p:txBody>
          <a:bodyPr>
            <a:normAutofit lnSpcReduction="10000"/>
          </a:bodyPr>
          <a:lstStyle/>
          <a:p>
            <a:pPr marL="0" marR="0">
              <a:lnSpc>
                <a:spcPct val="115000"/>
              </a:lnSpc>
              <a:spcBef>
                <a:spcPts val="0"/>
              </a:spcBef>
              <a:spcAft>
                <a:spcPts val="1000"/>
              </a:spcAft>
            </a:pPr>
            <a:r>
              <a:rPr lang="en-US" sz="2400" b="1" dirty="0">
                <a:effectLst/>
              </a:rPr>
              <a:t>Daniel 2:27–30 (NKJV) </a:t>
            </a:r>
          </a:p>
          <a:p>
            <a:pPr marL="457200" lvl="1" indent="0">
              <a:lnSpc>
                <a:spcPct val="115000"/>
              </a:lnSpc>
              <a:spcBef>
                <a:spcPts val="0"/>
              </a:spcBef>
              <a:spcAft>
                <a:spcPts val="1000"/>
              </a:spcAft>
              <a:buNone/>
            </a:pPr>
            <a:r>
              <a:rPr lang="en-US" b="1" u="none" strike="noStrike" baseline="30000" dirty="0">
                <a:effectLst/>
              </a:rPr>
              <a:t>27</a:t>
            </a:r>
            <a:r>
              <a:rPr lang="en-US" b="1" u="none" strike="noStrike" dirty="0">
                <a:effectLst/>
              </a:rPr>
              <a:t> </a:t>
            </a:r>
            <a:r>
              <a:rPr lang="en-US" b="1" dirty="0">
                <a:effectLst/>
              </a:rPr>
              <a:t>Daniel answered in the presence of the king, and said, “The secret which the king has demanded, the wise men, the astrologers, the magicians, and the soothsayers cannot declare to the king. </a:t>
            </a:r>
            <a:r>
              <a:rPr lang="en-US" b="1" u="none" strike="noStrike" baseline="30000" dirty="0">
                <a:effectLst/>
              </a:rPr>
              <a:t>28</a:t>
            </a:r>
            <a:r>
              <a:rPr lang="en-US" b="1" u="none" strike="noStrike" dirty="0">
                <a:effectLst/>
              </a:rPr>
              <a:t> </a:t>
            </a:r>
            <a:r>
              <a:rPr lang="en-US" b="1" dirty="0">
                <a:effectLst/>
              </a:rPr>
              <a:t>But </a:t>
            </a:r>
            <a:r>
              <a:rPr lang="en-US" b="1" dirty="0">
                <a:effectLst/>
                <a:highlight>
                  <a:srgbClr val="00FF00"/>
                </a:highlight>
              </a:rPr>
              <a:t>there is a God in heaven </a:t>
            </a:r>
            <a:r>
              <a:rPr lang="en-US" b="1" dirty="0">
                <a:effectLst/>
              </a:rPr>
              <a:t>who reveals secrets, and </a:t>
            </a:r>
            <a:r>
              <a:rPr lang="en-US" b="1" dirty="0">
                <a:effectLst/>
                <a:highlight>
                  <a:srgbClr val="00FF00"/>
                </a:highlight>
              </a:rPr>
              <a:t>He has made known</a:t>
            </a:r>
            <a:r>
              <a:rPr lang="en-US" b="1" dirty="0">
                <a:effectLst/>
              </a:rPr>
              <a:t> to King Nebuchadnezzar what will be in the latter days. Your dream, and the visions of your head upon your bed, were these: </a:t>
            </a:r>
            <a:r>
              <a:rPr lang="en-US" b="1" u="none" strike="noStrike" baseline="30000" dirty="0">
                <a:effectLst/>
              </a:rPr>
              <a:t>29</a:t>
            </a:r>
            <a:r>
              <a:rPr lang="en-US" b="1" u="none" strike="noStrike" dirty="0">
                <a:effectLst/>
              </a:rPr>
              <a:t> </a:t>
            </a:r>
            <a:r>
              <a:rPr lang="en-US" b="1" dirty="0">
                <a:effectLst/>
              </a:rPr>
              <a:t>As for you, O king, thoughts came to your mind while on your bed, about what would come to pass after this; and </a:t>
            </a:r>
            <a:r>
              <a:rPr lang="en-US" b="1" dirty="0">
                <a:effectLst/>
                <a:highlight>
                  <a:srgbClr val="00FF00"/>
                </a:highlight>
              </a:rPr>
              <a:t>He who reveals secrets has made known to you what will be</a:t>
            </a:r>
            <a:r>
              <a:rPr lang="en-US" b="1" dirty="0">
                <a:effectLst/>
              </a:rPr>
              <a:t>. </a:t>
            </a:r>
            <a:r>
              <a:rPr lang="en-US" b="1" u="none" strike="noStrike" baseline="30000" dirty="0">
                <a:effectLst/>
              </a:rPr>
              <a:t>30</a:t>
            </a:r>
            <a:r>
              <a:rPr lang="en-US" b="1" u="none" strike="noStrike" dirty="0">
                <a:effectLst/>
              </a:rPr>
              <a:t> </a:t>
            </a:r>
            <a:r>
              <a:rPr lang="en-US" b="1" dirty="0">
                <a:effectLst/>
              </a:rPr>
              <a:t>But as for me, </a:t>
            </a:r>
            <a:r>
              <a:rPr lang="en-US" b="1" dirty="0">
                <a:effectLst/>
                <a:highlight>
                  <a:srgbClr val="00FF00"/>
                </a:highlight>
              </a:rPr>
              <a:t>this secret has not been revealed to me because I have more wisdom than anyone living</a:t>
            </a:r>
            <a:r>
              <a:rPr lang="en-US" b="1" dirty="0">
                <a:effectLst/>
              </a:rPr>
              <a:t>, but for our sakes who make known the interpretation to the king, and that you may know the thoughts of your heart. </a:t>
            </a:r>
          </a:p>
          <a:p>
            <a:pPr marL="0" indent="0">
              <a:buNone/>
            </a:pPr>
            <a:endParaRPr lang="en-US" sz="2400" b="1" dirty="0"/>
          </a:p>
        </p:txBody>
      </p:sp>
      <p:sp>
        <p:nvSpPr>
          <p:cNvPr id="4" name="TextBox 3">
            <a:extLst>
              <a:ext uri="{FF2B5EF4-FFF2-40B4-BE49-F238E27FC236}">
                <a16:creationId xmlns:a16="http://schemas.microsoft.com/office/drawing/2014/main" id="{EE1397BA-E205-FBE7-A63D-9FDEF11B2201}"/>
              </a:ext>
            </a:extLst>
          </p:cNvPr>
          <p:cNvSpPr txBox="1"/>
          <p:nvPr/>
        </p:nvSpPr>
        <p:spPr>
          <a:xfrm>
            <a:off x="499117" y="6240668"/>
            <a:ext cx="10975185" cy="523220"/>
          </a:xfrm>
          <a:prstGeom prst="rect">
            <a:avLst/>
          </a:prstGeom>
          <a:noFill/>
        </p:spPr>
        <p:txBody>
          <a:bodyPr wrap="none" rtlCol="0">
            <a:spAutoFit/>
          </a:bodyPr>
          <a:lstStyle/>
          <a:p>
            <a:pPr algn="ctr"/>
            <a:r>
              <a:rPr lang="en-US" sz="2800" dirty="0">
                <a:highlight>
                  <a:srgbClr val="FFFF00"/>
                </a:highlight>
              </a:rPr>
              <a:t>Daniel proclaimed the living God in heaven and gave God the preeminence</a:t>
            </a:r>
          </a:p>
        </p:txBody>
      </p:sp>
      <p:sp>
        <p:nvSpPr>
          <p:cNvPr id="5" name="Slide Number Placeholder 4">
            <a:extLst>
              <a:ext uri="{FF2B5EF4-FFF2-40B4-BE49-F238E27FC236}">
                <a16:creationId xmlns:a16="http://schemas.microsoft.com/office/drawing/2014/main" id="{91F72CE3-8668-621A-3CD1-770B14786A0E}"/>
              </a:ext>
            </a:extLst>
          </p:cNvPr>
          <p:cNvSpPr>
            <a:spLocks noGrp="1"/>
          </p:cNvSpPr>
          <p:nvPr>
            <p:ph type="sldNum" sz="quarter" idx="12"/>
          </p:nvPr>
        </p:nvSpPr>
        <p:spPr/>
        <p:txBody>
          <a:bodyPr/>
          <a:lstStyle/>
          <a:p>
            <a:fld id="{26310555-B3CF-844D-82B3-1110B5B6EDF1}" type="slidenum">
              <a:rPr lang="en-US" smtClean="0"/>
              <a:t>11</a:t>
            </a:fld>
            <a:endParaRPr lang="en-US"/>
          </a:p>
        </p:txBody>
      </p:sp>
    </p:spTree>
    <p:extLst>
      <p:ext uri="{BB962C8B-B14F-4D97-AF65-F5344CB8AC3E}">
        <p14:creationId xmlns:p14="http://schemas.microsoft.com/office/powerpoint/2010/main" val="241413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F6F905-30E6-6490-3B85-D30D545D9330}"/>
              </a:ext>
            </a:extLst>
          </p:cNvPr>
          <p:cNvSpPr>
            <a:spLocks noGrp="1"/>
          </p:cNvSpPr>
          <p:nvPr>
            <p:ph idx="1"/>
          </p:nvPr>
        </p:nvSpPr>
        <p:spPr>
          <a:xfrm>
            <a:off x="457199" y="407504"/>
            <a:ext cx="11102009" cy="5769459"/>
          </a:xfrm>
        </p:spPr>
        <p:txBody>
          <a:bodyPr>
            <a:normAutofit/>
          </a:bodyPr>
          <a:lstStyle/>
          <a:p>
            <a:pPr marL="0" marR="0">
              <a:lnSpc>
                <a:spcPct val="115000"/>
              </a:lnSpc>
              <a:spcBef>
                <a:spcPts val="0"/>
              </a:spcBef>
              <a:spcAft>
                <a:spcPts val="1000"/>
              </a:spcAft>
            </a:pPr>
            <a:r>
              <a:rPr lang="en-US" sz="2400" b="1" dirty="0">
                <a:effectLst/>
              </a:rPr>
              <a:t>Daniel 2:27–30 (NKJV) </a:t>
            </a:r>
          </a:p>
          <a:p>
            <a:pPr marL="457200" lvl="1" indent="0">
              <a:lnSpc>
                <a:spcPct val="115000"/>
              </a:lnSpc>
              <a:spcBef>
                <a:spcPts val="0"/>
              </a:spcBef>
              <a:spcAft>
                <a:spcPts val="1000"/>
              </a:spcAft>
              <a:buNone/>
            </a:pPr>
            <a:r>
              <a:rPr lang="en-US" b="1" u="none" strike="noStrike" baseline="30000" dirty="0">
                <a:effectLst/>
              </a:rPr>
              <a:t>44</a:t>
            </a:r>
            <a:r>
              <a:rPr lang="en-US" b="1" u="none" strike="noStrike" dirty="0">
                <a:effectLst/>
              </a:rPr>
              <a:t> </a:t>
            </a:r>
            <a:r>
              <a:rPr lang="en-US" b="1" dirty="0">
                <a:effectLst/>
              </a:rPr>
              <a:t>And in the days of these kings </a:t>
            </a:r>
            <a:r>
              <a:rPr lang="en-US" b="1" dirty="0">
                <a:effectLst/>
                <a:highlight>
                  <a:srgbClr val="00FF00"/>
                </a:highlight>
              </a:rPr>
              <a:t>the God of heaven will set up a kingdom which shall never be destroyed</a:t>
            </a:r>
            <a:r>
              <a:rPr lang="en-US" b="1" dirty="0">
                <a:effectLst/>
              </a:rPr>
              <a:t>; and </a:t>
            </a:r>
            <a:r>
              <a:rPr lang="en-US" b="1" dirty="0">
                <a:effectLst/>
                <a:highlight>
                  <a:srgbClr val="00FF00"/>
                </a:highlight>
              </a:rPr>
              <a:t>the kingdom shall not be left to other people</a:t>
            </a:r>
            <a:r>
              <a:rPr lang="en-US" b="1" dirty="0">
                <a:effectLst/>
              </a:rPr>
              <a:t>; </a:t>
            </a:r>
            <a:r>
              <a:rPr lang="en-US" b="1" dirty="0">
                <a:effectLst/>
                <a:highlight>
                  <a:srgbClr val="00FF00"/>
                </a:highlight>
              </a:rPr>
              <a:t>it shall break in pieces and consume all these kingdoms, and it shall stand foreve</a:t>
            </a:r>
            <a:r>
              <a:rPr lang="en-US" b="1" dirty="0">
                <a:effectLst/>
              </a:rPr>
              <a:t>r. </a:t>
            </a:r>
            <a:r>
              <a:rPr lang="en-US" b="1" u="none" strike="noStrike" baseline="30000" dirty="0">
                <a:effectLst/>
              </a:rPr>
              <a:t>45</a:t>
            </a:r>
            <a:r>
              <a:rPr lang="en-US" b="1" u="none" strike="noStrike" dirty="0">
                <a:effectLst/>
              </a:rPr>
              <a:t> </a:t>
            </a:r>
            <a:r>
              <a:rPr lang="en-US" b="1" dirty="0">
                <a:effectLst/>
              </a:rPr>
              <a:t>Inasmuch as you saw that the stone was cut out of the mountain without hands, and that it broke in pieces the iron, the bronze, the clay, the silver, and the gold—</a:t>
            </a:r>
            <a:r>
              <a:rPr lang="en-US" b="1" dirty="0">
                <a:effectLst/>
                <a:highlight>
                  <a:srgbClr val="00FF00"/>
                </a:highlight>
              </a:rPr>
              <a:t>the great God has made known to the king what will come to pass after this</a:t>
            </a:r>
            <a:r>
              <a:rPr lang="en-US" b="1" dirty="0">
                <a:effectLst/>
              </a:rPr>
              <a:t>. The </a:t>
            </a:r>
            <a:r>
              <a:rPr lang="en-US" b="1" u="sng" dirty="0">
                <a:effectLst/>
              </a:rPr>
              <a:t>dream is certain</a:t>
            </a:r>
            <a:r>
              <a:rPr lang="en-US" b="1" dirty="0">
                <a:effectLst/>
              </a:rPr>
              <a:t>, and </a:t>
            </a:r>
            <a:r>
              <a:rPr lang="en-US" b="1" u="sng" dirty="0">
                <a:effectLst/>
              </a:rPr>
              <a:t>its interpretation is sure</a:t>
            </a:r>
            <a:r>
              <a:rPr lang="en-US" b="1" dirty="0">
                <a:effectLst/>
              </a:rPr>
              <a:t>.” </a:t>
            </a:r>
          </a:p>
          <a:p>
            <a:endParaRPr lang="en-US" sz="2400" b="1" dirty="0"/>
          </a:p>
        </p:txBody>
      </p:sp>
      <p:sp>
        <p:nvSpPr>
          <p:cNvPr id="5" name="Slide Number Placeholder 4">
            <a:extLst>
              <a:ext uri="{FF2B5EF4-FFF2-40B4-BE49-F238E27FC236}">
                <a16:creationId xmlns:a16="http://schemas.microsoft.com/office/drawing/2014/main" id="{91F72CE3-8668-621A-3CD1-770B14786A0E}"/>
              </a:ext>
            </a:extLst>
          </p:cNvPr>
          <p:cNvSpPr>
            <a:spLocks noGrp="1"/>
          </p:cNvSpPr>
          <p:nvPr>
            <p:ph type="sldNum" sz="quarter" idx="12"/>
          </p:nvPr>
        </p:nvSpPr>
        <p:spPr/>
        <p:txBody>
          <a:bodyPr/>
          <a:lstStyle/>
          <a:p>
            <a:fld id="{26310555-B3CF-844D-82B3-1110B5B6EDF1}" type="slidenum">
              <a:rPr lang="en-US" smtClean="0"/>
              <a:t>12</a:t>
            </a:fld>
            <a:endParaRPr lang="en-US"/>
          </a:p>
        </p:txBody>
      </p:sp>
      <p:sp>
        <p:nvSpPr>
          <p:cNvPr id="2" name="TextBox 1">
            <a:extLst>
              <a:ext uri="{FF2B5EF4-FFF2-40B4-BE49-F238E27FC236}">
                <a16:creationId xmlns:a16="http://schemas.microsoft.com/office/drawing/2014/main" id="{0A8D5723-9370-2DA6-C765-662E120417C7}"/>
              </a:ext>
            </a:extLst>
          </p:cNvPr>
          <p:cNvSpPr txBox="1"/>
          <p:nvPr/>
        </p:nvSpPr>
        <p:spPr>
          <a:xfrm>
            <a:off x="499117" y="6240668"/>
            <a:ext cx="10975185" cy="523220"/>
          </a:xfrm>
          <a:prstGeom prst="rect">
            <a:avLst/>
          </a:prstGeom>
          <a:noFill/>
        </p:spPr>
        <p:txBody>
          <a:bodyPr wrap="none" rtlCol="0">
            <a:spAutoFit/>
          </a:bodyPr>
          <a:lstStyle/>
          <a:p>
            <a:pPr algn="ctr"/>
            <a:r>
              <a:rPr lang="en-US" sz="2800" dirty="0">
                <a:highlight>
                  <a:srgbClr val="FFFF00"/>
                </a:highlight>
              </a:rPr>
              <a:t>Daniel proclaimed the living God in heaven and gave God the preeminence</a:t>
            </a:r>
          </a:p>
        </p:txBody>
      </p:sp>
    </p:spTree>
    <p:extLst>
      <p:ext uri="{BB962C8B-B14F-4D97-AF65-F5344CB8AC3E}">
        <p14:creationId xmlns:p14="http://schemas.microsoft.com/office/powerpoint/2010/main" val="11921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F294F-0A7B-3714-E1DC-91ACC7E79569}"/>
              </a:ext>
            </a:extLst>
          </p:cNvPr>
          <p:cNvSpPr>
            <a:spLocks noGrp="1"/>
          </p:cNvSpPr>
          <p:nvPr>
            <p:ph type="title"/>
          </p:nvPr>
        </p:nvSpPr>
        <p:spPr/>
        <p:txBody>
          <a:bodyPr>
            <a:normAutofit fontScale="90000"/>
          </a:bodyPr>
          <a:lstStyle/>
          <a:p>
            <a:r>
              <a:rPr lang="en-US" dirty="0"/>
              <a:t>Daniel's Courage</a:t>
            </a:r>
            <a:br>
              <a:rPr lang="en-US" dirty="0"/>
            </a:br>
            <a:r>
              <a:rPr lang="en-US" dirty="0"/>
              <a:t>  before Belshazzar</a:t>
            </a:r>
          </a:p>
        </p:txBody>
      </p:sp>
      <p:sp>
        <p:nvSpPr>
          <p:cNvPr id="3" name="Content Placeholder 2">
            <a:extLst>
              <a:ext uri="{FF2B5EF4-FFF2-40B4-BE49-F238E27FC236}">
                <a16:creationId xmlns:a16="http://schemas.microsoft.com/office/drawing/2014/main" id="{264F51BF-BE39-CB80-EB09-CAA6EF17A8C2}"/>
              </a:ext>
            </a:extLst>
          </p:cNvPr>
          <p:cNvSpPr>
            <a:spLocks noGrp="1"/>
          </p:cNvSpPr>
          <p:nvPr>
            <p:ph idx="1"/>
          </p:nvPr>
        </p:nvSpPr>
        <p:spPr>
          <a:xfrm>
            <a:off x="838200" y="1529742"/>
            <a:ext cx="10515600" cy="3806738"/>
          </a:xfrm>
        </p:spPr>
        <p:txBody>
          <a:bodyPr>
            <a:normAutofit lnSpcReduction="10000"/>
          </a:bodyPr>
          <a:lstStyle/>
          <a:p>
            <a:pPr marL="457200" indent="-457200">
              <a:lnSpc>
                <a:spcPct val="115000"/>
              </a:lnSpc>
              <a:spcBef>
                <a:spcPts val="0"/>
              </a:spcBef>
              <a:spcAft>
                <a:spcPts val="1000"/>
              </a:spcAft>
              <a:buFont typeface="+mj-lt"/>
              <a:buAutoNum type="arabicPeriod" startAt="3"/>
            </a:pPr>
            <a:r>
              <a:rPr lang="en-US" b="1" dirty="0">
                <a:effectLst/>
              </a:rPr>
              <a:t>Daniel 5:22–23 (NKJV) </a:t>
            </a:r>
          </a:p>
          <a:p>
            <a:pPr marL="457200" lvl="1" indent="0">
              <a:lnSpc>
                <a:spcPct val="115000"/>
              </a:lnSpc>
              <a:spcBef>
                <a:spcPts val="0"/>
              </a:spcBef>
              <a:spcAft>
                <a:spcPts val="1000"/>
              </a:spcAft>
              <a:buNone/>
            </a:pPr>
            <a:r>
              <a:rPr lang="en-US" sz="2300" b="1" u="none" strike="noStrike" baseline="30000" dirty="0">
                <a:effectLst/>
              </a:rPr>
              <a:t>22</a:t>
            </a:r>
            <a:r>
              <a:rPr lang="en-US" sz="2300" b="1" u="none" strike="noStrike" dirty="0">
                <a:effectLst/>
              </a:rPr>
              <a:t> </a:t>
            </a:r>
            <a:r>
              <a:rPr lang="en-US" sz="2300" b="1" dirty="0">
                <a:effectLst/>
              </a:rPr>
              <a:t>“But you his son, Belshazzar, </a:t>
            </a:r>
            <a:r>
              <a:rPr lang="en-US" sz="2300" b="1" dirty="0">
                <a:effectLst/>
                <a:highlight>
                  <a:srgbClr val="00FF00"/>
                </a:highlight>
              </a:rPr>
              <a:t>have not humbled your heart</a:t>
            </a:r>
            <a:r>
              <a:rPr lang="en-US" sz="2300" b="1" dirty="0">
                <a:effectLst/>
              </a:rPr>
              <a:t>, although you knew all this. </a:t>
            </a:r>
            <a:r>
              <a:rPr lang="en-US" sz="2300" b="1" strike="noStrike" baseline="30000" dirty="0">
                <a:effectLst/>
              </a:rPr>
              <a:t>23</a:t>
            </a:r>
            <a:r>
              <a:rPr lang="en-US" sz="2300" b="1" strike="noStrike" dirty="0">
                <a:effectLst/>
              </a:rPr>
              <a:t> </a:t>
            </a:r>
            <a:r>
              <a:rPr lang="en-US" sz="2300" b="1" dirty="0">
                <a:effectLst/>
              </a:rPr>
              <a:t>And </a:t>
            </a:r>
            <a:r>
              <a:rPr lang="en-US" sz="2300" b="1" dirty="0">
                <a:effectLst/>
                <a:highlight>
                  <a:srgbClr val="00FF00"/>
                </a:highlight>
              </a:rPr>
              <a:t>you have lifted yourself up against the Lord of heaven</a:t>
            </a:r>
            <a:r>
              <a:rPr lang="en-US" sz="2300" b="1" dirty="0">
                <a:effectLst/>
              </a:rPr>
              <a:t>. </a:t>
            </a:r>
            <a:r>
              <a:rPr lang="en-US" sz="2300" b="1" dirty="0">
                <a:effectLst/>
                <a:highlight>
                  <a:srgbClr val="00FF00"/>
                </a:highlight>
              </a:rPr>
              <a:t>They have brought the vessels of His house before you</a:t>
            </a:r>
            <a:r>
              <a:rPr lang="en-US" sz="2300" b="1" dirty="0">
                <a:effectLst/>
              </a:rPr>
              <a:t>, and </a:t>
            </a:r>
            <a:r>
              <a:rPr lang="en-US" sz="2300" b="1" dirty="0">
                <a:effectLst/>
                <a:highlight>
                  <a:srgbClr val="00FF00"/>
                </a:highlight>
              </a:rPr>
              <a:t>you and your lords, your wives and your concubines, have drunk wine from them</a:t>
            </a:r>
            <a:r>
              <a:rPr lang="en-US" sz="2300" b="1" dirty="0">
                <a:effectLst/>
              </a:rPr>
              <a:t>. And </a:t>
            </a:r>
            <a:r>
              <a:rPr lang="en-US" sz="2300" b="1" dirty="0">
                <a:effectLst/>
                <a:highlight>
                  <a:srgbClr val="00FF00"/>
                </a:highlight>
              </a:rPr>
              <a:t>you have praised the gods of silver and gold, bronze and iron, wood and stone, which do not see or hear or know</a:t>
            </a:r>
            <a:r>
              <a:rPr lang="en-US" sz="2300" b="1" dirty="0">
                <a:effectLst/>
              </a:rPr>
              <a:t>; and </a:t>
            </a:r>
            <a:r>
              <a:rPr lang="en-US" sz="2300" b="1" dirty="0">
                <a:effectLst/>
                <a:highlight>
                  <a:srgbClr val="00FF00"/>
                </a:highlight>
              </a:rPr>
              <a:t>the God who holds your breath in His hand and owns all your ways, you have not glorified</a:t>
            </a:r>
            <a:r>
              <a:rPr lang="en-US" sz="2300" b="1" dirty="0">
                <a:effectLst/>
              </a:rPr>
              <a:t>. </a:t>
            </a:r>
          </a:p>
          <a:p>
            <a:pPr marL="457200" lvl="1" indent="0">
              <a:lnSpc>
                <a:spcPct val="115000"/>
              </a:lnSpc>
              <a:spcBef>
                <a:spcPts val="0"/>
              </a:spcBef>
              <a:spcAft>
                <a:spcPts val="1000"/>
              </a:spcAft>
              <a:buNone/>
            </a:pPr>
            <a:endParaRPr lang="en-US" sz="2000" b="1" dirty="0"/>
          </a:p>
          <a:p>
            <a:pPr marL="457200" lvl="1" indent="0">
              <a:lnSpc>
                <a:spcPct val="115000"/>
              </a:lnSpc>
              <a:spcBef>
                <a:spcPts val="0"/>
              </a:spcBef>
              <a:spcAft>
                <a:spcPts val="1000"/>
              </a:spcAft>
              <a:buNone/>
            </a:pPr>
            <a:endParaRPr lang="en-US" sz="2000" b="1" dirty="0">
              <a:effectLst/>
            </a:endParaRPr>
          </a:p>
          <a:p>
            <a:endParaRPr lang="en-US" sz="3600" b="1" dirty="0"/>
          </a:p>
        </p:txBody>
      </p:sp>
      <p:sp>
        <p:nvSpPr>
          <p:cNvPr id="4" name="TextBox 3">
            <a:extLst>
              <a:ext uri="{FF2B5EF4-FFF2-40B4-BE49-F238E27FC236}">
                <a16:creationId xmlns:a16="http://schemas.microsoft.com/office/drawing/2014/main" id="{DB02ACB6-6748-24C9-98A9-6098506E3BE2}"/>
              </a:ext>
            </a:extLst>
          </p:cNvPr>
          <p:cNvSpPr txBox="1"/>
          <p:nvPr/>
        </p:nvSpPr>
        <p:spPr>
          <a:xfrm>
            <a:off x="926155" y="5371648"/>
            <a:ext cx="10339690" cy="1384995"/>
          </a:xfrm>
          <a:prstGeom prst="rect">
            <a:avLst/>
          </a:prstGeom>
          <a:noFill/>
        </p:spPr>
        <p:txBody>
          <a:bodyPr wrap="none" rtlCol="0">
            <a:spAutoFit/>
          </a:bodyPr>
          <a:lstStyle/>
          <a:p>
            <a:pPr algn="ctr"/>
            <a:r>
              <a:rPr lang="en-US" sz="2800" dirty="0">
                <a:highlight>
                  <a:srgbClr val="FFFF00"/>
                </a:highlight>
              </a:rPr>
              <a:t>Daniel spoke the forceful truth without fear</a:t>
            </a:r>
          </a:p>
          <a:p>
            <a:pPr algn="ctr"/>
            <a:r>
              <a:rPr lang="en-US" sz="2800" dirty="0">
                <a:highlight>
                  <a:srgbClr val="FFFF00"/>
                </a:highlight>
              </a:rPr>
              <a:t>Daniel condemned the profane actions using the vessels of His house</a:t>
            </a:r>
          </a:p>
          <a:p>
            <a:pPr algn="ctr"/>
            <a:r>
              <a:rPr lang="en-US" sz="2800" dirty="0">
                <a:highlight>
                  <a:srgbClr val="FFFF00"/>
                </a:highlight>
              </a:rPr>
              <a:t>Daniel proclaimed the living God and judge of Belshazzar</a:t>
            </a:r>
          </a:p>
        </p:txBody>
      </p:sp>
      <p:sp>
        <p:nvSpPr>
          <p:cNvPr id="5" name="Slide Number Placeholder 4">
            <a:extLst>
              <a:ext uri="{FF2B5EF4-FFF2-40B4-BE49-F238E27FC236}">
                <a16:creationId xmlns:a16="http://schemas.microsoft.com/office/drawing/2014/main" id="{822E35BC-4771-8DE1-BF40-62AFCA53D638}"/>
              </a:ext>
            </a:extLst>
          </p:cNvPr>
          <p:cNvSpPr>
            <a:spLocks noGrp="1"/>
          </p:cNvSpPr>
          <p:nvPr>
            <p:ph type="sldNum" sz="quarter" idx="12"/>
          </p:nvPr>
        </p:nvSpPr>
        <p:spPr/>
        <p:txBody>
          <a:bodyPr/>
          <a:lstStyle/>
          <a:p>
            <a:fld id="{26310555-B3CF-844D-82B3-1110B5B6EDF1}" type="slidenum">
              <a:rPr lang="en-US" smtClean="0"/>
              <a:t>13</a:t>
            </a:fld>
            <a:endParaRPr lang="en-US"/>
          </a:p>
        </p:txBody>
      </p:sp>
    </p:spTree>
    <p:extLst>
      <p:ext uri="{BB962C8B-B14F-4D97-AF65-F5344CB8AC3E}">
        <p14:creationId xmlns:p14="http://schemas.microsoft.com/office/powerpoint/2010/main" val="1431591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00C6-9419-9822-3CCD-CAE122B78B17}"/>
              </a:ext>
            </a:extLst>
          </p:cNvPr>
          <p:cNvSpPr>
            <a:spLocks noGrp="1"/>
          </p:cNvSpPr>
          <p:nvPr>
            <p:ph type="title"/>
          </p:nvPr>
        </p:nvSpPr>
        <p:spPr/>
        <p:txBody>
          <a:bodyPr>
            <a:normAutofit fontScale="90000"/>
          </a:bodyPr>
          <a:lstStyle/>
          <a:p>
            <a:r>
              <a:rPr lang="en-US" dirty="0"/>
              <a:t>Daniel's Courage</a:t>
            </a:r>
            <a:br>
              <a:rPr lang="en-US" dirty="0"/>
            </a:br>
            <a:r>
              <a:rPr lang="en-US" dirty="0"/>
              <a:t>  before Darius</a:t>
            </a:r>
          </a:p>
        </p:txBody>
      </p:sp>
      <p:sp>
        <p:nvSpPr>
          <p:cNvPr id="3" name="Content Placeholder 2">
            <a:extLst>
              <a:ext uri="{FF2B5EF4-FFF2-40B4-BE49-F238E27FC236}">
                <a16:creationId xmlns:a16="http://schemas.microsoft.com/office/drawing/2014/main" id="{FB4FE10B-F9B7-9009-D1FA-0E7F4F5F50D6}"/>
              </a:ext>
            </a:extLst>
          </p:cNvPr>
          <p:cNvSpPr>
            <a:spLocks noGrp="1"/>
          </p:cNvSpPr>
          <p:nvPr>
            <p:ph idx="1"/>
          </p:nvPr>
        </p:nvSpPr>
        <p:spPr>
          <a:xfrm>
            <a:off x="838200" y="1418120"/>
            <a:ext cx="10515600" cy="4386332"/>
          </a:xfrm>
        </p:spPr>
        <p:txBody>
          <a:bodyPr>
            <a:normAutofit/>
          </a:bodyPr>
          <a:lstStyle/>
          <a:p>
            <a:pPr marR="0" indent="-457200">
              <a:lnSpc>
                <a:spcPct val="115000"/>
              </a:lnSpc>
              <a:spcBef>
                <a:spcPts val="0"/>
              </a:spcBef>
              <a:spcAft>
                <a:spcPts val="1000"/>
              </a:spcAft>
              <a:buFont typeface="+mj-lt"/>
              <a:buAutoNum type="arabicPeriod" startAt="4"/>
            </a:pPr>
            <a:r>
              <a:rPr lang="en-US" sz="2400" b="1" dirty="0">
                <a:effectLst/>
              </a:rPr>
              <a:t>Daniel 6:10 (NKJV) </a:t>
            </a:r>
          </a:p>
          <a:p>
            <a:pPr marL="457200" lvl="1" indent="0">
              <a:lnSpc>
                <a:spcPct val="115000"/>
              </a:lnSpc>
              <a:spcBef>
                <a:spcPts val="0"/>
              </a:spcBef>
              <a:spcAft>
                <a:spcPts val="1000"/>
              </a:spcAft>
              <a:buNone/>
            </a:pPr>
            <a:r>
              <a:rPr lang="en-US" sz="2000" b="1" u="none" strike="noStrike" baseline="30000" dirty="0">
                <a:effectLst/>
              </a:rPr>
              <a:t>10</a:t>
            </a:r>
            <a:r>
              <a:rPr lang="en-US" sz="2000" b="1" u="none" strike="noStrike" dirty="0">
                <a:effectLst/>
              </a:rPr>
              <a:t> </a:t>
            </a:r>
            <a:r>
              <a:rPr lang="en-US" b="1" dirty="0">
                <a:effectLst/>
              </a:rPr>
              <a:t>Now </a:t>
            </a:r>
            <a:r>
              <a:rPr lang="en-US" b="1" u="sng" dirty="0">
                <a:effectLst/>
              </a:rPr>
              <a:t>when Daniel knew that the writing was signed</a:t>
            </a:r>
            <a:r>
              <a:rPr lang="en-US" b="1" dirty="0">
                <a:effectLst/>
              </a:rPr>
              <a:t>, he went home. And </a:t>
            </a:r>
            <a:r>
              <a:rPr lang="en-US" b="1" u="sng" dirty="0">
                <a:effectLst/>
              </a:rPr>
              <a:t>in his upper room</a:t>
            </a:r>
            <a:r>
              <a:rPr lang="en-US" b="1" dirty="0">
                <a:effectLst/>
              </a:rPr>
              <a:t>, </a:t>
            </a:r>
            <a:r>
              <a:rPr lang="en-US" b="1" u="sng" dirty="0">
                <a:effectLst/>
              </a:rPr>
              <a:t>with his windows open toward Jerusalem</a:t>
            </a:r>
            <a:r>
              <a:rPr lang="en-US" b="1" dirty="0">
                <a:effectLst/>
              </a:rPr>
              <a:t>, </a:t>
            </a:r>
            <a:r>
              <a:rPr lang="en-US" b="1" u="sng" dirty="0">
                <a:effectLst/>
              </a:rPr>
              <a:t>he knelt down on his knees three times that day</a:t>
            </a:r>
            <a:r>
              <a:rPr lang="en-US" b="1" dirty="0">
                <a:effectLst/>
              </a:rPr>
              <a:t>, and </a:t>
            </a:r>
            <a:r>
              <a:rPr lang="en-US" b="1" u="sng" dirty="0">
                <a:effectLst/>
              </a:rPr>
              <a:t>prayed</a:t>
            </a:r>
            <a:r>
              <a:rPr lang="en-US" b="1" dirty="0">
                <a:effectLst/>
              </a:rPr>
              <a:t> and </a:t>
            </a:r>
            <a:r>
              <a:rPr lang="en-US" b="1" u="sng" dirty="0">
                <a:effectLst/>
              </a:rPr>
              <a:t>gave thanks before his God</a:t>
            </a:r>
            <a:r>
              <a:rPr lang="en-US" b="1" dirty="0">
                <a:effectLst/>
              </a:rPr>
              <a:t>, </a:t>
            </a:r>
            <a:r>
              <a:rPr lang="en-US" b="1" u="sng" dirty="0">
                <a:effectLst/>
              </a:rPr>
              <a:t>as was his custom since early days. </a:t>
            </a:r>
          </a:p>
          <a:p>
            <a:pPr marL="0" indent="0">
              <a:buNone/>
            </a:pPr>
            <a:endParaRPr lang="en-US" sz="3600" b="1" dirty="0"/>
          </a:p>
        </p:txBody>
      </p:sp>
      <p:sp>
        <p:nvSpPr>
          <p:cNvPr id="4" name="TextBox 3">
            <a:extLst>
              <a:ext uri="{FF2B5EF4-FFF2-40B4-BE49-F238E27FC236}">
                <a16:creationId xmlns:a16="http://schemas.microsoft.com/office/drawing/2014/main" id="{25072428-077C-AA1D-A38A-198FB6AF0C7F}"/>
              </a:ext>
            </a:extLst>
          </p:cNvPr>
          <p:cNvSpPr txBox="1"/>
          <p:nvPr/>
        </p:nvSpPr>
        <p:spPr>
          <a:xfrm>
            <a:off x="1809410" y="5761374"/>
            <a:ext cx="8573180" cy="1015663"/>
          </a:xfrm>
          <a:prstGeom prst="rect">
            <a:avLst/>
          </a:prstGeom>
          <a:noFill/>
        </p:spPr>
        <p:txBody>
          <a:bodyPr wrap="none" rtlCol="0">
            <a:spAutoFit/>
          </a:bodyPr>
          <a:lstStyle/>
          <a:p>
            <a:pPr algn="ctr"/>
            <a:r>
              <a:rPr lang="en-US" sz="2000" dirty="0">
                <a:highlight>
                  <a:srgbClr val="FFFF00"/>
                </a:highlight>
                <a:latin typeface="Century Gothic" panose="020B0502020202020204" pitchFamily="34" charset="0"/>
              </a:rPr>
              <a:t>Daniel fearlessly continued his prayers to God in the plain sight of all</a:t>
            </a:r>
          </a:p>
          <a:p>
            <a:pPr algn="ctr"/>
            <a:r>
              <a:rPr lang="en-US" sz="2000" dirty="0">
                <a:highlight>
                  <a:srgbClr val="FFFF00"/>
                </a:highlight>
                <a:latin typeface="Century Gothic" panose="020B0502020202020204" pitchFamily="34" charset="0"/>
              </a:rPr>
              <a:t>Daniel Trusted his God</a:t>
            </a:r>
          </a:p>
          <a:p>
            <a:pPr algn="ctr"/>
            <a:r>
              <a:rPr lang="en-US" sz="2000" dirty="0">
                <a:highlight>
                  <a:srgbClr val="FFFF00"/>
                </a:highlight>
                <a:latin typeface="Century Gothic" panose="020B0502020202020204" pitchFamily="34" charset="0"/>
              </a:rPr>
              <a:t>Daniel gave thanks before his God</a:t>
            </a:r>
          </a:p>
        </p:txBody>
      </p:sp>
      <p:sp>
        <p:nvSpPr>
          <p:cNvPr id="5" name="Slide Number Placeholder 4">
            <a:extLst>
              <a:ext uri="{FF2B5EF4-FFF2-40B4-BE49-F238E27FC236}">
                <a16:creationId xmlns:a16="http://schemas.microsoft.com/office/drawing/2014/main" id="{19B3D77F-5951-D0F4-22AC-71C3E7AC08E0}"/>
              </a:ext>
            </a:extLst>
          </p:cNvPr>
          <p:cNvSpPr>
            <a:spLocks noGrp="1"/>
          </p:cNvSpPr>
          <p:nvPr>
            <p:ph type="sldNum" sz="quarter" idx="12"/>
          </p:nvPr>
        </p:nvSpPr>
        <p:spPr/>
        <p:txBody>
          <a:bodyPr/>
          <a:lstStyle/>
          <a:p>
            <a:fld id="{26310555-B3CF-844D-82B3-1110B5B6EDF1}" type="slidenum">
              <a:rPr lang="en-US" smtClean="0"/>
              <a:t>14</a:t>
            </a:fld>
            <a:endParaRPr lang="en-US"/>
          </a:p>
        </p:txBody>
      </p:sp>
      <p:sp>
        <p:nvSpPr>
          <p:cNvPr id="9" name="TextBox 8">
            <a:extLst>
              <a:ext uri="{FF2B5EF4-FFF2-40B4-BE49-F238E27FC236}">
                <a16:creationId xmlns:a16="http://schemas.microsoft.com/office/drawing/2014/main" id="{7BD1B93B-B418-7BFE-BE74-BFB17EC28F2F}"/>
              </a:ext>
            </a:extLst>
          </p:cNvPr>
          <p:cNvSpPr txBox="1"/>
          <p:nvPr/>
        </p:nvSpPr>
        <p:spPr>
          <a:xfrm>
            <a:off x="5450032" y="786302"/>
            <a:ext cx="6099462" cy="492122"/>
          </a:xfrm>
          <a:prstGeom prst="rect">
            <a:avLst/>
          </a:prstGeom>
          <a:noFill/>
        </p:spPr>
        <p:txBody>
          <a:bodyPr wrap="square">
            <a:spAutoFit/>
          </a:bodyPr>
          <a:lstStyle/>
          <a:p>
            <a:pPr marL="457200" lvl="1">
              <a:lnSpc>
                <a:spcPct val="115000"/>
              </a:lnSpc>
              <a:spcBef>
                <a:spcPts val="0"/>
              </a:spcBef>
              <a:spcAft>
                <a:spcPts val="1000"/>
              </a:spcAft>
              <a:buNone/>
            </a:pPr>
            <a:r>
              <a:rPr lang="en-US" sz="2400" dirty="0">
                <a:effectLst/>
                <a:highlight>
                  <a:srgbClr val="00FF00"/>
                </a:highlight>
              </a:rPr>
              <a:t>Turn in your Bibles to Daniel 6:1-28</a:t>
            </a:r>
          </a:p>
        </p:txBody>
      </p:sp>
    </p:spTree>
    <p:extLst>
      <p:ext uri="{BB962C8B-B14F-4D97-AF65-F5344CB8AC3E}">
        <p14:creationId xmlns:p14="http://schemas.microsoft.com/office/powerpoint/2010/main" val="104192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00C6-9419-9822-3CCD-CAE122B78B17}"/>
              </a:ext>
            </a:extLst>
          </p:cNvPr>
          <p:cNvSpPr>
            <a:spLocks noGrp="1"/>
          </p:cNvSpPr>
          <p:nvPr>
            <p:ph type="title"/>
          </p:nvPr>
        </p:nvSpPr>
        <p:spPr/>
        <p:txBody>
          <a:bodyPr>
            <a:normAutofit fontScale="90000"/>
          </a:bodyPr>
          <a:lstStyle/>
          <a:p>
            <a:r>
              <a:rPr lang="en-US" dirty="0"/>
              <a:t>Daniel's Courage</a:t>
            </a:r>
            <a:br>
              <a:rPr lang="en-US" dirty="0"/>
            </a:br>
            <a:r>
              <a:rPr lang="en-US" dirty="0"/>
              <a:t>  before Darius</a:t>
            </a:r>
          </a:p>
        </p:txBody>
      </p:sp>
      <p:sp>
        <p:nvSpPr>
          <p:cNvPr id="3" name="Content Placeholder 2">
            <a:extLst>
              <a:ext uri="{FF2B5EF4-FFF2-40B4-BE49-F238E27FC236}">
                <a16:creationId xmlns:a16="http://schemas.microsoft.com/office/drawing/2014/main" id="{FB4FE10B-F9B7-9009-D1FA-0E7F4F5F50D6}"/>
              </a:ext>
            </a:extLst>
          </p:cNvPr>
          <p:cNvSpPr>
            <a:spLocks noGrp="1"/>
          </p:cNvSpPr>
          <p:nvPr>
            <p:ph idx="1"/>
          </p:nvPr>
        </p:nvSpPr>
        <p:spPr>
          <a:xfrm>
            <a:off x="838200" y="1418120"/>
            <a:ext cx="10515600" cy="4386332"/>
          </a:xfrm>
        </p:spPr>
        <p:txBody>
          <a:bodyPr>
            <a:normAutofit fontScale="92500"/>
          </a:bodyPr>
          <a:lstStyle/>
          <a:p>
            <a:pPr marL="0" marR="0" indent="0">
              <a:lnSpc>
                <a:spcPct val="115000"/>
              </a:lnSpc>
              <a:spcBef>
                <a:spcPts val="0"/>
              </a:spcBef>
              <a:spcAft>
                <a:spcPts val="1000"/>
              </a:spcAft>
              <a:buNone/>
            </a:pPr>
            <a:r>
              <a:rPr lang="en-US" sz="2000" b="1" dirty="0">
                <a:effectLst/>
              </a:rPr>
              <a:t>Daniel 6:18–23 (NKJV) </a:t>
            </a:r>
          </a:p>
          <a:p>
            <a:pPr marL="0" marR="0" indent="0">
              <a:lnSpc>
                <a:spcPct val="115000"/>
              </a:lnSpc>
              <a:spcBef>
                <a:spcPts val="0"/>
              </a:spcBef>
              <a:spcAft>
                <a:spcPts val="1000"/>
              </a:spcAft>
              <a:buNone/>
            </a:pPr>
            <a:r>
              <a:rPr lang="en-US" sz="2000" b="1" u="none" strike="noStrike" baseline="30000" dirty="0">
                <a:effectLst/>
              </a:rPr>
              <a:t>18</a:t>
            </a:r>
            <a:r>
              <a:rPr lang="en-US" sz="2000" b="1" u="none" strike="noStrike" dirty="0">
                <a:effectLst/>
              </a:rPr>
              <a:t> </a:t>
            </a:r>
            <a:r>
              <a:rPr lang="en-US" sz="2000" b="1" dirty="0">
                <a:effectLst/>
              </a:rPr>
              <a:t>Now the king went to his palace and spent the night fasting; and no musicians were brought before him. Also his sleep went from him. </a:t>
            </a:r>
            <a:r>
              <a:rPr lang="en-US" sz="2000" b="1" u="none" strike="noStrike" baseline="30000" dirty="0">
                <a:effectLst/>
              </a:rPr>
              <a:t>19</a:t>
            </a:r>
            <a:r>
              <a:rPr lang="en-US" sz="2000" b="1" u="none" strike="noStrike" dirty="0">
                <a:effectLst/>
              </a:rPr>
              <a:t> </a:t>
            </a:r>
            <a:r>
              <a:rPr lang="en-US" sz="2000" b="1" dirty="0">
                <a:effectLst/>
              </a:rPr>
              <a:t>Then the king arose very early in the morning and went in haste to the den of lions. </a:t>
            </a:r>
            <a:r>
              <a:rPr lang="en-US" sz="2000" b="1" u="none" strike="noStrike" baseline="30000" dirty="0">
                <a:effectLst/>
              </a:rPr>
              <a:t>20</a:t>
            </a:r>
            <a:r>
              <a:rPr lang="en-US" sz="2000" b="1" u="none" strike="noStrike" dirty="0">
                <a:effectLst/>
              </a:rPr>
              <a:t> </a:t>
            </a:r>
            <a:r>
              <a:rPr lang="en-US" sz="2000" b="1" dirty="0">
                <a:effectLst/>
              </a:rPr>
              <a:t>And when he came to the den, he cried out with a lamenting voice to Daniel. The king spoke, saying to Daniel, “Daniel, </a:t>
            </a:r>
            <a:r>
              <a:rPr lang="en-US" sz="2000" b="1" dirty="0">
                <a:effectLst/>
                <a:highlight>
                  <a:srgbClr val="00FF00"/>
                </a:highlight>
              </a:rPr>
              <a:t>servant of the living God, has your God, whom you serve continually, been able to deliver you from the lions</a:t>
            </a:r>
            <a:r>
              <a:rPr lang="en-US" sz="2000" b="1" dirty="0">
                <a:effectLst/>
              </a:rPr>
              <a:t>?” </a:t>
            </a:r>
            <a:r>
              <a:rPr lang="en-US" sz="2000" b="1" u="none" strike="noStrike" baseline="30000" dirty="0">
                <a:effectLst/>
              </a:rPr>
              <a:t>21</a:t>
            </a:r>
            <a:r>
              <a:rPr lang="en-US" sz="2000" b="1" u="none" strike="noStrike" dirty="0">
                <a:effectLst/>
              </a:rPr>
              <a:t> </a:t>
            </a:r>
            <a:r>
              <a:rPr lang="en-US" sz="2000" b="1" dirty="0">
                <a:effectLst/>
              </a:rPr>
              <a:t>Then Daniel said to the king, “O king, live forever! </a:t>
            </a:r>
            <a:r>
              <a:rPr lang="en-US" sz="2000" b="1" u="none" strike="noStrike" baseline="30000" dirty="0">
                <a:effectLst/>
              </a:rPr>
              <a:t>22</a:t>
            </a:r>
            <a:r>
              <a:rPr lang="en-US" sz="2000" b="1" u="none" strike="noStrike" dirty="0">
                <a:effectLst/>
              </a:rPr>
              <a:t> </a:t>
            </a:r>
            <a:r>
              <a:rPr lang="en-US" sz="2000" b="1" dirty="0">
                <a:effectLst/>
                <a:highlight>
                  <a:srgbClr val="00FF00"/>
                </a:highlight>
              </a:rPr>
              <a:t>My God sent His angel </a:t>
            </a:r>
            <a:r>
              <a:rPr lang="en-US" sz="2000" b="1" dirty="0">
                <a:effectLst/>
              </a:rPr>
              <a:t>and shut the lions’ mouths, so that they have not hurt me, because I was found innocent before Him; and also, O king, I have done no wrong before you.” </a:t>
            </a:r>
            <a:r>
              <a:rPr lang="en-US" sz="2000" b="1" u="none" strike="noStrike" baseline="30000" dirty="0">
                <a:effectLst/>
              </a:rPr>
              <a:t>23</a:t>
            </a:r>
            <a:r>
              <a:rPr lang="en-US" sz="2000" b="1" u="none" strike="noStrike" dirty="0">
                <a:effectLst/>
              </a:rPr>
              <a:t> </a:t>
            </a:r>
            <a:r>
              <a:rPr lang="en-US" sz="2000" b="1" dirty="0">
                <a:effectLst/>
              </a:rPr>
              <a:t>Now the king was exceedingly glad for him, and commanded that they should take Daniel up out of the den. So Daniel was taken up out of the den, and no injury whatever was found on him, </a:t>
            </a:r>
            <a:r>
              <a:rPr lang="en-US" sz="2000" b="1" dirty="0">
                <a:effectLst/>
                <a:highlight>
                  <a:srgbClr val="00FF00"/>
                </a:highlight>
              </a:rPr>
              <a:t>because he believed in his God</a:t>
            </a:r>
            <a:r>
              <a:rPr lang="en-US" sz="2000" b="1" dirty="0">
                <a:effectLst/>
              </a:rPr>
              <a:t>. </a:t>
            </a:r>
          </a:p>
          <a:p>
            <a:endParaRPr lang="en-US" sz="3200" b="1" dirty="0"/>
          </a:p>
        </p:txBody>
      </p:sp>
      <p:sp>
        <p:nvSpPr>
          <p:cNvPr id="5" name="Slide Number Placeholder 4">
            <a:extLst>
              <a:ext uri="{FF2B5EF4-FFF2-40B4-BE49-F238E27FC236}">
                <a16:creationId xmlns:a16="http://schemas.microsoft.com/office/drawing/2014/main" id="{19B3D77F-5951-D0F4-22AC-71C3E7AC08E0}"/>
              </a:ext>
            </a:extLst>
          </p:cNvPr>
          <p:cNvSpPr>
            <a:spLocks noGrp="1"/>
          </p:cNvSpPr>
          <p:nvPr>
            <p:ph type="sldNum" sz="quarter" idx="12"/>
          </p:nvPr>
        </p:nvSpPr>
        <p:spPr/>
        <p:txBody>
          <a:bodyPr/>
          <a:lstStyle/>
          <a:p>
            <a:fld id="{26310555-B3CF-844D-82B3-1110B5B6EDF1}" type="slidenum">
              <a:rPr lang="en-US" smtClean="0"/>
              <a:t>15</a:t>
            </a:fld>
            <a:endParaRPr lang="en-US"/>
          </a:p>
        </p:txBody>
      </p:sp>
      <p:sp>
        <p:nvSpPr>
          <p:cNvPr id="9" name="TextBox 8">
            <a:extLst>
              <a:ext uri="{FF2B5EF4-FFF2-40B4-BE49-F238E27FC236}">
                <a16:creationId xmlns:a16="http://schemas.microsoft.com/office/drawing/2014/main" id="{7BD1B93B-B418-7BFE-BE74-BFB17EC28F2F}"/>
              </a:ext>
            </a:extLst>
          </p:cNvPr>
          <p:cNvSpPr txBox="1"/>
          <p:nvPr/>
        </p:nvSpPr>
        <p:spPr>
          <a:xfrm>
            <a:off x="5450032" y="786302"/>
            <a:ext cx="6099462" cy="492122"/>
          </a:xfrm>
          <a:prstGeom prst="rect">
            <a:avLst/>
          </a:prstGeom>
          <a:noFill/>
        </p:spPr>
        <p:txBody>
          <a:bodyPr wrap="square">
            <a:spAutoFit/>
          </a:bodyPr>
          <a:lstStyle/>
          <a:p>
            <a:pPr marL="457200" lvl="1">
              <a:lnSpc>
                <a:spcPct val="115000"/>
              </a:lnSpc>
              <a:spcBef>
                <a:spcPts val="0"/>
              </a:spcBef>
              <a:spcAft>
                <a:spcPts val="1000"/>
              </a:spcAft>
              <a:buNone/>
            </a:pPr>
            <a:r>
              <a:rPr lang="en-US" sz="2400" dirty="0">
                <a:effectLst/>
                <a:highlight>
                  <a:srgbClr val="00FF00"/>
                </a:highlight>
              </a:rPr>
              <a:t>Turn in your Bibles to Daniel 6:1-28</a:t>
            </a:r>
          </a:p>
        </p:txBody>
      </p:sp>
      <p:sp>
        <p:nvSpPr>
          <p:cNvPr id="6" name="TextBox 5">
            <a:extLst>
              <a:ext uri="{FF2B5EF4-FFF2-40B4-BE49-F238E27FC236}">
                <a16:creationId xmlns:a16="http://schemas.microsoft.com/office/drawing/2014/main" id="{4F294F39-1D78-94E1-9145-CA0BDEFBB909}"/>
              </a:ext>
            </a:extLst>
          </p:cNvPr>
          <p:cNvSpPr txBox="1"/>
          <p:nvPr/>
        </p:nvSpPr>
        <p:spPr>
          <a:xfrm>
            <a:off x="1809410" y="5761374"/>
            <a:ext cx="8573180" cy="1015663"/>
          </a:xfrm>
          <a:prstGeom prst="rect">
            <a:avLst/>
          </a:prstGeom>
          <a:noFill/>
        </p:spPr>
        <p:txBody>
          <a:bodyPr wrap="none" rtlCol="0">
            <a:spAutoFit/>
          </a:bodyPr>
          <a:lstStyle/>
          <a:p>
            <a:pPr algn="ctr"/>
            <a:r>
              <a:rPr lang="en-US" sz="2000" dirty="0">
                <a:highlight>
                  <a:srgbClr val="FFFF00"/>
                </a:highlight>
                <a:latin typeface="Century Gothic" panose="020B0502020202020204" pitchFamily="34" charset="0"/>
              </a:rPr>
              <a:t>Daniel fearlessly continued his prayers to God in the plain sight of all</a:t>
            </a:r>
          </a:p>
          <a:p>
            <a:pPr algn="ctr"/>
            <a:r>
              <a:rPr lang="en-US" sz="2000" dirty="0">
                <a:highlight>
                  <a:srgbClr val="FFFF00"/>
                </a:highlight>
                <a:latin typeface="Century Gothic" panose="020B0502020202020204" pitchFamily="34" charset="0"/>
              </a:rPr>
              <a:t>Daniel Trusted his God</a:t>
            </a:r>
          </a:p>
          <a:p>
            <a:pPr algn="ctr"/>
            <a:r>
              <a:rPr lang="en-US" sz="2000" dirty="0">
                <a:highlight>
                  <a:srgbClr val="FFFF00"/>
                </a:highlight>
                <a:latin typeface="Century Gothic" panose="020B0502020202020204" pitchFamily="34" charset="0"/>
              </a:rPr>
              <a:t>Daniel gave thanks before his God</a:t>
            </a:r>
          </a:p>
        </p:txBody>
      </p:sp>
    </p:spTree>
    <p:extLst>
      <p:ext uri="{BB962C8B-B14F-4D97-AF65-F5344CB8AC3E}">
        <p14:creationId xmlns:p14="http://schemas.microsoft.com/office/powerpoint/2010/main" val="147995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B976D-14BC-D438-2299-D2A47A7D0EA6}"/>
              </a:ext>
            </a:extLst>
          </p:cNvPr>
          <p:cNvSpPr>
            <a:spLocks noGrp="1"/>
          </p:cNvSpPr>
          <p:nvPr>
            <p:ph type="title"/>
          </p:nvPr>
        </p:nvSpPr>
        <p:spPr/>
        <p:txBody>
          <a:bodyPr/>
          <a:lstStyle/>
          <a:p>
            <a:r>
              <a:rPr lang="en-US" dirty="0"/>
              <a:t>What builds Godly Courage?</a:t>
            </a:r>
          </a:p>
        </p:txBody>
      </p:sp>
      <p:sp>
        <p:nvSpPr>
          <p:cNvPr id="3" name="Content Placeholder 2">
            <a:extLst>
              <a:ext uri="{FF2B5EF4-FFF2-40B4-BE49-F238E27FC236}">
                <a16:creationId xmlns:a16="http://schemas.microsoft.com/office/drawing/2014/main" id="{515AE968-DFE1-DBC9-9ECC-1642B6A5630C}"/>
              </a:ext>
            </a:extLst>
          </p:cNvPr>
          <p:cNvSpPr>
            <a:spLocks noGrp="1"/>
          </p:cNvSpPr>
          <p:nvPr>
            <p:ph idx="1"/>
          </p:nvPr>
        </p:nvSpPr>
        <p:spPr>
          <a:xfrm>
            <a:off x="838200" y="1233377"/>
            <a:ext cx="10515600" cy="5259498"/>
          </a:xfrm>
        </p:spPr>
        <p:txBody>
          <a:bodyPr>
            <a:normAutofit fontScale="92500" lnSpcReduction="10000"/>
          </a:bodyPr>
          <a:lstStyle/>
          <a:p>
            <a:r>
              <a:rPr lang="en-US" b="1" dirty="0"/>
              <a:t>Knowledge:</a:t>
            </a:r>
            <a:r>
              <a:rPr lang="en-US" dirty="0"/>
              <a:t> of God’s Word</a:t>
            </a:r>
          </a:p>
          <a:p>
            <a:r>
              <a:rPr lang="en-US" b="1" dirty="0"/>
              <a:t>Firmness of Mind: </a:t>
            </a:r>
            <a:r>
              <a:rPr lang="en-US" dirty="0"/>
              <a:t>Applying God’s word and will in our lives</a:t>
            </a:r>
          </a:p>
          <a:p>
            <a:r>
              <a:rPr lang="en-US" b="1" dirty="0"/>
              <a:t>Servitude:</a:t>
            </a:r>
            <a:r>
              <a:rPr lang="en-US" dirty="0"/>
              <a:t> Completely subject to God</a:t>
            </a:r>
          </a:p>
          <a:p>
            <a:r>
              <a:rPr lang="en-US" b="1" dirty="0"/>
              <a:t>Trust:</a:t>
            </a:r>
            <a:r>
              <a:rPr lang="en-US" dirty="0"/>
              <a:t> Dependence on God</a:t>
            </a:r>
          </a:p>
          <a:p>
            <a:r>
              <a:rPr lang="en-US" b="1" dirty="0"/>
              <a:t>Fortitude:</a:t>
            </a:r>
            <a:r>
              <a:rPr lang="en-US" dirty="0"/>
              <a:t> </a:t>
            </a:r>
            <a:r>
              <a:rPr lang="en-US" u="none" strike="noStrike" dirty="0">
                <a:solidFill>
                  <a:srgbClr val="040C28"/>
                </a:solidFill>
                <a:effectLst/>
              </a:rPr>
              <a:t>strength of mind that enables a person to encounter danger or bear pain or adversity with courage; Our willingness to suffer to achieve the objective</a:t>
            </a:r>
            <a:endParaRPr lang="en-US" dirty="0"/>
          </a:p>
          <a:p>
            <a:r>
              <a:rPr lang="en-US" b="1" dirty="0"/>
              <a:t>Temperament:</a:t>
            </a:r>
            <a:r>
              <a:rPr lang="en-US" dirty="0"/>
              <a:t> </a:t>
            </a:r>
            <a:r>
              <a:rPr lang="en-US" u="none" strike="noStrike" dirty="0">
                <a:solidFill>
                  <a:srgbClr val="040C28"/>
                </a:solidFill>
                <a:effectLst/>
              </a:rPr>
              <a:t>personality traits that determine how someone reacts to the world; Building our temperament toward Godly actions</a:t>
            </a:r>
            <a:endParaRPr lang="en-US" dirty="0"/>
          </a:p>
          <a:p>
            <a:r>
              <a:rPr lang="en-US" b="1" dirty="0"/>
              <a:t>Tenacity:</a:t>
            </a:r>
            <a:r>
              <a:rPr lang="en-US" dirty="0"/>
              <a:t> </a:t>
            </a:r>
            <a:r>
              <a:rPr lang="en-US" u="none" strike="noStrike" dirty="0">
                <a:solidFill>
                  <a:srgbClr val="040C28"/>
                </a:solidFill>
                <a:effectLst/>
              </a:rPr>
              <a:t>mental or moral strength to resist opposition, danger, or hardship.  NEVER</a:t>
            </a:r>
            <a:r>
              <a:rPr lang="en-US" dirty="0"/>
              <a:t> Give UP!  Stand fast!</a:t>
            </a:r>
          </a:p>
          <a:p>
            <a:r>
              <a:rPr lang="en-US" b="1" dirty="0"/>
              <a:t>Prayer</a:t>
            </a:r>
            <a:r>
              <a:rPr lang="en-US" dirty="0"/>
              <a:t>: Petitioning our Father to give us Courage</a:t>
            </a:r>
          </a:p>
        </p:txBody>
      </p:sp>
      <p:sp>
        <p:nvSpPr>
          <p:cNvPr id="4" name="Slide Number Placeholder 3">
            <a:extLst>
              <a:ext uri="{FF2B5EF4-FFF2-40B4-BE49-F238E27FC236}">
                <a16:creationId xmlns:a16="http://schemas.microsoft.com/office/drawing/2014/main" id="{8BDE5582-25DD-1EF6-3342-F2B5BEE562F6}"/>
              </a:ext>
            </a:extLst>
          </p:cNvPr>
          <p:cNvSpPr>
            <a:spLocks noGrp="1"/>
          </p:cNvSpPr>
          <p:nvPr>
            <p:ph type="sldNum" sz="quarter" idx="12"/>
          </p:nvPr>
        </p:nvSpPr>
        <p:spPr/>
        <p:txBody>
          <a:bodyPr/>
          <a:lstStyle/>
          <a:p>
            <a:fld id="{26310555-B3CF-844D-82B3-1110B5B6EDF1}" type="slidenum">
              <a:rPr lang="en-US" smtClean="0"/>
              <a:t>16</a:t>
            </a:fld>
            <a:endParaRPr lang="en-US"/>
          </a:p>
        </p:txBody>
      </p:sp>
    </p:spTree>
    <p:extLst>
      <p:ext uri="{BB962C8B-B14F-4D97-AF65-F5344CB8AC3E}">
        <p14:creationId xmlns:p14="http://schemas.microsoft.com/office/powerpoint/2010/main" val="1072282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AE9C-EB55-AB6B-E159-730D42FE0B4B}"/>
              </a:ext>
            </a:extLst>
          </p:cNvPr>
          <p:cNvSpPr>
            <a:spLocks noGrp="1"/>
          </p:cNvSpPr>
          <p:nvPr>
            <p:ph type="title"/>
          </p:nvPr>
        </p:nvSpPr>
        <p:spPr>
          <a:xfrm>
            <a:off x="838199" y="107950"/>
            <a:ext cx="10848975" cy="965835"/>
          </a:xfrm>
        </p:spPr>
        <p:txBody>
          <a:bodyPr>
            <a:normAutofit/>
          </a:bodyPr>
          <a:lstStyle/>
          <a:p>
            <a:r>
              <a:rPr lang="en-US" dirty="0"/>
              <a:t>Daniel’s Prayer—His source of Courage</a:t>
            </a:r>
          </a:p>
        </p:txBody>
      </p:sp>
      <p:sp>
        <p:nvSpPr>
          <p:cNvPr id="3" name="Content Placeholder 2">
            <a:extLst>
              <a:ext uri="{FF2B5EF4-FFF2-40B4-BE49-F238E27FC236}">
                <a16:creationId xmlns:a16="http://schemas.microsoft.com/office/drawing/2014/main" id="{5C9D8F1C-73B2-A1F0-2192-235369187412}"/>
              </a:ext>
            </a:extLst>
          </p:cNvPr>
          <p:cNvSpPr>
            <a:spLocks noGrp="1"/>
          </p:cNvSpPr>
          <p:nvPr>
            <p:ph idx="1"/>
          </p:nvPr>
        </p:nvSpPr>
        <p:spPr>
          <a:xfrm>
            <a:off x="838200" y="877186"/>
            <a:ext cx="10515600" cy="5387089"/>
          </a:xfrm>
        </p:spPr>
        <p:txBody>
          <a:bodyPr>
            <a:normAutofit/>
          </a:bodyPr>
          <a:lstStyle/>
          <a:p>
            <a:pPr marL="0" marR="0">
              <a:lnSpc>
                <a:spcPct val="115000"/>
              </a:lnSpc>
              <a:spcBef>
                <a:spcPts val="0"/>
              </a:spcBef>
              <a:spcAft>
                <a:spcPts val="1000"/>
              </a:spcAft>
            </a:pPr>
            <a:r>
              <a:rPr lang="en-US" sz="2000" b="1" dirty="0">
                <a:effectLst/>
              </a:rPr>
              <a:t>Daniel 9:3–7 (NKJV) </a:t>
            </a:r>
          </a:p>
          <a:p>
            <a:pPr marL="0" marR="0" indent="0">
              <a:lnSpc>
                <a:spcPct val="115000"/>
              </a:lnSpc>
              <a:spcBef>
                <a:spcPts val="0"/>
              </a:spcBef>
              <a:spcAft>
                <a:spcPts val="1000"/>
              </a:spcAft>
              <a:buNone/>
            </a:pPr>
            <a:r>
              <a:rPr lang="en-US" sz="2000" b="1" u="none" strike="noStrike" baseline="30000" dirty="0">
                <a:effectLst/>
              </a:rPr>
              <a:t>3</a:t>
            </a:r>
            <a:r>
              <a:rPr lang="en-US" sz="2000" b="1" u="none" strike="noStrike" dirty="0">
                <a:effectLst/>
              </a:rPr>
              <a:t> </a:t>
            </a:r>
            <a:r>
              <a:rPr lang="en-US" sz="2000" b="1" dirty="0">
                <a:effectLst/>
              </a:rPr>
              <a:t>Then I set my face toward the Lord God </a:t>
            </a:r>
            <a:r>
              <a:rPr lang="en-US" sz="2000" b="1" dirty="0">
                <a:effectLst/>
                <a:highlight>
                  <a:srgbClr val="FFFF00"/>
                </a:highlight>
              </a:rPr>
              <a:t>to make request by prayer and supplications, with fasting, sackcloth, and ashes</a:t>
            </a:r>
            <a:r>
              <a:rPr lang="en-US" sz="2000" b="1" dirty="0">
                <a:effectLst/>
              </a:rPr>
              <a:t>. </a:t>
            </a:r>
            <a:r>
              <a:rPr lang="en-US" sz="2000" b="1" u="none" strike="noStrike" baseline="30000" dirty="0">
                <a:effectLst/>
              </a:rPr>
              <a:t>4</a:t>
            </a:r>
            <a:r>
              <a:rPr lang="en-US" sz="2000" b="1" u="none" strike="noStrike" dirty="0">
                <a:effectLst/>
              </a:rPr>
              <a:t> </a:t>
            </a:r>
            <a:r>
              <a:rPr lang="en-US" sz="2000" b="1" dirty="0">
                <a:effectLst/>
              </a:rPr>
              <a:t>And I prayed to the </a:t>
            </a:r>
            <a:r>
              <a:rPr lang="en-US" sz="2000" b="1" cap="small" dirty="0">
                <a:effectLst/>
              </a:rPr>
              <a:t>Lord</a:t>
            </a:r>
            <a:r>
              <a:rPr lang="en-US" sz="2000" b="1" dirty="0">
                <a:effectLst/>
              </a:rPr>
              <a:t> my God, and made confession, and said, “O Lord, great and awesome God, who keeps His covenant and mercy with those who love Him, and with those who keep His commandments, </a:t>
            </a:r>
            <a:r>
              <a:rPr lang="en-US" sz="2000" b="1" u="none" strike="noStrike" baseline="30000" dirty="0">
                <a:effectLst/>
              </a:rPr>
              <a:t>5</a:t>
            </a:r>
            <a:r>
              <a:rPr lang="en-US" sz="2000" b="1" u="none" strike="noStrike" dirty="0">
                <a:effectLst/>
              </a:rPr>
              <a:t> </a:t>
            </a:r>
            <a:r>
              <a:rPr lang="en-US" sz="2000" b="1" dirty="0">
                <a:effectLst/>
                <a:highlight>
                  <a:srgbClr val="FFFF00"/>
                </a:highlight>
              </a:rPr>
              <a:t>we have sinned and committed iniquity, we have done wickedly and rebelled, even by departing from Your precepts and Your judgments</a:t>
            </a:r>
            <a:r>
              <a:rPr lang="en-US" sz="2000" b="1" dirty="0">
                <a:effectLst/>
              </a:rPr>
              <a:t>. </a:t>
            </a:r>
            <a:r>
              <a:rPr lang="en-US" sz="2000" b="1" u="none" strike="noStrike" baseline="30000" dirty="0">
                <a:effectLst/>
              </a:rPr>
              <a:t>6</a:t>
            </a:r>
            <a:r>
              <a:rPr lang="en-US" sz="2000" b="1" u="none" strike="noStrike" dirty="0">
                <a:effectLst/>
              </a:rPr>
              <a:t> </a:t>
            </a:r>
            <a:r>
              <a:rPr lang="en-US" sz="2000" b="1" dirty="0">
                <a:effectLst/>
                <a:highlight>
                  <a:srgbClr val="FFFF00"/>
                </a:highlight>
              </a:rPr>
              <a:t>Neither have we heeded Your servants the prophets, who spoke in Your name to our kings and our princes, to our fathers and all the people of the land</a:t>
            </a:r>
            <a:r>
              <a:rPr lang="en-US" sz="2000" b="1" dirty="0">
                <a:effectLst/>
              </a:rPr>
              <a:t>. </a:t>
            </a:r>
            <a:r>
              <a:rPr lang="en-US" sz="2000" b="1" u="none" strike="noStrike" baseline="30000" dirty="0">
                <a:effectLst/>
              </a:rPr>
              <a:t>7</a:t>
            </a:r>
            <a:r>
              <a:rPr lang="en-US" sz="2000" b="1" u="none" strike="noStrike" dirty="0">
                <a:effectLst/>
              </a:rPr>
              <a:t> </a:t>
            </a:r>
            <a:r>
              <a:rPr lang="en-US" sz="2000" b="1" dirty="0">
                <a:effectLst/>
              </a:rPr>
              <a:t>O Lord, righteousness belongs to You, </a:t>
            </a:r>
            <a:r>
              <a:rPr lang="en-US" sz="2000" b="1" dirty="0">
                <a:effectLst/>
                <a:highlight>
                  <a:srgbClr val="FFFF00"/>
                </a:highlight>
              </a:rPr>
              <a:t>but to us shame of face, as it is this day</a:t>
            </a:r>
            <a:r>
              <a:rPr lang="en-US" sz="2000" b="1" dirty="0">
                <a:effectLst/>
              </a:rPr>
              <a:t>—to the men of Judah, to the inhabitants of Jerusalem and all Israel, those near and those far off in all the countries to which You have driven them, </a:t>
            </a:r>
            <a:r>
              <a:rPr lang="en-US" sz="2000" b="1" dirty="0">
                <a:effectLst/>
                <a:highlight>
                  <a:srgbClr val="FFFF00"/>
                </a:highlight>
              </a:rPr>
              <a:t>because of the unfaithfulness which they have committed against You. </a:t>
            </a:r>
          </a:p>
          <a:p>
            <a:endParaRPr lang="en-US" sz="3200" b="1" dirty="0"/>
          </a:p>
        </p:txBody>
      </p:sp>
      <p:sp>
        <p:nvSpPr>
          <p:cNvPr id="4" name="Slide Number Placeholder 3">
            <a:extLst>
              <a:ext uri="{FF2B5EF4-FFF2-40B4-BE49-F238E27FC236}">
                <a16:creationId xmlns:a16="http://schemas.microsoft.com/office/drawing/2014/main" id="{11C1571C-FF07-5D44-81DA-95AA5D9173A9}"/>
              </a:ext>
            </a:extLst>
          </p:cNvPr>
          <p:cNvSpPr>
            <a:spLocks noGrp="1"/>
          </p:cNvSpPr>
          <p:nvPr>
            <p:ph type="sldNum" sz="quarter" idx="12"/>
          </p:nvPr>
        </p:nvSpPr>
        <p:spPr/>
        <p:txBody>
          <a:bodyPr/>
          <a:lstStyle/>
          <a:p>
            <a:fld id="{26310555-B3CF-844D-82B3-1110B5B6EDF1}" type="slidenum">
              <a:rPr lang="en-US" smtClean="0"/>
              <a:t>17</a:t>
            </a:fld>
            <a:endParaRPr lang="en-US"/>
          </a:p>
        </p:txBody>
      </p:sp>
    </p:spTree>
    <p:extLst>
      <p:ext uri="{BB962C8B-B14F-4D97-AF65-F5344CB8AC3E}">
        <p14:creationId xmlns:p14="http://schemas.microsoft.com/office/powerpoint/2010/main" val="315274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1BC3B7-E449-1021-DC75-78F87685A659}"/>
              </a:ext>
            </a:extLst>
          </p:cNvPr>
          <p:cNvSpPr>
            <a:spLocks noGrp="1"/>
          </p:cNvSpPr>
          <p:nvPr>
            <p:ph idx="1"/>
          </p:nvPr>
        </p:nvSpPr>
        <p:spPr>
          <a:xfrm>
            <a:off x="838199" y="906868"/>
            <a:ext cx="11096625" cy="5951132"/>
          </a:xfrm>
        </p:spPr>
        <p:txBody>
          <a:bodyPr>
            <a:normAutofit lnSpcReduction="10000"/>
          </a:bodyPr>
          <a:lstStyle/>
          <a:p>
            <a:pPr marL="0" marR="0">
              <a:lnSpc>
                <a:spcPct val="115000"/>
              </a:lnSpc>
              <a:spcBef>
                <a:spcPts val="0"/>
              </a:spcBef>
              <a:spcAft>
                <a:spcPts val="1000"/>
              </a:spcAft>
            </a:pPr>
            <a:r>
              <a:rPr lang="en-US" sz="2000" b="1" dirty="0">
                <a:effectLst/>
              </a:rPr>
              <a:t>Daniel 9:13–19 (NKJV) </a:t>
            </a:r>
          </a:p>
          <a:p>
            <a:pPr marL="0" marR="0">
              <a:lnSpc>
                <a:spcPct val="115000"/>
              </a:lnSpc>
              <a:spcBef>
                <a:spcPts val="0"/>
              </a:spcBef>
              <a:spcAft>
                <a:spcPts val="1000"/>
              </a:spcAft>
            </a:pPr>
            <a:r>
              <a:rPr lang="en-US" sz="2000" b="1" u="none" strike="noStrike" baseline="30000" dirty="0">
                <a:effectLst/>
              </a:rPr>
              <a:t>13</a:t>
            </a:r>
            <a:r>
              <a:rPr lang="en-US" sz="2000" b="1" u="none" strike="noStrike" dirty="0">
                <a:effectLst/>
              </a:rPr>
              <a:t> </a:t>
            </a:r>
            <a:r>
              <a:rPr lang="en-US" sz="2000" b="1" dirty="0">
                <a:effectLst/>
              </a:rPr>
              <a:t>“As it is written in the Law of Moses, all this disaster has come upon us; </a:t>
            </a:r>
            <a:r>
              <a:rPr lang="en-US" sz="2000" b="1" dirty="0">
                <a:effectLst/>
                <a:highlight>
                  <a:srgbClr val="FFFF00"/>
                </a:highlight>
              </a:rPr>
              <a:t>yet we have not made our prayer before the </a:t>
            </a:r>
            <a:r>
              <a:rPr lang="en-US" sz="2000" b="1" cap="small" dirty="0">
                <a:effectLst/>
                <a:highlight>
                  <a:srgbClr val="FFFF00"/>
                </a:highlight>
              </a:rPr>
              <a:t>Lord</a:t>
            </a:r>
            <a:r>
              <a:rPr lang="en-US" sz="2000" b="1" dirty="0">
                <a:effectLst/>
                <a:highlight>
                  <a:srgbClr val="FFFF00"/>
                </a:highlight>
              </a:rPr>
              <a:t> our God, that we might turn from our iniquities and understand Your truth</a:t>
            </a:r>
            <a:r>
              <a:rPr lang="en-US" sz="2000" b="1" dirty="0">
                <a:effectLst/>
              </a:rPr>
              <a:t>. </a:t>
            </a:r>
            <a:r>
              <a:rPr lang="en-US" sz="2000" b="1" u="none" strike="noStrike" baseline="30000" dirty="0">
                <a:effectLst/>
              </a:rPr>
              <a:t>14</a:t>
            </a:r>
            <a:r>
              <a:rPr lang="en-US" sz="2000" b="1" u="none" strike="noStrike" dirty="0">
                <a:effectLst/>
              </a:rPr>
              <a:t> </a:t>
            </a:r>
            <a:r>
              <a:rPr lang="en-US" sz="2000" b="1" dirty="0">
                <a:effectLst/>
              </a:rPr>
              <a:t>Therefore the </a:t>
            </a:r>
            <a:r>
              <a:rPr lang="en-US" sz="2000" b="1" cap="small" dirty="0">
                <a:effectLst/>
              </a:rPr>
              <a:t>Lord</a:t>
            </a:r>
            <a:r>
              <a:rPr lang="en-US" sz="2000" b="1" dirty="0">
                <a:effectLst/>
              </a:rPr>
              <a:t> has kept the disaster in mind, and brought it upon us; for the </a:t>
            </a:r>
            <a:r>
              <a:rPr lang="en-US" sz="2000" b="1" cap="small" dirty="0">
                <a:effectLst/>
              </a:rPr>
              <a:t>Lord</a:t>
            </a:r>
            <a:r>
              <a:rPr lang="en-US" sz="2000" b="1" dirty="0">
                <a:effectLst/>
              </a:rPr>
              <a:t> our God is righteous in all the works which He does, though we have not obeyed His voice. </a:t>
            </a:r>
            <a:r>
              <a:rPr lang="en-US" sz="2000" b="1" u="none" strike="noStrike" baseline="30000" dirty="0">
                <a:effectLst/>
              </a:rPr>
              <a:t>15</a:t>
            </a:r>
            <a:r>
              <a:rPr lang="en-US" sz="2000" b="1" u="none" strike="noStrike" dirty="0">
                <a:effectLst/>
              </a:rPr>
              <a:t> </a:t>
            </a:r>
            <a:r>
              <a:rPr lang="en-US" sz="2000" b="1" dirty="0">
                <a:effectLst/>
              </a:rPr>
              <a:t>And now, O Lord our God, who brought Your people out of the land of Egypt with a mighty hand, and made Yourself a name, as it is this day—</a:t>
            </a:r>
            <a:r>
              <a:rPr lang="en-US" sz="2000" b="1" dirty="0">
                <a:effectLst/>
                <a:highlight>
                  <a:srgbClr val="FFFF00"/>
                </a:highlight>
              </a:rPr>
              <a:t>we have sinned, we have done wickedly! </a:t>
            </a:r>
            <a:r>
              <a:rPr lang="en-US" sz="2000" b="1" u="none" strike="noStrike" baseline="30000" dirty="0">
                <a:effectLst/>
              </a:rPr>
              <a:t>16</a:t>
            </a:r>
            <a:r>
              <a:rPr lang="en-US" sz="2000" b="1" u="none" strike="noStrike" dirty="0">
                <a:effectLst/>
              </a:rPr>
              <a:t> </a:t>
            </a:r>
            <a:r>
              <a:rPr lang="en-US" sz="2000" b="1" dirty="0">
                <a:effectLst/>
              </a:rPr>
              <a:t>“O Lord, according to all Your righteousness, I pray, let Your anger and Your fury be turned away from Your city Jerusalem, Your holy mountain; because for our sins, and for the iniquities of our fathers, Jerusalem and Your people are a reproach to all those around us. </a:t>
            </a:r>
            <a:r>
              <a:rPr lang="en-US" sz="2000" b="1" u="none" strike="noStrike" baseline="30000" dirty="0">
                <a:effectLst/>
              </a:rPr>
              <a:t>17</a:t>
            </a:r>
            <a:r>
              <a:rPr lang="en-US" sz="2000" b="1" u="none" strike="noStrike" dirty="0">
                <a:effectLst/>
              </a:rPr>
              <a:t> </a:t>
            </a:r>
            <a:r>
              <a:rPr lang="en-US" sz="2000" b="1" dirty="0">
                <a:effectLst/>
              </a:rPr>
              <a:t>Now therefore, our God, hear the prayer of Your servant, and his supplications, and for the Lord’s sake cause Your face to shine on Your sanctuary, which is desolate. </a:t>
            </a:r>
            <a:r>
              <a:rPr lang="en-US" sz="2000" b="1" u="none" strike="noStrike" baseline="30000" dirty="0">
                <a:effectLst/>
              </a:rPr>
              <a:t>18</a:t>
            </a:r>
            <a:r>
              <a:rPr lang="en-US" sz="2000" b="1" u="none" strike="noStrike" dirty="0">
                <a:effectLst/>
              </a:rPr>
              <a:t> </a:t>
            </a:r>
            <a:r>
              <a:rPr lang="en-US" sz="2000" b="1" dirty="0">
                <a:effectLst/>
              </a:rPr>
              <a:t>O my God, incline Your ear and hear; open Your eyes and see our desolations, and the city which is called by Your name; </a:t>
            </a:r>
            <a:r>
              <a:rPr lang="en-US" sz="2000" b="1" dirty="0">
                <a:effectLst/>
                <a:highlight>
                  <a:srgbClr val="FFFF00"/>
                </a:highlight>
              </a:rPr>
              <a:t>for we do not present our supplications before You because of our righteous deeds, but because of Your great mercies. </a:t>
            </a:r>
            <a:r>
              <a:rPr lang="en-US" sz="2000" b="1" u="none" strike="noStrike" baseline="30000" dirty="0">
                <a:effectLst/>
              </a:rPr>
              <a:t>19</a:t>
            </a:r>
            <a:r>
              <a:rPr lang="en-US" sz="2000" b="1" u="none" strike="noStrike" dirty="0">
                <a:effectLst/>
              </a:rPr>
              <a:t> </a:t>
            </a:r>
            <a:r>
              <a:rPr lang="en-US" sz="2000" b="1" dirty="0">
                <a:effectLst/>
              </a:rPr>
              <a:t>O Lord, hear! O Lord, forgive! O Lord, listen and act! Do not delay for Your own sake, my God, for Your city and Your people are called by Your name.” </a:t>
            </a:r>
          </a:p>
        </p:txBody>
      </p:sp>
      <p:sp>
        <p:nvSpPr>
          <p:cNvPr id="4" name="Slide Number Placeholder 3">
            <a:extLst>
              <a:ext uri="{FF2B5EF4-FFF2-40B4-BE49-F238E27FC236}">
                <a16:creationId xmlns:a16="http://schemas.microsoft.com/office/drawing/2014/main" id="{464740C6-D2CB-D381-D151-99C0FDE0E8F1}"/>
              </a:ext>
            </a:extLst>
          </p:cNvPr>
          <p:cNvSpPr>
            <a:spLocks noGrp="1"/>
          </p:cNvSpPr>
          <p:nvPr>
            <p:ph type="sldNum" sz="quarter" idx="12"/>
          </p:nvPr>
        </p:nvSpPr>
        <p:spPr/>
        <p:txBody>
          <a:bodyPr/>
          <a:lstStyle/>
          <a:p>
            <a:fld id="{26310555-B3CF-844D-82B3-1110B5B6EDF1}" type="slidenum">
              <a:rPr lang="en-US" smtClean="0"/>
              <a:t>18</a:t>
            </a:fld>
            <a:endParaRPr lang="en-US"/>
          </a:p>
        </p:txBody>
      </p:sp>
      <p:sp>
        <p:nvSpPr>
          <p:cNvPr id="8" name="Title 1">
            <a:extLst>
              <a:ext uri="{FF2B5EF4-FFF2-40B4-BE49-F238E27FC236}">
                <a16:creationId xmlns:a16="http://schemas.microsoft.com/office/drawing/2014/main" id="{76EC3C0A-9367-7E19-7263-59CBEEFD2FD6}"/>
              </a:ext>
            </a:extLst>
          </p:cNvPr>
          <p:cNvSpPr>
            <a:spLocks noGrp="1"/>
          </p:cNvSpPr>
          <p:nvPr>
            <p:ph type="title"/>
          </p:nvPr>
        </p:nvSpPr>
        <p:spPr>
          <a:xfrm>
            <a:off x="838199" y="107950"/>
            <a:ext cx="10848975" cy="965835"/>
          </a:xfrm>
        </p:spPr>
        <p:txBody>
          <a:bodyPr>
            <a:normAutofit/>
          </a:bodyPr>
          <a:lstStyle/>
          <a:p>
            <a:r>
              <a:rPr lang="en-US" dirty="0"/>
              <a:t>Daniel’s Prayer</a:t>
            </a:r>
          </a:p>
        </p:txBody>
      </p:sp>
    </p:spTree>
    <p:extLst>
      <p:ext uri="{BB962C8B-B14F-4D97-AF65-F5344CB8AC3E}">
        <p14:creationId xmlns:p14="http://schemas.microsoft.com/office/powerpoint/2010/main" val="2024709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BC8D-F3A5-A073-085E-F1459868B792}"/>
              </a:ext>
            </a:extLst>
          </p:cNvPr>
          <p:cNvSpPr>
            <a:spLocks noGrp="1"/>
          </p:cNvSpPr>
          <p:nvPr>
            <p:ph type="title"/>
          </p:nvPr>
        </p:nvSpPr>
        <p:spPr>
          <a:xfrm>
            <a:off x="838200" y="59764"/>
            <a:ext cx="10515600" cy="965835"/>
          </a:xfrm>
        </p:spPr>
        <p:txBody>
          <a:bodyPr/>
          <a:lstStyle/>
          <a:p>
            <a:r>
              <a:rPr lang="en-US" dirty="0"/>
              <a:t>Applying Daniel's Courage</a:t>
            </a:r>
          </a:p>
        </p:txBody>
      </p:sp>
      <p:sp>
        <p:nvSpPr>
          <p:cNvPr id="3" name="Content Placeholder 2">
            <a:extLst>
              <a:ext uri="{FF2B5EF4-FFF2-40B4-BE49-F238E27FC236}">
                <a16:creationId xmlns:a16="http://schemas.microsoft.com/office/drawing/2014/main" id="{4564F8BB-730A-8B26-545A-C3784362C632}"/>
              </a:ext>
            </a:extLst>
          </p:cNvPr>
          <p:cNvSpPr>
            <a:spLocks noGrp="1"/>
          </p:cNvSpPr>
          <p:nvPr>
            <p:ph idx="1"/>
          </p:nvPr>
        </p:nvSpPr>
        <p:spPr>
          <a:xfrm>
            <a:off x="414669" y="987499"/>
            <a:ext cx="11586831" cy="5870501"/>
          </a:xfrm>
        </p:spPr>
        <p:txBody>
          <a:bodyPr>
            <a:normAutofit fontScale="85000" lnSpcReduction="10000"/>
          </a:bodyPr>
          <a:lstStyle/>
          <a:p>
            <a:pPr marL="0" marR="0">
              <a:lnSpc>
                <a:spcPct val="115000"/>
              </a:lnSpc>
              <a:spcBef>
                <a:spcPts val="0"/>
              </a:spcBef>
              <a:spcAft>
                <a:spcPts val="1000"/>
              </a:spcAft>
            </a:pPr>
            <a:r>
              <a:rPr lang="en-US" sz="2400" b="1" dirty="0">
                <a:effectLst/>
              </a:rPr>
              <a:t>2 Corinthians 4:7–18 (NKJV) </a:t>
            </a:r>
          </a:p>
          <a:p>
            <a:pPr marL="0" marR="0" indent="0">
              <a:lnSpc>
                <a:spcPct val="115000"/>
              </a:lnSpc>
              <a:spcBef>
                <a:spcPts val="0"/>
              </a:spcBef>
              <a:spcAft>
                <a:spcPts val="1000"/>
              </a:spcAft>
              <a:buNone/>
            </a:pPr>
            <a:r>
              <a:rPr lang="en-US" sz="2400" b="1" u="none" strike="noStrike" baseline="30000" dirty="0">
                <a:effectLst/>
              </a:rPr>
              <a:t>7</a:t>
            </a:r>
            <a:r>
              <a:rPr lang="en-US" sz="2400" b="1" u="none" strike="noStrike" dirty="0">
                <a:effectLst/>
              </a:rPr>
              <a:t> </a:t>
            </a:r>
            <a:r>
              <a:rPr lang="en-US" sz="2400" b="1" dirty="0">
                <a:effectLst/>
              </a:rPr>
              <a:t>But we have </a:t>
            </a:r>
            <a:r>
              <a:rPr lang="en-US" sz="2400" b="1" dirty="0">
                <a:effectLst/>
                <a:highlight>
                  <a:srgbClr val="00FF00"/>
                </a:highlight>
              </a:rPr>
              <a:t>this treasure </a:t>
            </a:r>
            <a:r>
              <a:rPr lang="en-US" sz="2400" b="1" dirty="0">
                <a:effectLst/>
              </a:rPr>
              <a:t>in earthen vessels, </a:t>
            </a:r>
            <a:r>
              <a:rPr lang="en-US" sz="2400" b="1" dirty="0">
                <a:effectLst/>
                <a:highlight>
                  <a:srgbClr val="00FF00"/>
                </a:highlight>
              </a:rPr>
              <a:t>that the excellence of the power may be of God and not of us</a:t>
            </a:r>
            <a:r>
              <a:rPr lang="en-US" sz="2400" b="1" dirty="0">
                <a:effectLst/>
              </a:rPr>
              <a:t>. </a:t>
            </a:r>
            <a:r>
              <a:rPr lang="en-US" sz="2400" b="1" u="none" strike="noStrike" baseline="30000" dirty="0">
                <a:effectLst/>
              </a:rPr>
              <a:t>8</a:t>
            </a:r>
            <a:r>
              <a:rPr lang="en-US" sz="2400" b="1" u="none" strike="noStrike" dirty="0">
                <a:effectLst/>
              </a:rPr>
              <a:t> </a:t>
            </a:r>
            <a:r>
              <a:rPr lang="en-US" sz="2400" b="1" dirty="0">
                <a:effectLst/>
              </a:rPr>
              <a:t>We are hard-pressed on every side, yet not crushed; we are perplexed, but not in despair; </a:t>
            </a:r>
            <a:r>
              <a:rPr lang="en-US" sz="2400" b="1" u="none" strike="noStrike" baseline="30000" dirty="0">
                <a:effectLst/>
              </a:rPr>
              <a:t>9</a:t>
            </a:r>
            <a:r>
              <a:rPr lang="en-US" sz="2400" b="1" u="none" strike="noStrike" dirty="0">
                <a:effectLst/>
              </a:rPr>
              <a:t> </a:t>
            </a:r>
            <a:r>
              <a:rPr lang="en-US" sz="2400" b="1" dirty="0">
                <a:effectLst/>
              </a:rPr>
              <a:t>persecuted, but not forsaken; struck down, but not destroyed—</a:t>
            </a:r>
            <a:r>
              <a:rPr lang="en-US" sz="2400" b="1" u="none" strike="noStrike" baseline="30000" dirty="0">
                <a:effectLst/>
              </a:rPr>
              <a:t>10</a:t>
            </a:r>
            <a:r>
              <a:rPr lang="en-US" sz="2400" b="1" u="none" strike="noStrike" dirty="0">
                <a:effectLst/>
              </a:rPr>
              <a:t> </a:t>
            </a:r>
            <a:r>
              <a:rPr lang="en-US" sz="2400" b="1" dirty="0">
                <a:effectLst/>
              </a:rPr>
              <a:t>always carrying about in the body the dying of the Lord Jesus, </a:t>
            </a:r>
            <a:r>
              <a:rPr lang="en-US" sz="2400" b="1" dirty="0">
                <a:effectLst/>
                <a:highlight>
                  <a:srgbClr val="00FF00"/>
                </a:highlight>
              </a:rPr>
              <a:t>that the life of Jesus also may be manifested in our body.</a:t>
            </a:r>
            <a:r>
              <a:rPr lang="en-US" sz="2400" b="1" dirty="0">
                <a:effectLst/>
              </a:rPr>
              <a:t> </a:t>
            </a:r>
            <a:r>
              <a:rPr lang="en-US" sz="2400" b="1" u="none" strike="noStrike" baseline="30000" dirty="0">
                <a:effectLst/>
              </a:rPr>
              <a:t>11</a:t>
            </a:r>
            <a:r>
              <a:rPr lang="en-US" sz="2400" b="1" u="none" strike="noStrike" dirty="0">
                <a:effectLst/>
              </a:rPr>
              <a:t> </a:t>
            </a:r>
            <a:r>
              <a:rPr lang="en-US" sz="2400" b="1" dirty="0">
                <a:effectLst/>
              </a:rPr>
              <a:t>For we who live are always delivered to death for Jesus’ sake, </a:t>
            </a:r>
            <a:r>
              <a:rPr lang="en-US" sz="2400" b="1" dirty="0">
                <a:effectLst/>
                <a:highlight>
                  <a:srgbClr val="00FF00"/>
                </a:highlight>
              </a:rPr>
              <a:t>that the life of Jesus also may be manifested in our mortal flesh</a:t>
            </a:r>
            <a:r>
              <a:rPr lang="en-US" sz="2400" b="1" dirty="0">
                <a:effectLst/>
              </a:rPr>
              <a:t>. </a:t>
            </a:r>
            <a:r>
              <a:rPr lang="en-US" sz="2400" b="1" u="none" strike="noStrike" baseline="30000" dirty="0">
                <a:effectLst/>
              </a:rPr>
              <a:t>12</a:t>
            </a:r>
            <a:r>
              <a:rPr lang="en-US" sz="2400" b="1" u="none" strike="noStrike" dirty="0">
                <a:effectLst/>
              </a:rPr>
              <a:t> </a:t>
            </a:r>
            <a:r>
              <a:rPr lang="en-US" sz="2400" b="1" dirty="0">
                <a:effectLst/>
              </a:rPr>
              <a:t>So then death is working in us, but life in you. </a:t>
            </a:r>
            <a:r>
              <a:rPr lang="en-US" sz="2400" b="1" u="none" strike="noStrike" baseline="30000" dirty="0">
                <a:effectLst/>
              </a:rPr>
              <a:t>13</a:t>
            </a:r>
            <a:r>
              <a:rPr lang="en-US" sz="2400" b="1" u="none" strike="noStrike" dirty="0">
                <a:effectLst/>
              </a:rPr>
              <a:t> </a:t>
            </a:r>
            <a:r>
              <a:rPr lang="en-US" sz="2400" b="1" dirty="0">
                <a:effectLst/>
              </a:rPr>
              <a:t>And since we have the same spirit of faith, according to what is written, </a:t>
            </a:r>
            <a:r>
              <a:rPr lang="en-US" sz="2400" b="1" dirty="0">
                <a:effectLst/>
                <a:highlight>
                  <a:srgbClr val="00FF00"/>
                </a:highlight>
              </a:rPr>
              <a:t>“I believed and therefore I spoke,” we also believe and therefore speak</a:t>
            </a:r>
            <a:r>
              <a:rPr lang="en-US" sz="2400" b="1" dirty="0">
                <a:effectLst/>
              </a:rPr>
              <a:t>, </a:t>
            </a:r>
            <a:r>
              <a:rPr lang="en-US" sz="2400" b="1" u="none" strike="noStrike" baseline="30000" dirty="0">
                <a:effectLst/>
              </a:rPr>
              <a:t>14</a:t>
            </a:r>
            <a:r>
              <a:rPr lang="en-US" sz="2400" b="1" u="none" strike="noStrike" dirty="0">
                <a:effectLst/>
              </a:rPr>
              <a:t> </a:t>
            </a:r>
            <a:r>
              <a:rPr lang="en-US" sz="2400" b="1" dirty="0">
                <a:effectLst/>
                <a:highlight>
                  <a:srgbClr val="00FF00"/>
                </a:highlight>
              </a:rPr>
              <a:t>knowing that He who raised up the Lord Jesus will also raise us up with Jesus, and will present us with you</a:t>
            </a:r>
            <a:r>
              <a:rPr lang="en-US" sz="2400" b="1" dirty="0">
                <a:effectLst/>
              </a:rPr>
              <a:t>. </a:t>
            </a:r>
            <a:r>
              <a:rPr lang="en-US" sz="2400" b="1" u="none" strike="noStrike" baseline="30000" dirty="0">
                <a:effectLst/>
              </a:rPr>
              <a:t>15</a:t>
            </a:r>
            <a:r>
              <a:rPr lang="en-US" sz="2400" b="1" u="none" strike="noStrike" dirty="0">
                <a:effectLst/>
              </a:rPr>
              <a:t> </a:t>
            </a:r>
            <a:r>
              <a:rPr lang="en-US" sz="2400" b="1" dirty="0">
                <a:effectLst/>
              </a:rPr>
              <a:t>For all things are for your sakes, that grace, having spread through the many, may cause thanksgiving to abound to the glory of God. </a:t>
            </a:r>
          </a:p>
          <a:p>
            <a:pPr marL="0" marR="0" indent="0">
              <a:lnSpc>
                <a:spcPct val="115000"/>
              </a:lnSpc>
              <a:spcBef>
                <a:spcPts val="0"/>
              </a:spcBef>
              <a:spcAft>
                <a:spcPts val="1000"/>
              </a:spcAft>
              <a:buNone/>
            </a:pPr>
            <a:r>
              <a:rPr lang="en-US" sz="2400" b="1" u="none" strike="noStrike" baseline="30000" dirty="0">
                <a:effectLst/>
              </a:rPr>
              <a:t>16</a:t>
            </a:r>
            <a:r>
              <a:rPr lang="en-US" sz="2400" b="1" u="none" strike="noStrike" dirty="0">
                <a:effectLst/>
              </a:rPr>
              <a:t> </a:t>
            </a:r>
            <a:r>
              <a:rPr lang="en-US" sz="2400" b="1" dirty="0">
                <a:effectLst/>
                <a:highlight>
                  <a:srgbClr val="00FF00"/>
                </a:highlight>
              </a:rPr>
              <a:t>Therefore we do not lose heart</a:t>
            </a:r>
            <a:r>
              <a:rPr lang="en-US" sz="2400" b="1" dirty="0">
                <a:effectLst/>
              </a:rPr>
              <a:t>. Even though our outward man is perishing, yet the inward man is being renewed day by day. </a:t>
            </a:r>
            <a:r>
              <a:rPr lang="en-US" sz="2400" b="1" u="none" strike="noStrike" baseline="30000" dirty="0">
                <a:effectLst/>
              </a:rPr>
              <a:t>17</a:t>
            </a:r>
            <a:r>
              <a:rPr lang="en-US" sz="2400" b="1" u="none" strike="noStrike" dirty="0">
                <a:effectLst/>
              </a:rPr>
              <a:t> </a:t>
            </a:r>
            <a:r>
              <a:rPr lang="en-US" sz="2400" b="1" dirty="0">
                <a:effectLst/>
              </a:rPr>
              <a:t>For our light affliction, which is but for a moment, is working for us a far more exceeding and eternal weight of glory, </a:t>
            </a:r>
            <a:r>
              <a:rPr lang="en-US" sz="2400" b="1" u="none" strike="noStrike" baseline="30000" dirty="0">
                <a:effectLst/>
              </a:rPr>
              <a:t>18</a:t>
            </a:r>
            <a:r>
              <a:rPr lang="en-US" sz="2400" b="1" u="none" strike="noStrike" dirty="0">
                <a:effectLst/>
              </a:rPr>
              <a:t> </a:t>
            </a:r>
            <a:r>
              <a:rPr lang="en-US" sz="2400" b="1" dirty="0">
                <a:effectLst/>
                <a:highlight>
                  <a:srgbClr val="00FF00"/>
                </a:highlight>
              </a:rPr>
              <a:t>while we do not look at the things which are seen, but at the things which are not seen. For the things which are seen are temporary, but the things which are not seen are eternal. </a:t>
            </a:r>
          </a:p>
        </p:txBody>
      </p:sp>
      <p:sp>
        <p:nvSpPr>
          <p:cNvPr id="4" name="Slide Number Placeholder 3">
            <a:extLst>
              <a:ext uri="{FF2B5EF4-FFF2-40B4-BE49-F238E27FC236}">
                <a16:creationId xmlns:a16="http://schemas.microsoft.com/office/drawing/2014/main" id="{C85D7B92-2E70-1667-12E8-4BC56832B358}"/>
              </a:ext>
            </a:extLst>
          </p:cNvPr>
          <p:cNvSpPr>
            <a:spLocks noGrp="1"/>
          </p:cNvSpPr>
          <p:nvPr>
            <p:ph type="sldNum" sz="quarter" idx="12"/>
          </p:nvPr>
        </p:nvSpPr>
        <p:spPr/>
        <p:txBody>
          <a:bodyPr/>
          <a:lstStyle/>
          <a:p>
            <a:fld id="{26310555-B3CF-844D-82B3-1110B5B6EDF1}" type="slidenum">
              <a:rPr lang="en-US" smtClean="0"/>
              <a:t>19</a:t>
            </a:fld>
            <a:endParaRPr lang="en-US"/>
          </a:p>
        </p:txBody>
      </p:sp>
    </p:spTree>
    <p:extLst>
      <p:ext uri="{BB962C8B-B14F-4D97-AF65-F5344CB8AC3E}">
        <p14:creationId xmlns:p14="http://schemas.microsoft.com/office/powerpoint/2010/main" val="10154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3E52E-C7DB-31DC-D37B-7572134E6099}"/>
              </a:ext>
            </a:extLst>
          </p:cNvPr>
          <p:cNvSpPr>
            <a:spLocks noGrp="1"/>
          </p:cNvSpPr>
          <p:nvPr>
            <p:ph idx="1"/>
          </p:nvPr>
        </p:nvSpPr>
        <p:spPr>
          <a:xfrm>
            <a:off x="838200" y="957463"/>
            <a:ext cx="10515600" cy="5302660"/>
          </a:xfrm>
        </p:spPr>
        <p:txBody>
          <a:bodyPr>
            <a:normAutofit lnSpcReduction="10000"/>
          </a:bodyPr>
          <a:lstStyle/>
          <a:p>
            <a:pPr marL="0" indent="0" algn="ctr">
              <a:buNone/>
            </a:pPr>
            <a:r>
              <a:rPr lang="en-US" sz="3600" b="1" dirty="0"/>
              <a:t>Background Setting</a:t>
            </a:r>
          </a:p>
          <a:p>
            <a:pPr marL="0" indent="0" algn="ctr">
              <a:buNone/>
            </a:pPr>
            <a:endParaRPr lang="en-US" sz="3600" b="1" dirty="0"/>
          </a:p>
          <a:p>
            <a:pPr marL="0" indent="0" algn="ctr">
              <a:buNone/>
            </a:pPr>
            <a:r>
              <a:rPr lang="en-US" sz="3600" b="1" dirty="0"/>
              <a:t>Definition of Courage</a:t>
            </a:r>
          </a:p>
          <a:p>
            <a:pPr marL="0" indent="0" algn="ctr">
              <a:buNone/>
            </a:pPr>
            <a:endParaRPr lang="en-US" sz="3600" b="1" dirty="0"/>
          </a:p>
          <a:p>
            <a:pPr marL="0" indent="0" algn="ctr">
              <a:buNone/>
            </a:pPr>
            <a:r>
              <a:rPr lang="en-US" sz="3600" b="1" dirty="0"/>
              <a:t>Daniel’s Courage</a:t>
            </a:r>
          </a:p>
          <a:p>
            <a:pPr marL="0" indent="0" algn="ctr">
              <a:buNone/>
            </a:pPr>
            <a:endParaRPr lang="en-US" sz="3600" b="1" dirty="0"/>
          </a:p>
          <a:p>
            <a:pPr marL="0" indent="0" algn="ctr">
              <a:buNone/>
            </a:pPr>
            <a:r>
              <a:rPr lang="en-US" sz="3600" b="1" dirty="0"/>
              <a:t>Building Courage</a:t>
            </a:r>
          </a:p>
          <a:p>
            <a:pPr marL="0" indent="0" algn="ctr">
              <a:buNone/>
            </a:pPr>
            <a:endParaRPr lang="en-US" sz="3600" b="1" dirty="0"/>
          </a:p>
          <a:p>
            <a:pPr marL="0" indent="0" algn="ctr">
              <a:buNone/>
            </a:pPr>
            <a:r>
              <a:rPr lang="en-US" sz="3600" b="1" dirty="0"/>
              <a:t>Daniel’s source of courage</a:t>
            </a:r>
          </a:p>
        </p:txBody>
      </p:sp>
      <p:sp>
        <p:nvSpPr>
          <p:cNvPr id="4" name="Slide Number Placeholder 3">
            <a:extLst>
              <a:ext uri="{FF2B5EF4-FFF2-40B4-BE49-F238E27FC236}">
                <a16:creationId xmlns:a16="http://schemas.microsoft.com/office/drawing/2014/main" id="{E4693D50-E9B3-6956-3047-3DFC160A382E}"/>
              </a:ext>
            </a:extLst>
          </p:cNvPr>
          <p:cNvSpPr>
            <a:spLocks noGrp="1"/>
          </p:cNvSpPr>
          <p:nvPr>
            <p:ph type="sldNum" sz="quarter" idx="12"/>
          </p:nvPr>
        </p:nvSpPr>
        <p:spPr/>
        <p:txBody>
          <a:bodyPr/>
          <a:lstStyle/>
          <a:p>
            <a:fld id="{26310555-B3CF-844D-82B3-1110B5B6EDF1}" type="slidenum">
              <a:rPr lang="en-US" smtClean="0"/>
              <a:t>2</a:t>
            </a:fld>
            <a:endParaRPr lang="en-US"/>
          </a:p>
        </p:txBody>
      </p:sp>
    </p:spTree>
    <p:extLst>
      <p:ext uri="{BB962C8B-B14F-4D97-AF65-F5344CB8AC3E}">
        <p14:creationId xmlns:p14="http://schemas.microsoft.com/office/powerpoint/2010/main" val="3180730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1262-436E-AFA3-9B61-ABCBB2B24018}"/>
              </a:ext>
            </a:extLst>
          </p:cNvPr>
          <p:cNvSpPr>
            <a:spLocks noGrp="1"/>
          </p:cNvSpPr>
          <p:nvPr>
            <p:ph type="title"/>
          </p:nvPr>
        </p:nvSpPr>
        <p:spPr/>
        <p:txBody>
          <a:bodyPr/>
          <a:lstStyle/>
          <a:p>
            <a:r>
              <a:rPr lang="en-US" dirty="0"/>
              <a:t>Footnotes</a:t>
            </a:r>
          </a:p>
        </p:txBody>
      </p:sp>
      <p:pic>
        <p:nvPicPr>
          <p:cNvPr id="4" name="Picture 3">
            <a:extLst>
              <a:ext uri="{FF2B5EF4-FFF2-40B4-BE49-F238E27FC236}">
                <a16:creationId xmlns:a16="http://schemas.microsoft.com/office/drawing/2014/main" id="{EDD98DE0-0E20-C016-A41B-B4C040334388}"/>
              </a:ext>
            </a:extLst>
          </p:cNvPr>
          <p:cNvPicPr>
            <a:picLocks noChangeAspect="1"/>
          </p:cNvPicPr>
          <p:nvPr/>
        </p:nvPicPr>
        <p:blipFill>
          <a:blip r:embed="rId2"/>
          <a:stretch>
            <a:fillRect/>
          </a:stretch>
        </p:blipFill>
        <p:spPr>
          <a:xfrm>
            <a:off x="7057065" y="285750"/>
            <a:ext cx="3606800" cy="6286500"/>
          </a:xfrm>
          <a:prstGeom prst="rect">
            <a:avLst/>
          </a:prstGeom>
        </p:spPr>
      </p:pic>
      <p:pic>
        <p:nvPicPr>
          <p:cNvPr id="5" name="Picture 4">
            <a:extLst>
              <a:ext uri="{FF2B5EF4-FFF2-40B4-BE49-F238E27FC236}">
                <a16:creationId xmlns:a16="http://schemas.microsoft.com/office/drawing/2014/main" id="{13B1754D-BE28-8A37-2531-19C0FDE5126F}"/>
              </a:ext>
            </a:extLst>
          </p:cNvPr>
          <p:cNvPicPr>
            <a:picLocks noChangeAspect="1"/>
          </p:cNvPicPr>
          <p:nvPr/>
        </p:nvPicPr>
        <p:blipFill>
          <a:blip r:embed="rId3"/>
          <a:stretch>
            <a:fillRect/>
          </a:stretch>
        </p:blipFill>
        <p:spPr>
          <a:xfrm>
            <a:off x="838200" y="1330960"/>
            <a:ext cx="4421613" cy="2531730"/>
          </a:xfrm>
          <a:prstGeom prst="rect">
            <a:avLst/>
          </a:prstGeom>
        </p:spPr>
      </p:pic>
      <p:pic>
        <p:nvPicPr>
          <p:cNvPr id="6" name="Picture 5">
            <a:extLst>
              <a:ext uri="{FF2B5EF4-FFF2-40B4-BE49-F238E27FC236}">
                <a16:creationId xmlns:a16="http://schemas.microsoft.com/office/drawing/2014/main" id="{580C5A25-35FD-C2D2-C096-3BCFF40320D3}"/>
              </a:ext>
            </a:extLst>
          </p:cNvPr>
          <p:cNvPicPr>
            <a:picLocks noChangeAspect="1"/>
          </p:cNvPicPr>
          <p:nvPr/>
        </p:nvPicPr>
        <p:blipFill>
          <a:blip r:embed="rId4"/>
          <a:stretch>
            <a:fillRect/>
          </a:stretch>
        </p:blipFill>
        <p:spPr>
          <a:xfrm>
            <a:off x="838200" y="4040520"/>
            <a:ext cx="4421613" cy="2531730"/>
          </a:xfrm>
          <a:prstGeom prst="rect">
            <a:avLst/>
          </a:prstGeom>
        </p:spPr>
      </p:pic>
      <p:sp>
        <p:nvSpPr>
          <p:cNvPr id="7" name="Slide Number Placeholder 6">
            <a:extLst>
              <a:ext uri="{FF2B5EF4-FFF2-40B4-BE49-F238E27FC236}">
                <a16:creationId xmlns:a16="http://schemas.microsoft.com/office/drawing/2014/main" id="{03742033-F442-E1CE-9B8A-71E7FF4535F4}"/>
              </a:ext>
            </a:extLst>
          </p:cNvPr>
          <p:cNvSpPr>
            <a:spLocks noGrp="1"/>
          </p:cNvSpPr>
          <p:nvPr>
            <p:ph type="sldNum" sz="quarter" idx="12"/>
          </p:nvPr>
        </p:nvSpPr>
        <p:spPr/>
        <p:txBody>
          <a:bodyPr/>
          <a:lstStyle/>
          <a:p>
            <a:fld id="{26310555-B3CF-844D-82B3-1110B5B6EDF1}" type="slidenum">
              <a:rPr lang="en-US" smtClean="0"/>
              <a:t>21</a:t>
            </a:fld>
            <a:endParaRPr lang="en-US"/>
          </a:p>
        </p:txBody>
      </p:sp>
    </p:spTree>
    <p:extLst>
      <p:ext uri="{BB962C8B-B14F-4D97-AF65-F5344CB8AC3E}">
        <p14:creationId xmlns:p14="http://schemas.microsoft.com/office/powerpoint/2010/main" val="136691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6D284-19A4-056E-1C1F-8C1960AF46F7}"/>
              </a:ext>
            </a:extLst>
          </p:cNvPr>
          <p:cNvSpPr>
            <a:spLocks noGrp="1"/>
          </p:cNvSpPr>
          <p:nvPr>
            <p:ph type="title"/>
          </p:nvPr>
        </p:nvSpPr>
        <p:spPr/>
        <p:txBody>
          <a:bodyPr/>
          <a:lstStyle/>
          <a:p>
            <a:r>
              <a:rPr lang="en-US" dirty="0"/>
              <a:t>Background of Daniel</a:t>
            </a:r>
          </a:p>
        </p:txBody>
      </p:sp>
      <p:sp>
        <p:nvSpPr>
          <p:cNvPr id="3" name="Content Placeholder 2">
            <a:extLst>
              <a:ext uri="{FF2B5EF4-FFF2-40B4-BE49-F238E27FC236}">
                <a16:creationId xmlns:a16="http://schemas.microsoft.com/office/drawing/2014/main" id="{254B8CDF-6B37-B034-0652-9AB7658526BC}"/>
              </a:ext>
            </a:extLst>
          </p:cNvPr>
          <p:cNvSpPr>
            <a:spLocks noGrp="1"/>
          </p:cNvSpPr>
          <p:nvPr>
            <p:ph idx="1"/>
          </p:nvPr>
        </p:nvSpPr>
        <p:spPr>
          <a:xfrm>
            <a:off x="838200" y="1222745"/>
            <a:ext cx="10515600" cy="4641342"/>
          </a:xfrm>
        </p:spPr>
        <p:txBody>
          <a:bodyPr>
            <a:normAutofit/>
          </a:bodyPr>
          <a:lstStyle/>
          <a:p>
            <a:r>
              <a:rPr lang="en-US" b="1" dirty="0"/>
              <a:t>Captivity (Daniel 1: 1-7)  603 BC</a:t>
            </a:r>
          </a:p>
          <a:p>
            <a:pPr lvl="1"/>
            <a:r>
              <a:rPr lang="en-US" b="1" dirty="0"/>
              <a:t>Jerusalem captured, great massacre’s, removed articles of worship from the Temple, Temple and all of Jerusalem destroyed. Jerusalem left desolate!</a:t>
            </a:r>
          </a:p>
          <a:p>
            <a:pPr lvl="1"/>
            <a:r>
              <a:rPr lang="en-US" b="1" dirty="0"/>
              <a:t>Young Boys: Daniel, Hananiah, </a:t>
            </a:r>
            <a:r>
              <a:rPr lang="en-US" b="1" dirty="0" err="1"/>
              <a:t>Mishael</a:t>
            </a:r>
            <a:r>
              <a:rPr lang="en-US" b="1" dirty="0"/>
              <a:t>, Azariah brought to Babylon</a:t>
            </a:r>
          </a:p>
          <a:p>
            <a:pPr marL="457200" lvl="1" indent="0">
              <a:buNone/>
            </a:pPr>
            <a:endParaRPr lang="en-US" b="1" dirty="0"/>
          </a:p>
        </p:txBody>
      </p:sp>
      <p:sp>
        <p:nvSpPr>
          <p:cNvPr id="6" name="Slide Number Placeholder 5">
            <a:extLst>
              <a:ext uri="{FF2B5EF4-FFF2-40B4-BE49-F238E27FC236}">
                <a16:creationId xmlns:a16="http://schemas.microsoft.com/office/drawing/2014/main" id="{FC1AD0CA-9379-6940-2A84-2874C29BE3F5}"/>
              </a:ext>
            </a:extLst>
          </p:cNvPr>
          <p:cNvSpPr>
            <a:spLocks noGrp="1"/>
          </p:cNvSpPr>
          <p:nvPr>
            <p:ph type="sldNum" sz="quarter" idx="12"/>
          </p:nvPr>
        </p:nvSpPr>
        <p:spPr/>
        <p:txBody>
          <a:bodyPr/>
          <a:lstStyle/>
          <a:p>
            <a:fld id="{26310555-B3CF-844D-82B3-1110B5B6EDF1}" type="slidenum">
              <a:rPr lang="en-US" smtClean="0"/>
              <a:t>3</a:t>
            </a:fld>
            <a:endParaRPr lang="en-US"/>
          </a:p>
        </p:txBody>
      </p:sp>
    </p:spTree>
    <p:extLst>
      <p:ext uri="{BB962C8B-B14F-4D97-AF65-F5344CB8AC3E}">
        <p14:creationId xmlns:p14="http://schemas.microsoft.com/office/powerpoint/2010/main" val="1304948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6D284-19A4-056E-1C1F-8C1960AF46F7}"/>
              </a:ext>
            </a:extLst>
          </p:cNvPr>
          <p:cNvSpPr>
            <a:spLocks noGrp="1"/>
          </p:cNvSpPr>
          <p:nvPr>
            <p:ph type="title"/>
          </p:nvPr>
        </p:nvSpPr>
        <p:spPr/>
        <p:txBody>
          <a:bodyPr/>
          <a:lstStyle/>
          <a:p>
            <a:r>
              <a:rPr lang="en-US" dirty="0"/>
              <a:t>Background of Daniel</a:t>
            </a:r>
          </a:p>
        </p:txBody>
      </p:sp>
      <p:sp>
        <p:nvSpPr>
          <p:cNvPr id="3" name="Content Placeholder 2">
            <a:extLst>
              <a:ext uri="{FF2B5EF4-FFF2-40B4-BE49-F238E27FC236}">
                <a16:creationId xmlns:a16="http://schemas.microsoft.com/office/drawing/2014/main" id="{254B8CDF-6B37-B034-0652-9AB7658526BC}"/>
              </a:ext>
            </a:extLst>
          </p:cNvPr>
          <p:cNvSpPr>
            <a:spLocks noGrp="1"/>
          </p:cNvSpPr>
          <p:nvPr>
            <p:ph idx="1"/>
          </p:nvPr>
        </p:nvSpPr>
        <p:spPr>
          <a:xfrm>
            <a:off x="838200" y="1222745"/>
            <a:ext cx="10515600" cy="4957800"/>
          </a:xfrm>
        </p:spPr>
        <p:txBody>
          <a:bodyPr>
            <a:normAutofit fontScale="92500" lnSpcReduction="10000"/>
          </a:bodyPr>
          <a:lstStyle/>
          <a:p>
            <a:r>
              <a:rPr lang="en-US" b="1" dirty="0"/>
              <a:t>Assimilation into Chaldean Culture; Stripping them of their Distinctiveness as Israelites</a:t>
            </a:r>
          </a:p>
          <a:p>
            <a:pPr lvl="1"/>
            <a:r>
              <a:rPr lang="en-US" b="1" dirty="0"/>
              <a:t>Separated from their families</a:t>
            </a:r>
          </a:p>
          <a:p>
            <a:pPr lvl="1"/>
            <a:r>
              <a:rPr lang="en-US" b="1" dirty="0"/>
              <a:t>Learned Babylonian Language</a:t>
            </a:r>
          </a:p>
          <a:p>
            <a:pPr lvl="1"/>
            <a:r>
              <a:rPr lang="en-US" b="1" dirty="0"/>
              <a:t>Segregated from the outside: inside the Kings court</a:t>
            </a:r>
          </a:p>
          <a:p>
            <a:pPr lvl="1"/>
            <a:r>
              <a:rPr lang="en-US" b="1" dirty="0"/>
              <a:t>Must eat the food of the Kings </a:t>
            </a:r>
          </a:p>
          <a:p>
            <a:pPr lvl="1"/>
            <a:r>
              <a:rPr lang="en-US" b="1" dirty="0"/>
              <a:t>Renamed using Babylonian names;  Belteshazzar, Shadrach, Meshach, Abed-Nego</a:t>
            </a:r>
          </a:p>
          <a:p>
            <a:pPr lvl="1"/>
            <a:r>
              <a:rPr lang="en-US" b="1" dirty="0"/>
              <a:t>Educated in the Babylonian ways</a:t>
            </a:r>
          </a:p>
          <a:p>
            <a:pPr lvl="1"/>
            <a:r>
              <a:rPr lang="en-US" b="1" dirty="0"/>
              <a:t>Dressed in Babylonian clothing</a:t>
            </a:r>
          </a:p>
          <a:p>
            <a:pPr lvl="1"/>
            <a:r>
              <a:rPr lang="en-US" b="1" dirty="0"/>
              <a:t>Surrounded by pagan worship</a:t>
            </a:r>
          </a:p>
          <a:p>
            <a:pPr lvl="1"/>
            <a:r>
              <a:rPr lang="en-US" b="1" dirty="0"/>
              <a:t>Temple articles placed in pagan temples</a:t>
            </a:r>
          </a:p>
          <a:p>
            <a:pPr lvl="1"/>
            <a:r>
              <a:rPr lang="en-US" b="1" dirty="0"/>
              <a:t>Led by a great King who thought that it was HIS accomplishments that made Babylon great</a:t>
            </a:r>
          </a:p>
        </p:txBody>
      </p:sp>
      <p:sp>
        <p:nvSpPr>
          <p:cNvPr id="5" name="TextBox 4">
            <a:extLst>
              <a:ext uri="{FF2B5EF4-FFF2-40B4-BE49-F238E27FC236}">
                <a16:creationId xmlns:a16="http://schemas.microsoft.com/office/drawing/2014/main" id="{B3C3EFB1-D1DC-93FD-93F8-6C5C11FCA88D}"/>
              </a:ext>
            </a:extLst>
          </p:cNvPr>
          <p:cNvSpPr txBox="1"/>
          <p:nvPr/>
        </p:nvSpPr>
        <p:spPr>
          <a:xfrm>
            <a:off x="1947877" y="6189400"/>
            <a:ext cx="8296245" cy="523220"/>
          </a:xfrm>
          <a:prstGeom prst="rect">
            <a:avLst/>
          </a:prstGeom>
          <a:noFill/>
        </p:spPr>
        <p:txBody>
          <a:bodyPr wrap="none" rtlCol="0">
            <a:spAutoFit/>
          </a:bodyPr>
          <a:lstStyle/>
          <a:p>
            <a:pPr algn="ctr"/>
            <a:r>
              <a:rPr lang="en-US" sz="2800" dirty="0">
                <a:highlight>
                  <a:srgbClr val="FFFF00"/>
                </a:highlight>
              </a:rPr>
              <a:t>How did these young Boys attain and retain their faith?</a:t>
            </a:r>
          </a:p>
        </p:txBody>
      </p:sp>
      <p:sp>
        <p:nvSpPr>
          <p:cNvPr id="6" name="Slide Number Placeholder 5">
            <a:extLst>
              <a:ext uri="{FF2B5EF4-FFF2-40B4-BE49-F238E27FC236}">
                <a16:creationId xmlns:a16="http://schemas.microsoft.com/office/drawing/2014/main" id="{FC1AD0CA-9379-6940-2A84-2874C29BE3F5}"/>
              </a:ext>
            </a:extLst>
          </p:cNvPr>
          <p:cNvSpPr>
            <a:spLocks noGrp="1"/>
          </p:cNvSpPr>
          <p:nvPr>
            <p:ph type="sldNum" sz="quarter" idx="12"/>
          </p:nvPr>
        </p:nvSpPr>
        <p:spPr/>
        <p:txBody>
          <a:bodyPr/>
          <a:lstStyle/>
          <a:p>
            <a:fld id="{26310555-B3CF-844D-82B3-1110B5B6EDF1}" type="slidenum">
              <a:rPr lang="en-US" smtClean="0"/>
              <a:t>4</a:t>
            </a:fld>
            <a:endParaRPr lang="en-US"/>
          </a:p>
        </p:txBody>
      </p:sp>
    </p:spTree>
    <p:extLst>
      <p:ext uri="{BB962C8B-B14F-4D97-AF65-F5344CB8AC3E}">
        <p14:creationId xmlns:p14="http://schemas.microsoft.com/office/powerpoint/2010/main" val="3403473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5DB9-544A-FCBB-01AD-640D6E28C7E7}"/>
              </a:ext>
            </a:extLst>
          </p:cNvPr>
          <p:cNvSpPr>
            <a:spLocks noGrp="1"/>
          </p:cNvSpPr>
          <p:nvPr>
            <p:ph type="title"/>
          </p:nvPr>
        </p:nvSpPr>
        <p:spPr/>
        <p:txBody>
          <a:bodyPr>
            <a:normAutofit/>
          </a:bodyPr>
          <a:lstStyle/>
          <a:p>
            <a:r>
              <a:rPr lang="en-US" sz="3600" dirty="0"/>
              <a:t>What were these young men experiencing?</a:t>
            </a:r>
          </a:p>
        </p:txBody>
      </p:sp>
      <p:sp>
        <p:nvSpPr>
          <p:cNvPr id="3" name="Content Placeholder 2">
            <a:extLst>
              <a:ext uri="{FF2B5EF4-FFF2-40B4-BE49-F238E27FC236}">
                <a16:creationId xmlns:a16="http://schemas.microsoft.com/office/drawing/2014/main" id="{B36AC67B-532C-978D-B0C2-7EB2D2F34A00}"/>
              </a:ext>
            </a:extLst>
          </p:cNvPr>
          <p:cNvSpPr>
            <a:spLocks noGrp="1"/>
          </p:cNvSpPr>
          <p:nvPr>
            <p:ph idx="1"/>
          </p:nvPr>
        </p:nvSpPr>
        <p:spPr>
          <a:xfrm>
            <a:off x="838200" y="1259841"/>
            <a:ext cx="10515600" cy="3971582"/>
          </a:xfrm>
        </p:spPr>
        <p:txBody>
          <a:bodyPr>
            <a:normAutofit/>
          </a:bodyPr>
          <a:lstStyle/>
          <a:p>
            <a:r>
              <a:rPr lang="en-US" b="1" dirty="0"/>
              <a:t>Shock from the capture and destruction of God’s People?</a:t>
            </a:r>
          </a:p>
          <a:p>
            <a:r>
              <a:rPr lang="en-US" b="1" dirty="0"/>
              <a:t>Separation from family, fellowship, religion, culture, clothing, language, food, traditions, feasts, worship, reading of the scriptures</a:t>
            </a:r>
          </a:p>
          <a:p>
            <a:r>
              <a:rPr lang="en-US" b="1" dirty="0"/>
              <a:t>Questioning!</a:t>
            </a:r>
          </a:p>
          <a:p>
            <a:pPr lvl="1"/>
            <a:r>
              <a:rPr lang="en-US" b="1" dirty="0"/>
              <a:t>Why did God let this happen to His nation?</a:t>
            </a:r>
          </a:p>
          <a:p>
            <a:pPr lvl="1"/>
            <a:r>
              <a:rPr lang="en-US" b="1" dirty="0"/>
              <a:t>Where is God now?</a:t>
            </a:r>
          </a:p>
          <a:p>
            <a:pPr lvl="1"/>
            <a:r>
              <a:rPr lang="en-US" b="1" dirty="0"/>
              <a:t>When will God bring justice to this pagan nation?</a:t>
            </a:r>
          </a:p>
          <a:p>
            <a:pPr lvl="1"/>
            <a:r>
              <a:rPr lang="en-US" b="1" dirty="0"/>
              <a:t>When will God establish His everlasting Kingdom?</a:t>
            </a:r>
          </a:p>
          <a:p>
            <a:pPr marL="457200" lvl="1" indent="0">
              <a:buNone/>
            </a:pPr>
            <a:endParaRPr lang="en-US" b="1" dirty="0"/>
          </a:p>
          <a:p>
            <a:endParaRPr lang="en-US" b="1" dirty="0"/>
          </a:p>
        </p:txBody>
      </p:sp>
      <p:sp>
        <p:nvSpPr>
          <p:cNvPr id="4" name="TextBox 3">
            <a:extLst>
              <a:ext uri="{FF2B5EF4-FFF2-40B4-BE49-F238E27FC236}">
                <a16:creationId xmlns:a16="http://schemas.microsoft.com/office/drawing/2014/main" id="{FB22B261-FB24-F339-1B21-C8960389BE87}"/>
              </a:ext>
            </a:extLst>
          </p:cNvPr>
          <p:cNvSpPr txBox="1"/>
          <p:nvPr/>
        </p:nvSpPr>
        <p:spPr>
          <a:xfrm>
            <a:off x="2713352" y="5864087"/>
            <a:ext cx="6765315" cy="523220"/>
          </a:xfrm>
          <a:prstGeom prst="rect">
            <a:avLst/>
          </a:prstGeom>
          <a:noFill/>
        </p:spPr>
        <p:txBody>
          <a:bodyPr wrap="none" rtlCol="0">
            <a:spAutoFit/>
          </a:bodyPr>
          <a:lstStyle/>
          <a:p>
            <a:pPr algn="ctr"/>
            <a:r>
              <a:rPr lang="en-US" sz="2800" dirty="0">
                <a:highlight>
                  <a:srgbClr val="FFFF00"/>
                </a:highlight>
              </a:rPr>
              <a:t>God gives Daniel answers to these questions!</a:t>
            </a:r>
          </a:p>
        </p:txBody>
      </p:sp>
      <p:sp>
        <p:nvSpPr>
          <p:cNvPr id="5" name="Slide Number Placeholder 4">
            <a:extLst>
              <a:ext uri="{FF2B5EF4-FFF2-40B4-BE49-F238E27FC236}">
                <a16:creationId xmlns:a16="http://schemas.microsoft.com/office/drawing/2014/main" id="{C0F203D1-B0DC-0330-F501-81AF35A62522}"/>
              </a:ext>
            </a:extLst>
          </p:cNvPr>
          <p:cNvSpPr>
            <a:spLocks noGrp="1"/>
          </p:cNvSpPr>
          <p:nvPr>
            <p:ph type="sldNum" sz="quarter" idx="12"/>
          </p:nvPr>
        </p:nvSpPr>
        <p:spPr/>
        <p:txBody>
          <a:bodyPr/>
          <a:lstStyle/>
          <a:p>
            <a:fld id="{26310555-B3CF-844D-82B3-1110B5B6EDF1}" type="slidenum">
              <a:rPr lang="en-US" smtClean="0"/>
              <a:t>5</a:t>
            </a:fld>
            <a:endParaRPr lang="en-US"/>
          </a:p>
        </p:txBody>
      </p:sp>
    </p:spTree>
    <p:extLst>
      <p:ext uri="{BB962C8B-B14F-4D97-AF65-F5344CB8AC3E}">
        <p14:creationId xmlns:p14="http://schemas.microsoft.com/office/powerpoint/2010/main" val="337894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D5FA-EC61-0847-B1C4-F83616148114}"/>
              </a:ext>
            </a:extLst>
          </p:cNvPr>
          <p:cNvSpPr>
            <a:spLocks noGrp="1"/>
          </p:cNvSpPr>
          <p:nvPr>
            <p:ph type="title"/>
          </p:nvPr>
        </p:nvSpPr>
        <p:spPr>
          <a:xfrm>
            <a:off x="838200" y="13432"/>
            <a:ext cx="10515600" cy="965835"/>
          </a:xfrm>
        </p:spPr>
        <p:txBody>
          <a:bodyPr/>
          <a:lstStyle/>
          <a:p>
            <a:r>
              <a:rPr lang="en-US" dirty="0"/>
              <a:t>Courage</a:t>
            </a:r>
          </a:p>
        </p:txBody>
      </p:sp>
      <p:sp>
        <p:nvSpPr>
          <p:cNvPr id="3" name="Content Placeholder 2">
            <a:extLst>
              <a:ext uri="{FF2B5EF4-FFF2-40B4-BE49-F238E27FC236}">
                <a16:creationId xmlns:a16="http://schemas.microsoft.com/office/drawing/2014/main" id="{5B6F5083-B22C-9373-5380-9BB02330CFC3}"/>
              </a:ext>
            </a:extLst>
          </p:cNvPr>
          <p:cNvSpPr>
            <a:spLocks noGrp="1"/>
          </p:cNvSpPr>
          <p:nvPr>
            <p:ph idx="1"/>
          </p:nvPr>
        </p:nvSpPr>
        <p:spPr>
          <a:xfrm>
            <a:off x="838200" y="979267"/>
            <a:ext cx="10515600" cy="5157382"/>
          </a:xfrm>
        </p:spPr>
        <p:txBody>
          <a:bodyPr>
            <a:normAutofit/>
          </a:bodyPr>
          <a:lstStyle/>
          <a:p>
            <a:r>
              <a:rPr lang="en-US" b="1" dirty="0"/>
              <a:t>Definition</a:t>
            </a:r>
          </a:p>
          <a:p>
            <a:pPr marL="457200" lvl="1" indent="0">
              <a:buNone/>
            </a:pPr>
            <a:r>
              <a:rPr lang="en-US" b="1" dirty="0"/>
              <a:t>Hebrew: Be Strong, Strengthen, let grow strong, make firm (Num 13:17-20; </a:t>
            </a:r>
            <a:r>
              <a:rPr lang="en-US" b="1" dirty="0" err="1"/>
              <a:t>Deut</a:t>
            </a:r>
            <a:r>
              <a:rPr lang="en-US" b="1" dirty="0"/>
              <a:t> 31:1-8; 22-23; Joshua 1:1-9 IBID</a:t>
            </a:r>
          </a:p>
          <a:p>
            <a:pPr marL="457200" lvl="1" indent="0">
              <a:lnSpc>
                <a:spcPct val="115000"/>
              </a:lnSpc>
              <a:spcBef>
                <a:spcPts val="0"/>
              </a:spcBef>
              <a:spcAft>
                <a:spcPts val="1000"/>
              </a:spcAft>
              <a:buNone/>
            </a:pPr>
            <a:endParaRPr lang="en-US" sz="2000" b="1" dirty="0">
              <a:effectLst/>
            </a:endParaRPr>
          </a:p>
          <a:p>
            <a:pPr marL="457200" lvl="1" indent="0">
              <a:lnSpc>
                <a:spcPct val="115000"/>
              </a:lnSpc>
              <a:spcBef>
                <a:spcPts val="0"/>
              </a:spcBef>
              <a:spcAft>
                <a:spcPts val="1000"/>
              </a:spcAft>
              <a:buNone/>
            </a:pPr>
            <a:r>
              <a:rPr lang="en-US" b="1" dirty="0">
                <a:effectLst/>
              </a:rPr>
              <a:t>Deuteronomy 31:6 (NKJV) </a:t>
            </a:r>
          </a:p>
          <a:p>
            <a:pPr marL="457200" lvl="1" indent="0">
              <a:lnSpc>
                <a:spcPct val="115000"/>
              </a:lnSpc>
              <a:spcBef>
                <a:spcPts val="0"/>
              </a:spcBef>
              <a:spcAft>
                <a:spcPts val="1000"/>
              </a:spcAft>
              <a:buNone/>
            </a:pPr>
            <a:r>
              <a:rPr lang="en-US" b="1" u="none" strike="noStrike" baseline="30000" dirty="0">
                <a:effectLst/>
              </a:rPr>
              <a:t>6</a:t>
            </a:r>
            <a:r>
              <a:rPr lang="en-US" b="1" u="none" strike="noStrike" dirty="0">
                <a:effectLst/>
              </a:rPr>
              <a:t> </a:t>
            </a:r>
            <a:r>
              <a:rPr lang="en-US" b="1" dirty="0">
                <a:effectLst/>
              </a:rPr>
              <a:t>Be strong and of good courage, do not fear nor be afraid of them; </a:t>
            </a:r>
            <a:r>
              <a:rPr lang="en-US" b="1" dirty="0">
                <a:effectLst/>
                <a:highlight>
                  <a:srgbClr val="FFFF00"/>
                </a:highlight>
              </a:rPr>
              <a:t>for the </a:t>
            </a:r>
            <a:r>
              <a:rPr lang="en-US" b="1" cap="small" dirty="0">
                <a:effectLst/>
                <a:highlight>
                  <a:srgbClr val="FFFF00"/>
                </a:highlight>
              </a:rPr>
              <a:t>Lord</a:t>
            </a:r>
            <a:r>
              <a:rPr lang="en-US" b="1" dirty="0">
                <a:effectLst/>
                <a:highlight>
                  <a:srgbClr val="FFFF00"/>
                </a:highlight>
              </a:rPr>
              <a:t> your God, He is the One who goes with you</a:t>
            </a:r>
            <a:r>
              <a:rPr lang="en-US" b="1" dirty="0">
                <a:effectLst/>
              </a:rPr>
              <a:t>. </a:t>
            </a:r>
            <a:r>
              <a:rPr lang="en-US" b="1" dirty="0">
                <a:effectLst/>
                <a:highlight>
                  <a:srgbClr val="FFFF00"/>
                </a:highlight>
              </a:rPr>
              <a:t>He will not leave you nor forsake you.” </a:t>
            </a:r>
          </a:p>
          <a:p>
            <a:pPr marL="457200" lvl="1" indent="0">
              <a:buNone/>
            </a:pPr>
            <a:endParaRPr lang="en-US" b="1" u="none" strike="noStrike" dirty="0">
              <a:solidFill>
                <a:srgbClr val="212529"/>
              </a:solidFill>
              <a:effectLst/>
            </a:endParaRPr>
          </a:p>
          <a:p>
            <a:pPr marL="457200" lvl="1" indent="0">
              <a:buNone/>
            </a:pPr>
            <a:r>
              <a:rPr lang="en-US" b="1" u="none" strike="noStrike" dirty="0">
                <a:solidFill>
                  <a:srgbClr val="212529"/>
                </a:solidFill>
                <a:effectLst/>
              </a:rPr>
              <a:t>Modern English: mental or moral strength to </a:t>
            </a:r>
            <a:r>
              <a:rPr lang="en-US" b="1" u="none" strike="noStrike" dirty="0">
                <a:solidFill>
                  <a:srgbClr val="0074CC"/>
                </a:solidFill>
                <a:effectLst/>
                <a:hlinkClick r:id="rId3"/>
              </a:rPr>
              <a:t>venture</a:t>
            </a:r>
            <a:r>
              <a:rPr lang="en-US" b="1" u="none" strike="noStrike" dirty="0">
                <a:solidFill>
                  <a:srgbClr val="212529"/>
                </a:solidFill>
                <a:effectLst/>
              </a:rPr>
              <a:t>, persevere, and withstand danger, fear, or difficulty</a:t>
            </a:r>
            <a:endParaRPr lang="en-US" b="1" dirty="0"/>
          </a:p>
        </p:txBody>
      </p:sp>
      <p:sp>
        <p:nvSpPr>
          <p:cNvPr id="6" name="TextBox 5">
            <a:extLst>
              <a:ext uri="{FF2B5EF4-FFF2-40B4-BE49-F238E27FC236}">
                <a16:creationId xmlns:a16="http://schemas.microsoft.com/office/drawing/2014/main" id="{C37CC624-34BE-E1D9-9675-488C5B711956}"/>
              </a:ext>
            </a:extLst>
          </p:cNvPr>
          <p:cNvSpPr txBox="1"/>
          <p:nvPr/>
        </p:nvSpPr>
        <p:spPr>
          <a:xfrm>
            <a:off x="2086464" y="6136649"/>
            <a:ext cx="8019119" cy="523220"/>
          </a:xfrm>
          <a:prstGeom prst="rect">
            <a:avLst/>
          </a:prstGeom>
          <a:noFill/>
        </p:spPr>
        <p:txBody>
          <a:bodyPr wrap="none" rtlCol="0">
            <a:spAutoFit/>
          </a:bodyPr>
          <a:lstStyle/>
          <a:p>
            <a:pPr algn="ctr"/>
            <a:r>
              <a:rPr lang="en-US" sz="2800" dirty="0">
                <a:highlight>
                  <a:srgbClr val="FFFF00"/>
                </a:highlight>
              </a:rPr>
              <a:t>We will see the characteristics of Courage as we study</a:t>
            </a:r>
          </a:p>
        </p:txBody>
      </p:sp>
      <p:sp>
        <p:nvSpPr>
          <p:cNvPr id="7" name="Slide Number Placeholder 6">
            <a:extLst>
              <a:ext uri="{FF2B5EF4-FFF2-40B4-BE49-F238E27FC236}">
                <a16:creationId xmlns:a16="http://schemas.microsoft.com/office/drawing/2014/main" id="{85BCB3EA-1822-224F-E745-FBE21FC7DE2C}"/>
              </a:ext>
            </a:extLst>
          </p:cNvPr>
          <p:cNvSpPr>
            <a:spLocks noGrp="1"/>
          </p:cNvSpPr>
          <p:nvPr>
            <p:ph type="sldNum" sz="quarter" idx="12"/>
          </p:nvPr>
        </p:nvSpPr>
        <p:spPr>
          <a:xfrm>
            <a:off x="8610600" y="6004657"/>
            <a:ext cx="2743200" cy="365125"/>
          </a:xfrm>
        </p:spPr>
        <p:txBody>
          <a:bodyPr/>
          <a:lstStyle/>
          <a:p>
            <a:fld id="{26310555-B3CF-844D-82B3-1110B5B6EDF1}" type="slidenum">
              <a:rPr lang="en-US" smtClean="0"/>
              <a:t>6</a:t>
            </a:fld>
            <a:endParaRPr lang="en-US"/>
          </a:p>
        </p:txBody>
      </p:sp>
    </p:spTree>
    <p:extLst>
      <p:ext uri="{BB962C8B-B14F-4D97-AF65-F5344CB8AC3E}">
        <p14:creationId xmlns:p14="http://schemas.microsoft.com/office/powerpoint/2010/main" val="1299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BF39-2A0C-53E2-00DE-C5D49405CF34}"/>
              </a:ext>
            </a:extLst>
          </p:cNvPr>
          <p:cNvSpPr>
            <a:spLocks noGrp="1"/>
          </p:cNvSpPr>
          <p:nvPr>
            <p:ph type="title"/>
          </p:nvPr>
        </p:nvSpPr>
        <p:spPr/>
        <p:txBody>
          <a:bodyPr>
            <a:normAutofit fontScale="90000"/>
          </a:bodyPr>
          <a:lstStyle/>
          <a:p>
            <a:r>
              <a:rPr lang="en-US" dirty="0"/>
              <a:t>Daniel's Courage</a:t>
            </a:r>
            <a:br>
              <a:rPr lang="en-US" dirty="0"/>
            </a:br>
            <a:r>
              <a:rPr lang="en-US" dirty="0"/>
              <a:t>   before the chief of the eunuchs</a:t>
            </a:r>
          </a:p>
        </p:txBody>
      </p:sp>
      <p:sp>
        <p:nvSpPr>
          <p:cNvPr id="3" name="Content Placeholder 2">
            <a:extLst>
              <a:ext uri="{FF2B5EF4-FFF2-40B4-BE49-F238E27FC236}">
                <a16:creationId xmlns:a16="http://schemas.microsoft.com/office/drawing/2014/main" id="{6D6B73F2-71EA-A25E-EFA6-B54C0A3AB331}"/>
              </a:ext>
            </a:extLst>
          </p:cNvPr>
          <p:cNvSpPr>
            <a:spLocks noGrp="1"/>
          </p:cNvSpPr>
          <p:nvPr>
            <p:ph idx="1"/>
          </p:nvPr>
        </p:nvSpPr>
        <p:spPr>
          <a:xfrm>
            <a:off x="838200" y="1509864"/>
            <a:ext cx="10515600" cy="4666447"/>
          </a:xfrm>
        </p:spPr>
        <p:txBody>
          <a:bodyPr>
            <a:noAutofit/>
          </a:bodyPr>
          <a:lstStyle/>
          <a:p>
            <a:pPr marR="0" indent="-457200">
              <a:lnSpc>
                <a:spcPct val="115000"/>
              </a:lnSpc>
              <a:spcBef>
                <a:spcPts val="0"/>
              </a:spcBef>
              <a:spcAft>
                <a:spcPts val="1000"/>
              </a:spcAft>
              <a:buFont typeface="+mj-lt"/>
              <a:buAutoNum type="arabicPeriod"/>
            </a:pPr>
            <a:r>
              <a:rPr lang="en-US" sz="2100" b="1" dirty="0">
                <a:effectLst/>
              </a:rPr>
              <a:t>Daniel 1:8 (NKJV) </a:t>
            </a:r>
          </a:p>
          <a:p>
            <a:pPr marL="457200" lvl="1">
              <a:lnSpc>
                <a:spcPct val="115000"/>
              </a:lnSpc>
              <a:spcBef>
                <a:spcPts val="0"/>
              </a:spcBef>
              <a:spcAft>
                <a:spcPts val="1000"/>
              </a:spcAft>
              <a:buNone/>
            </a:pPr>
            <a:r>
              <a:rPr lang="en-US" sz="2100" b="1" u="none" strike="noStrike" baseline="30000" dirty="0">
                <a:effectLst/>
              </a:rPr>
              <a:t>8</a:t>
            </a:r>
            <a:r>
              <a:rPr lang="en-US" sz="2100" b="1" u="none" strike="noStrike" dirty="0">
                <a:effectLst/>
              </a:rPr>
              <a:t> </a:t>
            </a:r>
            <a:r>
              <a:rPr lang="en-US" sz="2100" b="1" dirty="0">
                <a:effectLst/>
              </a:rPr>
              <a:t>But Daniel </a:t>
            </a:r>
            <a:r>
              <a:rPr lang="en-US" sz="2100" b="1" u="sng" dirty="0">
                <a:effectLst/>
              </a:rPr>
              <a:t>purposed in his heart </a:t>
            </a:r>
            <a:r>
              <a:rPr lang="en-US" sz="2100" b="1" dirty="0">
                <a:effectLst/>
              </a:rPr>
              <a:t>that he </a:t>
            </a:r>
            <a:r>
              <a:rPr lang="en-US" sz="2100" b="1" u="sng" dirty="0">
                <a:effectLst/>
              </a:rPr>
              <a:t>would not defile himself </a:t>
            </a:r>
            <a:r>
              <a:rPr lang="en-US" sz="2100" b="1" dirty="0">
                <a:effectLst/>
              </a:rPr>
              <a:t>with the portion of the king’s delicacies, nor with the wine which he drank; </a:t>
            </a:r>
            <a:r>
              <a:rPr lang="en-US" sz="2100" b="1" u="sng" dirty="0">
                <a:effectLst/>
              </a:rPr>
              <a:t>therefore</a:t>
            </a:r>
            <a:r>
              <a:rPr lang="en-US" sz="2100" b="1" dirty="0">
                <a:effectLst/>
              </a:rPr>
              <a:t> he </a:t>
            </a:r>
            <a:r>
              <a:rPr lang="en-US" sz="2100" b="1" u="sng" dirty="0">
                <a:effectLst/>
              </a:rPr>
              <a:t>requested of the chief </a:t>
            </a:r>
            <a:r>
              <a:rPr lang="en-US" sz="2100" b="1" dirty="0">
                <a:effectLst/>
              </a:rPr>
              <a:t>of the eunuchs that he might not defile himself. </a:t>
            </a:r>
          </a:p>
          <a:p>
            <a:pPr marL="457200" lvl="1">
              <a:lnSpc>
                <a:spcPct val="115000"/>
              </a:lnSpc>
              <a:spcBef>
                <a:spcPts val="0"/>
              </a:spcBef>
              <a:spcAft>
                <a:spcPts val="1000"/>
              </a:spcAft>
              <a:buNone/>
            </a:pPr>
            <a:r>
              <a:rPr lang="en-US" sz="2100" b="1" dirty="0">
                <a:effectLst/>
                <a:highlight>
                  <a:srgbClr val="00FF00"/>
                </a:highlight>
              </a:rPr>
              <a:t>Turn in your Bibles to Daniel 1:8-21</a:t>
            </a:r>
          </a:p>
          <a:p>
            <a:pPr lvl="1"/>
            <a:r>
              <a:rPr lang="en-US" sz="2100" b="1" dirty="0"/>
              <a:t>V8 Daniel purposed in his hear!</a:t>
            </a:r>
          </a:p>
          <a:p>
            <a:pPr lvl="1"/>
            <a:r>
              <a:rPr lang="en-US" sz="2100" b="1" dirty="0"/>
              <a:t>V9 God brought Daniel into the favor and goodwill of the chief of the eunuchs</a:t>
            </a:r>
          </a:p>
          <a:p>
            <a:pPr lvl="1"/>
            <a:r>
              <a:rPr lang="en-US" sz="2100" b="1" dirty="0"/>
              <a:t>V11-12  Daniel took the initiative</a:t>
            </a:r>
          </a:p>
          <a:p>
            <a:pPr lvl="1"/>
            <a:r>
              <a:rPr lang="en-US" sz="2100" b="1" dirty="0"/>
              <a:t>V17 God gave them knowledge and skill, and Daniel understanding in visions and dreams</a:t>
            </a:r>
          </a:p>
          <a:p>
            <a:pPr lvl="1"/>
            <a:endParaRPr lang="en-US" sz="2100" b="1" dirty="0"/>
          </a:p>
        </p:txBody>
      </p:sp>
      <p:sp>
        <p:nvSpPr>
          <p:cNvPr id="4" name="TextBox 3">
            <a:extLst>
              <a:ext uri="{FF2B5EF4-FFF2-40B4-BE49-F238E27FC236}">
                <a16:creationId xmlns:a16="http://schemas.microsoft.com/office/drawing/2014/main" id="{E1AAA3D5-38F3-52F1-61B6-EA864778DFD9}"/>
              </a:ext>
            </a:extLst>
          </p:cNvPr>
          <p:cNvSpPr txBox="1"/>
          <p:nvPr/>
        </p:nvSpPr>
        <p:spPr>
          <a:xfrm>
            <a:off x="1428664" y="6176312"/>
            <a:ext cx="9334671" cy="523220"/>
          </a:xfrm>
          <a:prstGeom prst="rect">
            <a:avLst/>
          </a:prstGeom>
          <a:noFill/>
        </p:spPr>
        <p:txBody>
          <a:bodyPr wrap="none" rtlCol="0">
            <a:spAutoFit/>
          </a:bodyPr>
          <a:lstStyle/>
          <a:p>
            <a:pPr algn="ctr"/>
            <a:r>
              <a:rPr lang="en-US" sz="2800" dirty="0">
                <a:highlight>
                  <a:srgbClr val="FFFF00"/>
                </a:highlight>
              </a:rPr>
              <a:t>God is working His will against earthly kingdoms through Daniel</a:t>
            </a:r>
          </a:p>
        </p:txBody>
      </p:sp>
      <p:sp>
        <p:nvSpPr>
          <p:cNvPr id="5" name="Slide Number Placeholder 4">
            <a:extLst>
              <a:ext uri="{FF2B5EF4-FFF2-40B4-BE49-F238E27FC236}">
                <a16:creationId xmlns:a16="http://schemas.microsoft.com/office/drawing/2014/main" id="{9968F8A7-FC23-2838-2C75-1295F99F460A}"/>
              </a:ext>
            </a:extLst>
          </p:cNvPr>
          <p:cNvSpPr>
            <a:spLocks noGrp="1"/>
          </p:cNvSpPr>
          <p:nvPr>
            <p:ph type="sldNum" sz="quarter" idx="12"/>
          </p:nvPr>
        </p:nvSpPr>
        <p:spPr/>
        <p:txBody>
          <a:bodyPr/>
          <a:lstStyle/>
          <a:p>
            <a:fld id="{26310555-B3CF-844D-82B3-1110B5B6EDF1}" type="slidenum">
              <a:rPr lang="en-US" smtClean="0"/>
              <a:t>7</a:t>
            </a:fld>
            <a:endParaRPr lang="en-US"/>
          </a:p>
        </p:txBody>
      </p:sp>
    </p:spTree>
    <p:extLst>
      <p:ext uri="{BB962C8B-B14F-4D97-AF65-F5344CB8AC3E}">
        <p14:creationId xmlns:p14="http://schemas.microsoft.com/office/powerpoint/2010/main" val="82937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EDFAF-2463-6C54-CD76-E37761D194E9}"/>
              </a:ext>
            </a:extLst>
          </p:cNvPr>
          <p:cNvSpPr>
            <a:spLocks noGrp="1"/>
          </p:cNvSpPr>
          <p:nvPr>
            <p:ph type="title"/>
          </p:nvPr>
        </p:nvSpPr>
        <p:spPr/>
        <p:txBody>
          <a:bodyPr>
            <a:normAutofit fontScale="90000"/>
          </a:bodyPr>
          <a:lstStyle/>
          <a:p>
            <a:r>
              <a:rPr lang="en-US" dirty="0"/>
              <a:t>Daniel’s Courage</a:t>
            </a:r>
            <a:br>
              <a:rPr lang="en-US" dirty="0"/>
            </a:br>
            <a:r>
              <a:rPr lang="en-US" dirty="0"/>
              <a:t>  before Nebuchadnezzar</a:t>
            </a:r>
          </a:p>
        </p:txBody>
      </p:sp>
      <p:sp>
        <p:nvSpPr>
          <p:cNvPr id="3" name="Content Placeholder 2">
            <a:extLst>
              <a:ext uri="{FF2B5EF4-FFF2-40B4-BE49-F238E27FC236}">
                <a16:creationId xmlns:a16="http://schemas.microsoft.com/office/drawing/2014/main" id="{D64180F4-DF40-4A1B-7CC5-0429922E9026}"/>
              </a:ext>
            </a:extLst>
          </p:cNvPr>
          <p:cNvSpPr>
            <a:spLocks noGrp="1"/>
          </p:cNvSpPr>
          <p:nvPr>
            <p:ph idx="1"/>
          </p:nvPr>
        </p:nvSpPr>
        <p:spPr>
          <a:xfrm>
            <a:off x="838200" y="1470992"/>
            <a:ext cx="10515600" cy="4949686"/>
          </a:xfrm>
        </p:spPr>
        <p:txBody>
          <a:bodyPr>
            <a:normAutofit/>
          </a:bodyPr>
          <a:lstStyle/>
          <a:p>
            <a:pPr marL="285750" marR="0" indent="-514350">
              <a:lnSpc>
                <a:spcPct val="115000"/>
              </a:lnSpc>
              <a:spcBef>
                <a:spcPts val="0"/>
              </a:spcBef>
              <a:spcAft>
                <a:spcPts val="1000"/>
              </a:spcAft>
              <a:buFont typeface="+mj-lt"/>
              <a:buAutoNum type="arabicPeriod" startAt="2"/>
            </a:pPr>
            <a:r>
              <a:rPr lang="en-US" sz="3100" b="1" dirty="0">
                <a:effectLst/>
              </a:rPr>
              <a:t>Daniel 2:10–13 (NKJV) </a:t>
            </a:r>
          </a:p>
          <a:p>
            <a:pPr marL="457200" lvl="1" indent="0">
              <a:lnSpc>
                <a:spcPct val="115000"/>
              </a:lnSpc>
              <a:spcBef>
                <a:spcPts val="0"/>
              </a:spcBef>
              <a:spcAft>
                <a:spcPts val="1000"/>
              </a:spcAft>
              <a:buNone/>
            </a:pPr>
            <a:r>
              <a:rPr lang="en-US" sz="2300" b="1" u="none" strike="noStrike" baseline="30000" dirty="0">
                <a:effectLst/>
              </a:rPr>
              <a:t>10</a:t>
            </a:r>
            <a:r>
              <a:rPr lang="en-US" sz="2300" b="1" u="none" strike="noStrike" dirty="0">
                <a:effectLst/>
              </a:rPr>
              <a:t> </a:t>
            </a:r>
            <a:r>
              <a:rPr lang="en-US" sz="2300" b="1" dirty="0">
                <a:effectLst/>
              </a:rPr>
              <a:t>The Chaldeans answered the king, and said, “There is not a man on earth who can tell the king’s matter; therefore no king, lord, or ruler has </a:t>
            </a:r>
            <a:r>
              <a:rPr lang="en-US" sz="2300" b="1" i="1" dirty="0">
                <a:effectLst/>
              </a:rPr>
              <a:t>ever</a:t>
            </a:r>
            <a:r>
              <a:rPr lang="en-US" sz="2300" b="1" dirty="0">
                <a:effectLst/>
              </a:rPr>
              <a:t> asked such things of any magician, astrologer, or Chaldean. </a:t>
            </a:r>
            <a:r>
              <a:rPr lang="en-US" sz="2300" b="1" u="none" strike="noStrike" baseline="30000" dirty="0">
                <a:effectLst/>
              </a:rPr>
              <a:t>11</a:t>
            </a:r>
            <a:r>
              <a:rPr lang="en-US" sz="2300" b="1" u="none" strike="noStrike" dirty="0">
                <a:effectLst/>
              </a:rPr>
              <a:t> </a:t>
            </a:r>
            <a:r>
              <a:rPr lang="en-US" sz="2300" b="1" dirty="0">
                <a:effectLst/>
              </a:rPr>
              <a:t>It is a difficult thing that the king requests, and there is </a:t>
            </a:r>
            <a:r>
              <a:rPr lang="en-US" sz="2300" b="1" dirty="0">
                <a:effectLst/>
                <a:highlight>
                  <a:srgbClr val="00FF00"/>
                </a:highlight>
              </a:rPr>
              <a:t>no other who can tell it to the king except the gods, whose dwelling is not with flesh.</a:t>
            </a:r>
            <a:r>
              <a:rPr lang="en-US" sz="2300" b="1" dirty="0">
                <a:effectLst/>
              </a:rPr>
              <a:t>” </a:t>
            </a:r>
            <a:r>
              <a:rPr lang="en-US" sz="2300" b="1" u="none" strike="noStrike" baseline="30000" dirty="0">
                <a:effectLst/>
              </a:rPr>
              <a:t>12</a:t>
            </a:r>
            <a:r>
              <a:rPr lang="en-US" sz="2300" b="1" u="none" strike="noStrike" dirty="0">
                <a:effectLst/>
              </a:rPr>
              <a:t> </a:t>
            </a:r>
            <a:r>
              <a:rPr lang="en-US" sz="2300" b="1" dirty="0">
                <a:effectLst/>
              </a:rPr>
              <a:t>For this reason the king was angry and very furious, and gave the command to destroy all the wise </a:t>
            </a:r>
            <a:r>
              <a:rPr lang="en-US" sz="2300" b="1" i="1" dirty="0">
                <a:effectLst/>
              </a:rPr>
              <a:t>men</a:t>
            </a:r>
            <a:r>
              <a:rPr lang="en-US" sz="2300" b="1" dirty="0">
                <a:effectLst/>
              </a:rPr>
              <a:t> of Babylon. </a:t>
            </a:r>
            <a:r>
              <a:rPr lang="en-US" sz="2300" b="1" u="none" strike="noStrike" baseline="30000" dirty="0">
                <a:effectLst/>
              </a:rPr>
              <a:t>13</a:t>
            </a:r>
            <a:r>
              <a:rPr lang="en-US" sz="2300" b="1" u="none" strike="noStrike" dirty="0">
                <a:effectLst/>
              </a:rPr>
              <a:t> </a:t>
            </a:r>
            <a:r>
              <a:rPr lang="en-US" sz="2300" b="1" dirty="0">
                <a:effectLst/>
              </a:rPr>
              <a:t>So the decree went out, and they began killing the wise </a:t>
            </a:r>
            <a:r>
              <a:rPr lang="en-US" sz="2300" b="1" i="1" dirty="0">
                <a:effectLst/>
              </a:rPr>
              <a:t>men;</a:t>
            </a:r>
            <a:r>
              <a:rPr lang="en-US" sz="2300" b="1" dirty="0">
                <a:effectLst/>
              </a:rPr>
              <a:t> and they sought Daniel and his companions, to kill </a:t>
            </a:r>
            <a:r>
              <a:rPr lang="en-US" sz="2300" b="1" i="1" dirty="0">
                <a:effectLst/>
              </a:rPr>
              <a:t>them</a:t>
            </a:r>
            <a:r>
              <a:rPr lang="en-US" sz="2300" b="1" dirty="0">
                <a:effectLst/>
              </a:rPr>
              <a:t>. </a:t>
            </a:r>
          </a:p>
          <a:p>
            <a:endParaRPr lang="en-US" b="1" dirty="0"/>
          </a:p>
        </p:txBody>
      </p:sp>
      <p:sp>
        <p:nvSpPr>
          <p:cNvPr id="5" name="Slide Number Placeholder 4">
            <a:extLst>
              <a:ext uri="{FF2B5EF4-FFF2-40B4-BE49-F238E27FC236}">
                <a16:creationId xmlns:a16="http://schemas.microsoft.com/office/drawing/2014/main" id="{147CC7AF-6C79-A16C-C55C-0262C5D4691F}"/>
              </a:ext>
            </a:extLst>
          </p:cNvPr>
          <p:cNvSpPr>
            <a:spLocks noGrp="1"/>
          </p:cNvSpPr>
          <p:nvPr>
            <p:ph type="sldNum" sz="quarter" idx="12"/>
          </p:nvPr>
        </p:nvSpPr>
        <p:spPr/>
        <p:txBody>
          <a:bodyPr/>
          <a:lstStyle/>
          <a:p>
            <a:fld id="{26310555-B3CF-844D-82B3-1110B5B6EDF1}" type="slidenum">
              <a:rPr lang="en-US" smtClean="0"/>
              <a:t>8</a:t>
            </a:fld>
            <a:endParaRPr lang="en-US"/>
          </a:p>
        </p:txBody>
      </p:sp>
    </p:spTree>
    <p:extLst>
      <p:ext uri="{BB962C8B-B14F-4D97-AF65-F5344CB8AC3E}">
        <p14:creationId xmlns:p14="http://schemas.microsoft.com/office/powerpoint/2010/main" val="910745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EDFAF-2463-6C54-CD76-E37761D194E9}"/>
              </a:ext>
            </a:extLst>
          </p:cNvPr>
          <p:cNvSpPr>
            <a:spLocks noGrp="1"/>
          </p:cNvSpPr>
          <p:nvPr>
            <p:ph type="title"/>
          </p:nvPr>
        </p:nvSpPr>
        <p:spPr/>
        <p:txBody>
          <a:bodyPr>
            <a:normAutofit fontScale="90000"/>
          </a:bodyPr>
          <a:lstStyle/>
          <a:p>
            <a:r>
              <a:rPr lang="en-US" dirty="0"/>
              <a:t>Daniel’s Courage</a:t>
            </a:r>
            <a:br>
              <a:rPr lang="en-US" dirty="0"/>
            </a:br>
            <a:r>
              <a:rPr lang="en-US" dirty="0"/>
              <a:t>  before Nebuchadnezzar</a:t>
            </a:r>
          </a:p>
        </p:txBody>
      </p:sp>
      <p:sp>
        <p:nvSpPr>
          <p:cNvPr id="3" name="Content Placeholder 2">
            <a:extLst>
              <a:ext uri="{FF2B5EF4-FFF2-40B4-BE49-F238E27FC236}">
                <a16:creationId xmlns:a16="http://schemas.microsoft.com/office/drawing/2014/main" id="{D64180F4-DF40-4A1B-7CC5-0429922E9026}"/>
              </a:ext>
            </a:extLst>
          </p:cNvPr>
          <p:cNvSpPr>
            <a:spLocks noGrp="1"/>
          </p:cNvSpPr>
          <p:nvPr>
            <p:ph idx="1"/>
          </p:nvPr>
        </p:nvSpPr>
        <p:spPr>
          <a:xfrm>
            <a:off x="838200" y="1470992"/>
            <a:ext cx="10515600" cy="4949686"/>
          </a:xfrm>
        </p:spPr>
        <p:txBody>
          <a:bodyPr>
            <a:normAutofit/>
          </a:bodyPr>
          <a:lstStyle/>
          <a:p>
            <a:pPr marL="285750" marR="0" indent="-514350">
              <a:lnSpc>
                <a:spcPct val="115000"/>
              </a:lnSpc>
              <a:spcBef>
                <a:spcPts val="0"/>
              </a:spcBef>
              <a:spcAft>
                <a:spcPts val="1000"/>
              </a:spcAft>
              <a:buFont typeface="+mj-lt"/>
              <a:buAutoNum type="arabicPeriod" startAt="2"/>
            </a:pPr>
            <a:r>
              <a:rPr lang="en-US" sz="3100" b="1" dirty="0"/>
              <a:t>Daniel 2:14–16 (NKJV) </a:t>
            </a:r>
          </a:p>
          <a:p>
            <a:pPr marL="457200" lvl="1" indent="0">
              <a:lnSpc>
                <a:spcPct val="115000"/>
              </a:lnSpc>
              <a:spcBef>
                <a:spcPts val="0"/>
              </a:spcBef>
              <a:spcAft>
                <a:spcPts val="1000"/>
              </a:spcAft>
              <a:buNone/>
            </a:pPr>
            <a:r>
              <a:rPr lang="en-US" sz="2300" b="1" dirty="0"/>
              <a:t>14 Then with </a:t>
            </a:r>
            <a:r>
              <a:rPr lang="en-US" sz="2300" b="1" u="sng" dirty="0">
                <a:highlight>
                  <a:srgbClr val="00FF00"/>
                </a:highlight>
              </a:rPr>
              <a:t>counsel and wisdom </a:t>
            </a:r>
            <a:r>
              <a:rPr lang="en-US" sz="2300" b="1" dirty="0"/>
              <a:t>Daniel </a:t>
            </a:r>
            <a:r>
              <a:rPr lang="en-US" sz="2300" b="1" u="sng" dirty="0"/>
              <a:t>answered Arioch</a:t>
            </a:r>
            <a:r>
              <a:rPr lang="en-US" sz="2300" b="1" dirty="0"/>
              <a:t>, the captain of the king’s guard, who had gone out to kill the wise men of Babylon; 15 he answered and said to Arioch the king’s captain, “Why is the decree from the king so urgent?” Then Arioch made the decision known to Daniel. 16 So </a:t>
            </a:r>
            <a:r>
              <a:rPr lang="en-US" sz="2300" b="1" u="sng" dirty="0">
                <a:highlight>
                  <a:srgbClr val="00FF00"/>
                </a:highlight>
              </a:rPr>
              <a:t>Daniel went in and asked the king</a:t>
            </a:r>
            <a:r>
              <a:rPr lang="en-US" sz="2300" b="1" dirty="0">
                <a:highlight>
                  <a:srgbClr val="00FF00"/>
                </a:highlight>
              </a:rPr>
              <a:t> </a:t>
            </a:r>
            <a:r>
              <a:rPr lang="en-US" sz="2300" b="1" dirty="0"/>
              <a:t>to give him time, that he might tell the king the interpretation. </a:t>
            </a:r>
            <a:endParaRPr lang="en-US" sz="2300" b="1" dirty="0">
              <a:effectLst/>
            </a:endParaRPr>
          </a:p>
          <a:p>
            <a:endParaRPr lang="en-US" b="1" dirty="0"/>
          </a:p>
        </p:txBody>
      </p:sp>
      <p:sp>
        <p:nvSpPr>
          <p:cNvPr id="5" name="Slide Number Placeholder 4">
            <a:extLst>
              <a:ext uri="{FF2B5EF4-FFF2-40B4-BE49-F238E27FC236}">
                <a16:creationId xmlns:a16="http://schemas.microsoft.com/office/drawing/2014/main" id="{147CC7AF-6C79-A16C-C55C-0262C5D4691F}"/>
              </a:ext>
            </a:extLst>
          </p:cNvPr>
          <p:cNvSpPr>
            <a:spLocks noGrp="1"/>
          </p:cNvSpPr>
          <p:nvPr>
            <p:ph type="sldNum" sz="quarter" idx="12"/>
          </p:nvPr>
        </p:nvSpPr>
        <p:spPr/>
        <p:txBody>
          <a:bodyPr/>
          <a:lstStyle/>
          <a:p>
            <a:fld id="{26310555-B3CF-844D-82B3-1110B5B6EDF1}" type="slidenum">
              <a:rPr lang="en-US" smtClean="0"/>
              <a:t>9</a:t>
            </a:fld>
            <a:endParaRPr lang="en-US"/>
          </a:p>
        </p:txBody>
      </p:sp>
    </p:spTree>
    <p:extLst>
      <p:ext uri="{BB962C8B-B14F-4D97-AF65-F5344CB8AC3E}">
        <p14:creationId xmlns:p14="http://schemas.microsoft.com/office/powerpoint/2010/main" val="1499232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2751</Words>
  <Application>Microsoft Office PowerPoint</Application>
  <PresentationFormat>Widescreen</PresentationFormat>
  <Paragraphs>151</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Helvetica</vt:lpstr>
      <vt:lpstr>Office Theme</vt:lpstr>
      <vt:lpstr>My Favorite Bible Character   Daniel: A Man of Great Courage</vt:lpstr>
      <vt:lpstr>PowerPoint Presentation</vt:lpstr>
      <vt:lpstr>Background of Daniel</vt:lpstr>
      <vt:lpstr>Background of Daniel</vt:lpstr>
      <vt:lpstr>What were these young men experiencing?</vt:lpstr>
      <vt:lpstr>Courage</vt:lpstr>
      <vt:lpstr>Daniel's Courage    before the chief of the eunuchs</vt:lpstr>
      <vt:lpstr>Daniel’s Courage   before Nebuchadnezzar</vt:lpstr>
      <vt:lpstr>Daniel’s Courage   before Nebuchadnezzar</vt:lpstr>
      <vt:lpstr>PowerPoint Presentation</vt:lpstr>
      <vt:lpstr>PowerPoint Presentation</vt:lpstr>
      <vt:lpstr>PowerPoint Presentation</vt:lpstr>
      <vt:lpstr>Daniel's Courage   before Belshazzar</vt:lpstr>
      <vt:lpstr>Daniel's Courage   before Darius</vt:lpstr>
      <vt:lpstr>Daniel's Courage   before Darius</vt:lpstr>
      <vt:lpstr>What builds Godly Courage?</vt:lpstr>
      <vt:lpstr>Daniel’s Prayer—His source of Courage</vt:lpstr>
      <vt:lpstr>Daniel’s Prayer</vt:lpstr>
      <vt:lpstr>Applying Daniel's Courage</vt:lpstr>
      <vt:lpstr>PowerPoint Presentation</vt:lpstr>
      <vt:lpstr>Footnotes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Favorite Bible Character   Daniel</dc:title>
  <dc:creator>Dan McLeod</dc:creator>
  <cp:lastModifiedBy>David Sproule</cp:lastModifiedBy>
  <cp:revision>6</cp:revision>
  <dcterms:created xsi:type="dcterms:W3CDTF">2023-08-12T16:32:26Z</dcterms:created>
  <dcterms:modified xsi:type="dcterms:W3CDTF">2023-08-13T12:42:08Z</dcterms:modified>
</cp:coreProperties>
</file>