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BDC8C-418D-C794-C502-1B30AA6116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471EBE-544F-5720-A1A5-FE205267FE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40F82E-6649-86A5-7F3F-BF91ADBBD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0B4E4-EA4F-4CFC-A1F9-CE2DEDFF6B3D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FDB533-5D05-3DC0-3A32-854FD89FB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FC2494-7A05-7593-1238-A9EECF6EF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07BD3-AC2A-4D53-8AFE-B3729BD9715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person standing in front of a large open book&#10;&#10;Description automatically generated">
            <a:extLst>
              <a:ext uri="{FF2B5EF4-FFF2-40B4-BE49-F238E27FC236}">
                <a16:creationId xmlns:a16="http://schemas.microsoft.com/office/drawing/2014/main" id="{86893672-4C56-A789-B87D-A94F6B83C5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29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6410B-EBF4-50E1-B135-DC18A8EBA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0EEB2A-65EB-9EAF-E78E-8778351E9C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B17437-D4B1-3A76-CA01-B2B3C1352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0B4E4-EA4F-4CFC-A1F9-CE2DEDFF6B3D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4D563E-B216-9BDE-A409-5F16DE353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5607A-EB29-DFD4-6374-1F42FD210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07BD3-AC2A-4D53-8AFE-B3729BD97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756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82A2D-3C00-52A6-664E-5E6075FC1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2D1CE-DC84-4699-6CFC-A686FA5ECC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319338-87A9-60C0-3481-535587241A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C028D2-87BE-A07F-55CF-911EEE419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0B4E4-EA4F-4CFC-A1F9-CE2DEDFF6B3D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C72F6E-150A-F00E-B251-C74D31CF9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F2CED8-5DF1-AE45-5829-CDC3077C7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07BD3-AC2A-4D53-8AFE-B3729BD97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805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FE029-64C5-127C-25A7-2838F4B69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7B6AD1-456C-6AF9-675F-6DAEE12B12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7A7EA3-A6A2-8689-7AE6-F862BFF77C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548EAF-0305-3B8D-2E6A-B8C7173E39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D38F2E-F1C1-E50A-7C27-7770075D0B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ED67E0-C4F5-6EE8-9CEC-F96D26B15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0B4E4-EA4F-4CFC-A1F9-CE2DEDFF6B3D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C3062E-9B9B-146F-E058-835128887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088985-A646-6F32-CFF4-565652D18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07BD3-AC2A-4D53-8AFE-B3729BD97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56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1E1E9-7628-7E4F-5D81-9FE97A9B2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4FC240-C010-8A7F-1A47-F5DD1DFE8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0B4E4-EA4F-4CFC-A1F9-CE2DEDFF6B3D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234F4A-14A8-5639-FC2C-9A63F861A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E9FDB1-B6D1-1E4D-B469-8C639A1E7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07BD3-AC2A-4D53-8AFE-B3729BD97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98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437B06-9084-8F46-5F72-46459858C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0B4E4-EA4F-4CFC-A1F9-CE2DEDFF6B3D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58C8F4-9942-5779-9B6B-83F054CE9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537EFF-9418-5CBA-BC05-D61724B55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07BD3-AC2A-4D53-8AFE-B3729BD97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335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DCFC4-5500-57F2-19C5-08D9192AF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B5E82-13F2-BB66-F210-3546E9D40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E346FF-B029-E552-3EA2-12C8D10D04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420B51-B104-D345-7CB5-090C4BFD2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0B4E4-EA4F-4CFC-A1F9-CE2DEDFF6B3D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82A98C-9687-9085-3906-29F0D3D69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3016A4-706B-1E59-4CD1-9FD248844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07BD3-AC2A-4D53-8AFE-B3729BD97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124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F5700-5F3A-9940-15D5-6C53E74CF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67A3DA-202D-08C8-071D-8E2948888A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5EE20A-DA44-1B36-439C-7A8DAFAFE5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DDD379-2D67-4BAF-11ED-BD80AEF86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0B4E4-EA4F-4CFC-A1F9-CE2DEDFF6B3D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86C81B-B686-A3A8-9861-8683E8E94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586BD-5A37-0E8B-7E5C-EA69BB068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07BD3-AC2A-4D53-8AFE-B3729BD97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251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CBE0D-5282-7646-C633-7B4D84B12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78F22-ADD0-C06C-662E-81FF3F26ED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0B1FAE-C29E-6F0F-2F6E-02D1E35A6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0B4E4-EA4F-4CFC-A1F9-CE2DEDFF6B3D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5F045-4F83-FCC9-4C42-DDC6CACBF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4840C-D417-24AB-E839-00BFAE100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07BD3-AC2A-4D53-8AFE-B3729BD97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4967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0730D3-0CC7-A1B5-D507-A413793410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EA9396-ECC5-DAE4-03D0-96259FE2C0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A073F-C406-51B2-F21B-9657647C0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0B4E4-EA4F-4CFC-A1F9-CE2DEDFF6B3D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751A26-9476-9E27-4342-FB9117181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731B07-25AD-99D4-D1FF-6E78E4BE9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07BD3-AC2A-4D53-8AFE-B3729BD97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916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dark blue sky with white text&#10;&#10;Description automatically generated">
            <a:extLst>
              <a:ext uri="{FF2B5EF4-FFF2-40B4-BE49-F238E27FC236}">
                <a16:creationId xmlns:a16="http://schemas.microsoft.com/office/drawing/2014/main" id="{125C8467-5D28-C76F-004E-7C32D404B9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618D3-C567-DA41-AB79-041799D0E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086" y="2010032"/>
            <a:ext cx="11757454" cy="484796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57626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0881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ark blue background with white text&#10;&#10;Description automatically generated">
            <a:extLst>
              <a:ext uri="{FF2B5EF4-FFF2-40B4-BE49-F238E27FC236}">
                <a16:creationId xmlns:a16="http://schemas.microsoft.com/office/drawing/2014/main" id="{F346A4D7-5079-C840-43B7-809FEB22FC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618D3-C567-DA41-AB79-041799D0E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086" y="2010032"/>
            <a:ext cx="11757454" cy="484796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57626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491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C61BC32E-D393-D41A-267A-AA12F317C8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618D3-C567-DA41-AB79-041799D0E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086" y="2010032"/>
            <a:ext cx="11757454" cy="484796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57626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3692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276D7ADA-9888-5AEF-0C49-72F76AC8FC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618D3-C567-DA41-AB79-041799D0E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086" y="2010032"/>
            <a:ext cx="11757454" cy="484796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57626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6037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B170D629-6C69-C18D-1B55-76A8C993FB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618D3-C567-DA41-AB79-041799D0E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086" y="2010032"/>
            <a:ext cx="11757454" cy="484796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57626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7227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ark blue background with white text&#10;&#10;Description automatically generated">
            <a:extLst>
              <a:ext uri="{FF2B5EF4-FFF2-40B4-BE49-F238E27FC236}">
                <a16:creationId xmlns:a16="http://schemas.microsoft.com/office/drawing/2014/main" id="{C005A50F-2928-E380-31FC-F1625D3A6C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618D3-C567-DA41-AB79-041799D0E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086" y="2010032"/>
            <a:ext cx="11757454" cy="484796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57626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6610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1566F7BD-1C47-C8DC-EC9B-AF10DB97F6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618D3-C567-DA41-AB79-041799D0E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086" y="2010032"/>
            <a:ext cx="11757454" cy="484796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57626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9161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618D3-C567-DA41-AB79-041799D0E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086" y="2010032"/>
            <a:ext cx="11757454" cy="484796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57626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A blue sky with white text&#10;&#10;Description automatically generated">
            <a:extLst>
              <a:ext uri="{FF2B5EF4-FFF2-40B4-BE49-F238E27FC236}">
                <a16:creationId xmlns:a16="http://schemas.microsoft.com/office/drawing/2014/main" id="{955466FB-AE72-FCB9-16F7-FF9E1FCB50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455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CBACE5-8D3E-B584-C95F-1C6DE7467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36EB19-430C-56D4-EA9F-CE8503EDE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DB5C3-C88B-05CC-D2B5-ADDEEC2DD2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0B4E4-EA4F-4CFC-A1F9-CE2DEDFF6B3D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F172E-DDDB-BCAF-2799-E4FB18EB2A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9EA23F-8352-12E3-B81A-1F7F2E37B7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07BD3-AC2A-4D53-8AFE-B3729BD97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17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490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7D99A2-1DFB-A401-5DEF-5D93398FE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His actual given name was </a:t>
            </a:r>
            <a:r>
              <a:rPr lang="en-US" dirty="0" err="1"/>
              <a:t>Joses</a:t>
            </a:r>
            <a:r>
              <a:rPr lang="en-US" dirty="0"/>
              <a:t>/Joseph (Acts 4:36)</a:t>
            </a:r>
          </a:p>
          <a:p>
            <a:r>
              <a:rPr lang="en-US" dirty="0"/>
              <a:t>He was of the tribe of Levi (Acts 4:36)</a:t>
            </a:r>
          </a:p>
          <a:p>
            <a:r>
              <a:rPr lang="en-US" dirty="0"/>
              <a:t>He was from the isle of Cyprus (Acts 4:36; cf. 13:4-5; 15:39)</a:t>
            </a:r>
          </a:p>
          <a:p>
            <a:r>
              <a:rPr lang="en-US" dirty="0"/>
              <a:t>He was a landowner (Acts 4:37)</a:t>
            </a:r>
          </a:p>
          <a:p>
            <a:r>
              <a:rPr lang="en-US" dirty="0"/>
              <a:t>He apparently had no wife or family (1 Cor. 9:5-6)</a:t>
            </a:r>
          </a:p>
          <a:p>
            <a:r>
              <a:rPr lang="en-US" dirty="0"/>
              <a:t>He was referred to with the generic term “apostle” (Acts 14:14; cf. 1 Thess. 2:6; Gal. 1:19; 2 Cor. 8:23; Phil. 2:25)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40917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7D99A2-1DFB-A401-5DEF-5D93398FE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“Barnabas” was a nickname given by the apostles (Acts 4:36)</a:t>
            </a:r>
          </a:p>
          <a:p>
            <a:pPr lvl="1"/>
            <a:r>
              <a:rPr lang="en-US" dirty="0"/>
              <a:t>The name means “son of encouragement, consolation, exhortation”</a:t>
            </a:r>
          </a:p>
          <a:p>
            <a:pPr lvl="1"/>
            <a:r>
              <a:rPr lang="en-US" dirty="0"/>
              <a:t>The Greek word “</a:t>
            </a:r>
            <a:r>
              <a:rPr lang="en-US" i="1" dirty="0" err="1"/>
              <a:t>paraklesis</a:t>
            </a:r>
            <a:r>
              <a:rPr lang="en-US" dirty="0"/>
              <a:t>” literally means, “calling to one’s side”</a:t>
            </a:r>
          </a:p>
          <a:p>
            <a:r>
              <a:rPr lang="en-US" dirty="0"/>
              <a:t>Barnabas was someone who gave “jump starts” to those in need</a:t>
            </a:r>
          </a:p>
        </p:txBody>
      </p:sp>
    </p:spTree>
    <p:extLst>
      <p:ext uri="{BB962C8B-B14F-4D97-AF65-F5344CB8AC3E}">
        <p14:creationId xmlns:p14="http://schemas.microsoft.com/office/powerpoint/2010/main" val="183471650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7D99A2-1DFB-A401-5DEF-5D93398FE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gospel brings out the very best in God’s children</a:t>
            </a:r>
          </a:p>
          <a:p>
            <a:pPr lvl="1"/>
            <a:r>
              <a:rPr lang="en-US" dirty="0"/>
              <a:t>There is no place for pride, selfishness, covetousness, envy (Jas. 3:13-18; Gal. 5:22-26; Col. 3:5)</a:t>
            </a:r>
          </a:p>
          <a:p>
            <a:pPr lvl="1"/>
            <a:r>
              <a:rPr lang="en-US" dirty="0"/>
              <a:t>The heart of a child of God is filled with brotherly kindness, love and good will (Col. 3:12-14; 2 Pet. 1:5-7; Rom. 12:10-13)</a:t>
            </a:r>
          </a:p>
          <a:p>
            <a:r>
              <a:rPr lang="en-US" dirty="0"/>
              <a:t>True Christian generosity:</a:t>
            </a:r>
          </a:p>
          <a:p>
            <a:pPr lvl="1"/>
            <a:r>
              <a:rPr lang="en-US" dirty="0"/>
              <a:t>Is done freely and without coercion</a:t>
            </a:r>
          </a:p>
          <a:p>
            <a:pPr lvl="1"/>
            <a:r>
              <a:rPr lang="en-US" dirty="0"/>
              <a:t>Reflects a proper attitude toward material wealth</a:t>
            </a:r>
          </a:p>
          <a:p>
            <a:pPr lvl="1"/>
            <a:r>
              <a:rPr lang="en-US" dirty="0"/>
              <a:t>Puts first things first and finds value in that which is truly valuable </a:t>
            </a:r>
          </a:p>
          <a:p>
            <a:pPr lvl="1"/>
            <a:r>
              <a:rPr lang="en-US" dirty="0"/>
              <a:t>Must be practiced and taught in: families, the church, in the eldership </a:t>
            </a:r>
          </a:p>
        </p:txBody>
      </p:sp>
    </p:spTree>
    <p:extLst>
      <p:ext uri="{BB962C8B-B14F-4D97-AF65-F5344CB8AC3E}">
        <p14:creationId xmlns:p14="http://schemas.microsoft.com/office/powerpoint/2010/main" val="131989347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7D99A2-1DFB-A401-5DEF-5D93398FE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086" y="2010032"/>
            <a:ext cx="11911914" cy="4847968"/>
          </a:xfrm>
        </p:spPr>
        <p:txBody>
          <a:bodyPr>
            <a:normAutofit/>
          </a:bodyPr>
          <a:lstStyle/>
          <a:p>
            <a:r>
              <a:rPr lang="en-US" dirty="0"/>
              <a:t>Saul was having a hard time being accepted by the brethren</a:t>
            </a:r>
          </a:p>
          <a:p>
            <a:r>
              <a:rPr lang="en-US" dirty="0"/>
              <a:t>Barnabas brought Saul to the apostles and defended him</a:t>
            </a:r>
          </a:p>
          <a:p>
            <a:pPr lvl="1"/>
            <a:r>
              <a:rPr lang="en-US" dirty="0"/>
              <a:t>Unity cannot exist with fear</a:t>
            </a:r>
          </a:p>
          <a:p>
            <a:pPr lvl="1"/>
            <a:r>
              <a:rPr lang="en-US" dirty="0"/>
              <a:t>In uniting Saul and the brethren, fear was calmed and work could flourish</a:t>
            </a:r>
          </a:p>
          <a:p>
            <a:pPr lvl="1"/>
            <a:r>
              <a:rPr lang="en-US" dirty="0"/>
              <a:t>This created a bond between Barnabas and Saul for future mission work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89731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7D99A2-1DFB-A401-5DEF-5D93398FE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 were a great number of new converts in Antioch</a:t>
            </a:r>
          </a:p>
          <a:p>
            <a:r>
              <a:rPr lang="en-US" dirty="0"/>
              <a:t>New converts need encouragement</a:t>
            </a:r>
          </a:p>
          <a:p>
            <a:r>
              <a:rPr lang="en-US" dirty="0"/>
              <a:t>The church in Jerusalem knew of the innate Barnabas-ness of Barnabas</a:t>
            </a:r>
          </a:p>
          <a:p>
            <a:pPr lvl="1"/>
            <a:r>
              <a:rPr lang="en-US" dirty="0"/>
              <a:t>He was a good man, having a constant, godly influence on others (11:24)</a:t>
            </a:r>
          </a:p>
          <a:p>
            <a:pPr lvl="1"/>
            <a:r>
              <a:rPr lang="en-US" dirty="0"/>
              <a:t>He rejoiced at the growth of the church and of individual Christians (11:23)</a:t>
            </a:r>
          </a:p>
          <a:p>
            <a:pPr lvl="1"/>
            <a:r>
              <a:rPr lang="en-US" dirty="0"/>
              <a:t>He kept on encouraging the new Christians to keep on cleaving to and remaining true to the Lord (11:23)</a:t>
            </a:r>
          </a:p>
          <a:p>
            <a:pPr lvl="1"/>
            <a:r>
              <a:rPr lang="en-US" dirty="0"/>
              <a:t>He diligently searched for Saul to make him a coworker for Christ (11:25-26)</a:t>
            </a:r>
          </a:p>
          <a:p>
            <a:pPr lvl="1"/>
            <a:r>
              <a:rPr lang="en-US" dirty="0"/>
              <a:t>He was trustworthy to transport financial assistance (11:27-30)</a:t>
            </a:r>
          </a:p>
        </p:txBody>
      </p:sp>
    </p:spTree>
    <p:extLst>
      <p:ext uri="{BB962C8B-B14F-4D97-AF65-F5344CB8AC3E}">
        <p14:creationId xmlns:p14="http://schemas.microsoft.com/office/powerpoint/2010/main" val="395075980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7D99A2-1DFB-A401-5DEF-5D93398FE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086" y="2010032"/>
            <a:ext cx="11814932" cy="4847968"/>
          </a:xfrm>
        </p:spPr>
        <p:txBody>
          <a:bodyPr>
            <a:normAutofit/>
          </a:bodyPr>
          <a:lstStyle/>
          <a:p>
            <a:r>
              <a:rPr lang="en-US" dirty="0"/>
              <a:t>We find in Barnabas a man who was willing to work in second place</a:t>
            </a:r>
          </a:p>
          <a:p>
            <a:r>
              <a:rPr lang="en-US" dirty="0"/>
              <a:t>Barnabas &amp; Saul were set apart for their first missionary journey (12:25-13:3)</a:t>
            </a:r>
          </a:p>
          <a:p>
            <a:r>
              <a:rPr lang="en-US" dirty="0"/>
              <a:t>Up to this point, Barnabas was more public and prominent</a:t>
            </a:r>
          </a:p>
          <a:p>
            <a:r>
              <a:rPr lang="en-US" dirty="0"/>
              <a:t>There seems to be a turning point on this first journey in Acts 13-14</a:t>
            </a:r>
          </a:p>
          <a:p>
            <a:r>
              <a:rPr lang="en-US" dirty="0"/>
              <a:t>Barnabas played a supportive role to Paul – he wanted Paul to grow and lead</a:t>
            </a:r>
          </a:p>
          <a:p>
            <a:r>
              <a:rPr lang="en-US" dirty="0"/>
              <a:t>We will NEVER accomplish anything for Christ if it is about ME!</a:t>
            </a:r>
          </a:p>
          <a:p>
            <a:pPr lvl="1"/>
            <a:r>
              <a:rPr lang="en-US" dirty="0"/>
              <a:t>We must work together (Phil. 1:27) </a:t>
            </a:r>
          </a:p>
          <a:p>
            <a:pPr lvl="1"/>
            <a:r>
              <a:rPr lang="en-US" dirty="0"/>
              <a:t>We must take whatever role is needed (1 Cor. 3:6-9)</a:t>
            </a:r>
          </a:p>
        </p:txBody>
      </p:sp>
    </p:spTree>
    <p:extLst>
      <p:ext uri="{BB962C8B-B14F-4D97-AF65-F5344CB8AC3E}">
        <p14:creationId xmlns:p14="http://schemas.microsoft.com/office/powerpoint/2010/main" val="308650114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7D99A2-1DFB-A401-5DEF-5D93398FE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Barnabas believed in the potential of people and was willing to give a second chance</a:t>
            </a:r>
          </a:p>
          <a:p>
            <a:r>
              <a:rPr lang="en-US" dirty="0"/>
              <a:t>John Mark had “departed” (i.e., deserted) from the mission (Acts 13:13) </a:t>
            </a:r>
          </a:p>
          <a:p>
            <a:pPr lvl="1"/>
            <a:r>
              <a:rPr lang="en-US" dirty="0"/>
              <a:t>He had “withdrawn,” becoming a “backslider” (Acts 15:36)</a:t>
            </a:r>
          </a:p>
          <a:p>
            <a:pPr lvl="1"/>
            <a:r>
              <a:rPr lang="en-US" dirty="0"/>
              <a:t>He actively chose to abandon the work and “not go…to the work” (15:38)</a:t>
            </a:r>
          </a:p>
          <a:p>
            <a:r>
              <a:rPr lang="en-US" dirty="0"/>
              <a:t>Taking him on the second journey became a point of sharp contention (15:37-39)</a:t>
            </a:r>
          </a:p>
          <a:p>
            <a:r>
              <a:rPr lang="en-US" dirty="0"/>
              <a:t>“Barnabas took Mark and sailed to Cyprus” (15:39)</a:t>
            </a:r>
          </a:p>
          <a:p>
            <a:r>
              <a:rPr lang="en-US" dirty="0"/>
              <a:t>Perhaps Barnabas’ heart of mercy later influenced Paul (cf. 1 Cor. 9:6)</a:t>
            </a:r>
          </a:p>
          <a:p>
            <a:pPr lvl="1"/>
            <a:r>
              <a:rPr lang="en-US" dirty="0"/>
              <a:t>Mark was with Paul while in Roman prison (Col. 4:10)</a:t>
            </a:r>
          </a:p>
          <a:p>
            <a:pPr lvl="1"/>
            <a:r>
              <a:rPr lang="en-US" dirty="0"/>
              <a:t>Paul wanted to see Mark before his death, calling him “useful” (2 Tim. 4:11)</a:t>
            </a:r>
          </a:p>
        </p:txBody>
      </p:sp>
    </p:spTree>
    <p:extLst>
      <p:ext uri="{BB962C8B-B14F-4D97-AF65-F5344CB8AC3E}">
        <p14:creationId xmlns:p14="http://schemas.microsoft.com/office/powerpoint/2010/main" val="103107655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12B93C19-0930-F38D-B33A-A36C9F06C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79523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663</Words>
  <Application>Microsoft Office PowerPoint</Application>
  <PresentationFormat>Widescreen</PresentationFormat>
  <Paragraphs>48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</cp:revision>
  <dcterms:created xsi:type="dcterms:W3CDTF">2023-07-30T00:43:47Z</dcterms:created>
  <dcterms:modified xsi:type="dcterms:W3CDTF">2023-08-06T12:31:48Z</dcterms:modified>
</cp:coreProperties>
</file>