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BCC32-E6A7-2AB4-B9D9-FE329A71F7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F0C6D1-0A8C-6C45-492A-7D52721D9F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DAED42-83A3-F467-58AF-C3E17B201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44A5-15AB-46B8-9B6B-61C5CDF51233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DE543-FBEC-491D-B305-45E8BB7B7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A23674-E973-D95D-505D-ED97391BF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5ACA-5D6B-4397-8F00-58032F9A6D7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E2F620F9-52B9-4986-F022-954F4BA475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6" t="857" r="7624" b="112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542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7790B-C1D4-066C-DE38-8B53C3366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4BCB8A-3739-B7D2-ACC4-54C0C4BF3E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3A409-7068-5F50-19D0-A0CDCCE47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44A5-15AB-46B8-9B6B-61C5CDF51233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B22E4-05AE-DD0B-1EEF-BE93CF23F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64E70-D1AE-AFC3-4A39-0429D48C4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5ACA-5D6B-4397-8F00-58032F9A6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933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E05A26-7B18-3157-5180-D48810B84C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73554A-DBD0-0466-F21A-0C0C2E4A34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06B3FC-4E62-8776-CDD9-DD7967613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44A5-15AB-46B8-9B6B-61C5CDF51233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C8DA19-6059-0582-C8E4-45D80C84C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35949-B083-5C55-87A4-06B9E524E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5ACA-5D6B-4397-8F00-58032F9A6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757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0A0A1752-2971-0DA2-4FFE-2778462D67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5EA08A-7270-C1EB-5728-BC7896DDE6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B2396E-5EB2-FC31-AA1D-874136271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37" y="922636"/>
            <a:ext cx="11775990" cy="95559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50800">
                    <a:schemeClr val="tx1"/>
                  </a:glow>
                </a:effectLst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EA827-22D6-16B6-7BD3-D4738B475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7" y="1977081"/>
            <a:ext cx="11775990" cy="4880919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50800">
                    <a:schemeClr val="tx1"/>
                  </a:glow>
                </a:effectLst>
              </a:defRPr>
            </a:lvl1pPr>
            <a:lvl2pPr marL="57626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508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508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508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508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4393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A5E18-3DBF-9006-FF6C-A94613258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744AF2-6498-4EF2-425E-0B9F6108E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CC697-50E3-11DF-4A6C-CEC1B14CC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44A5-15AB-46B8-9B6B-61C5CDF51233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526A1-7F4E-8DF4-51AE-3CE12FE66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499D2-CF35-9ADD-07B0-A1D1AF74E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5ACA-5D6B-4397-8F00-58032F9A6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992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B7010-4723-122A-3D43-A468954B5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37E48-C300-6346-57B4-2BFFE7A753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A95D63-8C85-54AF-0233-950E1109D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6B7775-329C-2937-AA54-D79346C08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44A5-15AB-46B8-9B6B-61C5CDF51233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61EFD9-40A4-A730-4A2D-93653EBEE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EAA10-1086-DACA-29DC-8C26F047F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5ACA-5D6B-4397-8F00-58032F9A6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107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99EBD-9B55-5CAA-C106-C3990ABD7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E05DB-76A2-263E-BC71-E91346489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4F1869-81AC-894E-624D-9BA3CB65FD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F4AE51-48DC-ACE4-9D19-6718B32045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A627B3-7837-B0EE-83E1-9FA2D3CD6B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EE9AE7-62AC-A9E1-D3DA-8A7C787B8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44A5-15AB-46B8-9B6B-61C5CDF51233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7ADB44-EB9E-5D4A-F9E5-F87583768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CAC2EE-0586-FD2D-C2EC-9F576D774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5ACA-5D6B-4397-8F00-58032F9A6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525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45E61-9D78-A095-28A2-D1D78B750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E2437F-58A5-09ED-1F43-5F267BD32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44A5-15AB-46B8-9B6B-61C5CDF51233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84666A-77B4-724B-192D-12C0ADD76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A621A0-9300-31C8-7C48-2E1394EEC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5ACA-5D6B-4397-8F00-58032F9A6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314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A11990-9F92-F2A1-E453-C2FD405AE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44A5-15AB-46B8-9B6B-61C5CDF51233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46E6C8-D09B-CC05-52FF-4003448F0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EC84DC-39AC-4B31-E84D-41513EFAA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5ACA-5D6B-4397-8F00-58032F9A6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496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12721-ED7C-3E77-4AF3-CEC1F9E10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762A3-713F-BE14-3F76-3711867C5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5D9E66-19B5-B991-A4A2-3F389D6ED3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7A4277-E614-1D8E-D9EA-23DD1A073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44A5-15AB-46B8-9B6B-61C5CDF51233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21BD06-3B8F-1B7D-A727-0264951DB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97A2BD-AC02-5C65-9B82-FEA9212F6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5ACA-5D6B-4397-8F00-58032F9A6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62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64E4E-69D0-CC19-800D-3E868A486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91C1AF-6F19-1BF5-056D-69C76B6734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16B4C3-C38B-F1AD-819A-983160FA1D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09A9D1-5D48-71FA-A14E-5925A2865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A44A5-15AB-46B8-9B6B-61C5CDF51233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7B4A12-36FD-72E0-4279-7AD5A45BA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989DB3-7655-003B-CE2A-015445FA5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85ACA-5D6B-4397-8F00-58032F9A6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648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87EBEA-A53C-F3DB-7DFF-144143C82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85ACD0-CEB0-094B-D2ED-E0FAEE158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AA80A6-FBEC-2277-0885-C2E7CC912A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A44A5-15AB-46B8-9B6B-61C5CDF51233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C0DA9-1403-E973-DAB1-423B7432D2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80724C-C955-9E35-830F-A7848534D4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85ACA-5D6B-4397-8F00-58032F9A6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286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5F2B27-7863-FA7B-B395-D106D0CFFC63}"/>
              </a:ext>
            </a:extLst>
          </p:cNvPr>
          <p:cNvSpPr txBox="1"/>
          <p:nvPr/>
        </p:nvSpPr>
        <p:spPr>
          <a:xfrm>
            <a:off x="8478982" y="16623"/>
            <a:ext cx="3704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Wisdom’s Call </a:t>
            </a:r>
            <a:r>
              <a:rPr lang="en-US" sz="2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(Drew Kizer)</a:t>
            </a:r>
          </a:p>
        </p:txBody>
      </p:sp>
    </p:spTree>
    <p:extLst>
      <p:ext uri="{BB962C8B-B14F-4D97-AF65-F5344CB8AC3E}">
        <p14:creationId xmlns:p14="http://schemas.microsoft.com/office/powerpoint/2010/main" val="376819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9523C-8650-2032-F5F5-E75A58CCB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Proverbs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FEC3F-9848-1BAA-F5F0-803E8994B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“proverb” is:</a:t>
            </a:r>
          </a:p>
          <a:p>
            <a:pPr lvl="1"/>
            <a:r>
              <a:rPr lang="en-US" dirty="0"/>
              <a:t>“A short but profound saying bearing some relevant truth or practical wisdom” (Drew Kizer)</a:t>
            </a:r>
          </a:p>
          <a:p>
            <a:pPr lvl="1"/>
            <a:r>
              <a:rPr lang="en-US" dirty="0"/>
              <a:t>“A pithy sentence clearly and concisely expressing some fact, truth, concept and idea…and thrusting itself effectively into memory” (Guy N. Woods)</a:t>
            </a:r>
          </a:p>
          <a:p>
            <a:r>
              <a:rPr lang="en-US" dirty="0"/>
              <a:t>Proverbs are extremely useful, making an insight of truth memorable</a:t>
            </a:r>
          </a:p>
        </p:txBody>
      </p:sp>
    </p:spTree>
    <p:extLst>
      <p:ext uri="{BB962C8B-B14F-4D97-AF65-F5344CB8AC3E}">
        <p14:creationId xmlns:p14="http://schemas.microsoft.com/office/powerpoint/2010/main" val="158110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9523C-8650-2032-F5F5-E75A58CCB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Hebrew Poetry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FEC3F-9848-1BAA-F5F0-803E8994B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Proverbs is in the O.T. section often called, “The Books of Poetry”</a:t>
            </a:r>
          </a:p>
          <a:p>
            <a:r>
              <a:rPr lang="en-US" dirty="0"/>
              <a:t>Poetry can reveal truth just as plain prose can</a:t>
            </a:r>
          </a:p>
          <a:p>
            <a:r>
              <a:rPr lang="en-US" dirty="0"/>
              <a:t>Hebrew poetry has some similarities to English poetry</a:t>
            </a:r>
          </a:p>
          <a:p>
            <a:pPr lvl="1"/>
            <a:r>
              <a:rPr lang="en-US" dirty="0"/>
              <a:t>Imagery is an important poetical device in both – using both simile and metaphor</a:t>
            </a:r>
          </a:p>
          <a:p>
            <a:r>
              <a:rPr lang="en-US" dirty="0"/>
              <a:t>Hebrew poetry can be very different from English poetry</a:t>
            </a:r>
          </a:p>
          <a:p>
            <a:pPr lvl="1"/>
            <a:r>
              <a:rPr lang="en-US" dirty="0"/>
              <a:t>English poems frequently use rhyme and meter, but these are rarely found in O.T. poetry</a:t>
            </a:r>
          </a:p>
          <a:p>
            <a:pPr lvl="1"/>
            <a:r>
              <a:rPr lang="en-US" dirty="0"/>
              <a:t>The principal feature of Hebrew poetry is “parallelism” (several different types)</a:t>
            </a:r>
          </a:p>
          <a:p>
            <a:r>
              <a:rPr lang="en-US" dirty="0"/>
              <a:t>There are various styles by which the proverbs are constructed</a:t>
            </a:r>
          </a:p>
          <a:p>
            <a:pPr lvl="1"/>
            <a:r>
              <a:rPr lang="en-US" dirty="0"/>
              <a:t>Equivalents (This is identical with that) – 14:4</a:t>
            </a:r>
          </a:p>
          <a:p>
            <a:pPr lvl="1"/>
            <a:r>
              <a:rPr lang="en-US" dirty="0"/>
              <a:t>Paradox (This is not like that) – 25:15 </a:t>
            </a:r>
          </a:p>
          <a:p>
            <a:pPr lvl="1"/>
            <a:r>
              <a:rPr lang="en-US" dirty="0"/>
              <a:t>Similarity (This is like that) – 25:12 </a:t>
            </a:r>
          </a:p>
          <a:p>
            <a:pPr lvl="1"/>
            <a:r>
              <a:rPr lang="en-US" dirty="0"/>
              <a:t>Absurdity (This is contrary to the correct order) – 17:16</a:t>
            </a:r>
          </a:p>
          <a:p>
            <a:pPr lvl="1"/>
            <a:r>
              <a:rPr lang="en-US" dirty="0"/>
              <a:t>Consequences (This will cause that to occur) – 26:27</a:t>
            </a:r>
          </a:p>
          <a:p>
            <a:pPr lvl="1"/>
            <a:r>
              <a:rPr lang="en-US" dirty="0"/>
              <a:t>Relative Value (This is worth more than that) – 19:22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94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9523C-8650-2032-F5F5-E75A58CCB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Author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FEC3F-9848-1BAA-F5F0-803E8994B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“The proverbs of Solomon the son of David, king of Israel” (1:1; 10:1; 25:1)</a:t>
            </a:r>
          </a:p>
          <a:p>
            <a:r>
              <a:rPr lang="en-US" dirty="0"/>
              <a:t>Proverbs, Ecclesiastes and Song of Solomon were all written by Solomon</a:t>
            </a:r>
          </a:p>
          <a:p>
            <a:r>
              <a:rPr lang="en-US" dirty="0"/>
              <a:t>Solomon was a man of surpassing wisdom (1 Kgs. 3:1-28; 4:29-31, 34; 10:7)</a:t>
            </a:r>
          </a:p>
          <a:p>
            <a:r>
              <a:rPr lang="en-US" dirty="0"/>
              <a:t>In all, Solomon spoke 3,000 proverbs and 1,005 songs (4:32)</a:t>
            </a:r>
          </a:p>
          <a:p>
            <a:pPr lvl="1"/>
            <a:r>
              <a:rPr lang="en-US" dirty="0"/>
              <a:t>Only about 375 in the book of Proverbs</a:t>
            </a:r>
          </a:p>
          <a:p>
            <a:r>
              <a:rPr lang="en-US" dirty="0"/>
              <a:t>Also written by </a:t>
            </a:r>
            <a:r>
              <a:rPr lang="en-US" dirty="0" err="1"/>
              <a:t>Agur</a:t>
            </a:r>
            <a:r>
              <a:rPr lang="en-US" dirty="0"/>
              <a:t> (</a:t>
            </a:r>
            <a:r>
              <a:rPr lang="en-US" dirty="0" err="1"/>
              <a:t>ch.</a:t>
            </a:r>
            <a:r>
              <a:rPr lang="en-US" dirty="0"/>
              <a:t> 30) and King Lemuel (</a:t>
            </a:r>
            <a:r>
              <a:rPr lang="en-US" dirty="0" err="1"/>
              <a:t>ch.</a:t>
            </a:r>
            <a:r>
              <a:rPr lang="en-US" dirty="0"/>
              <a:t> 31)</a:t>
            </a:r>
          </a:p>
        </p:txBody>
      </p:sp>
    </p:spTree>
    <p:extLst>
      <p:ext uri="{BB962C8B-B14F-4D97-AF65-F5344CB8AC3E}">
        <p14:creationId xmlns:p14="http://schemas.microsoft.com/office/powerpoint/2010/main" val="8776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9523C-8650-2032-F5F5-E75A58CCB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Purpose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FEC3F-9848-1BAA-F5F0-803E8994B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“To know (attain) wisdom and instruction” (1:2)</a:t>
            </a:r>
          </a:p>
          <a:p>
            <a:pPr lvl="1"/>
            <a:r>
              <a:rPr lang="en-US" dirty="0"/>
              <a:t>“Wisdom” is the ability to use good judgment and deal properly with the facts relating to daily living and one’s duty in life as God’s creation </a:t>
            </a:r>
          </a:p>
          <a:p>
            <a:pPr lvl="1"/>
            <a:r>
              <a:rPr lang="en-US" dirty="0"/>
              <a:t>“Instruction” is teaching, which leads to wisdom</a:t>
            </a:r>
          </a:p>
          <a:p>
            <a:r>
              <a:rPr lang="en-US" dirty="0"/>
              <a:t>“To perceive the words of understanding” (1:2)</a:t>
            </a:r>
          </a:p>
          <a:p>
            <a:pPr lvl="1"/>
            <a:r>
              <a:rPr lang="en-US" dirty="0"/>
              <a:t>The wisdom God gives us is: Practical, Intellectual, Moral, Responsible </a:t>
            </a:r>
          </a:p>
          <a:p>
            <a:pPr lvl="1"/>
            <a:r>
              <a:rPr lang="en-US" dirty="0"/>
              <a:t>The wise are informed about God and His ways (2:5; 3:6), and strive to see things from His viewpoint</a:t>
            </a:r>
          </a:p>
          <a:p>
            <a:r>
              <a:rPr lang="en-US" dirty="0"/>
              <a:t>“To receive instruction in wise behavior, righteousness, justice and integrity” (1:3)</a:t>
            </a:r>
          </a:p>
          <a:p>
            <a:r>
              <a:rPr lang="en-US" dirty="0"/>
              <a:t>Proverbs </a:t>
            </a:r>
            <a:r>
              <a:rPr lang="en-US"/>
              <a:t>teaches us: “</a:t>
            </a:r>
            <a:r>
              <a:rPr lang="en-US" dirty="0"/>
              <a:t>Faithful obedience to God and the right relationship with man are the only ways to true wisdom” (Guy N. Woods)</a:t>
            </a:r>
          </a:p>
        </p:txBody>
      </p:sp>
    </p:spTree>
    <p:extLst>
      <p:ext uri="{BB962C8B-B14F-4D97-AF65-F5344CB8AC3E}">
        <p14:creationId xmlns:p14="http://schemas.microsoft.com/office/powerpoint/2010/main" val="290126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9523C-8650-2032-F5F5-E75A58CCB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Beneficiaries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FEC3F-9848-1BAA-F5F0-803E8994B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Everyone is the intended audience of this book</a:t>
            </a:r>
          </a:p>
          <a:p>
            <a:r>
              <a:rPr lang="en-US" dirty="0"/>
              <a:t>The text mentions several different kinds of people who will benefit:</a:t>
            </a:r>
          </a:p>
          <a:p>
            <a:pPr lvl="1"/>
            <a:r>
              <a:rPr lang="en-US" dirty="0"/>
              <a:t>“The simple” (1:4) – give prudence</a:t>
            </a:r>
          </a:p>
          <a:p>
            <a:pPr lvl="1"/>
            <a:r>
              <a:rPr lang="en-US" dirty="0"/>
              <a:t>“The youth” (1:4) – to give knowledge and discretion</a:t>
            </a:r>
          </a:p>
          <a:p>
            <a:pPr lvl="1"/>
            <a:r>
              <a:rPr lang="en-US" dirty="0"/>
              <a:t>“The wise” (1:5) – to give increased learning</a:t>
            </a:r>
          </a:p>
          <a:p>
            <a:pPr lvl="1"/>
            <a:r>
              <a:rPr lang="en-US" dirty="0"/>
              <a:t>“A person of understanding” (1:5) – to give wise counsel</a:t>
            </a:r>
          </a:p>
          <a:p>
            <a:r>
              <a:rPr lang="en-US" dirty="0"/>
              <a:t>A wise person will hear and add to his learning (willing to be taught) (1:5-6)</a:t>
            </a:r>
          </a:p>
          <a:p>
            <a:r>
              <a:rPr lang="en-US" dirty="0"/>
              <a:t>The book contains the instruction needed by everyone to lead a godly, successful, happy life</a:t>
            </a:r>
          </a:p>
          <a:p>
            <a:r>
              <a:rPr lang="en-US" dirty="0"/>
              <a:t>It should be remembered that proverbs are not ironclad guarantees</a:t>
            </a:r>
          </a:p>
        </p:txBody>
      </p:sp>
    </p:spTree>
    <p:extLst>
      <p:ext uri="{BB962C8B-B14F-4D97-AF65-F5344CB8AC3E}">
        <p14:creationId xmlns:p14="http://schemas.microsoft.com/office/powerpoint/2010/main" val="81400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9523C-8650-2032-F5F5-E75A58CCB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Beginning of Knowledge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FEC3F-9848-1BAA-F5F0-803E8994B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“knowledge” in Proverbs is more than facts and information</a:t>
            </a:r>
          </a:p>
          <a:p>
            <a:r>
              <a:rPr lang="en-US" dirty="0"/>
              <a:t>“Knowledge” in Proverbs 1:7 (and elsewhere) involves:</a:t>
            </a:r>
          </a:p>
          <a:p>
            <a:pPr lvl="1"/>
            <a:r>
              <a:rPr lang="en-US" dirty="0"/>
              <a:t>An intimate relationship with</a:t>
            </a:r>
          </a:p>
          <a:p>
            <a:pPr lvl="1"/>
            <a:r>
              <a:rPr lang="en-US" dirty="0"/>
              <a:t>A total commitment to</a:t>
            </a:r>
          </a:p>
          <a:p>
            <a:r>
              <a:rPr lang="en-US" dirty="0"/>
              <a:t>Based on a relationship with God, we choose a course of conduct</a:t>
            </a:r>
          </a:p>
          <a:p>
            <a:r>
              <a:rPr lang="en-US" dirty="0"/>
              <a:t>“But fools despise wisdom and instruction” (Prov. 1:7)</a:t>
            </a:r>
          </a:p>
        </p:txBody>
      </p:sp>
    </p:spTree>
    <p:extLst>
      <p:ext uri="{BB962C8B-B14F-4D97-AF65-F5344CB8AC3E}">
        <p14:creationId xmlns:p14="http://schemas.microsoft.com/office/powerpoint/2010/main" val="64092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9523C-8650-2032-F5F5-E75A58CCB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Development of Fear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FEC3F-9848-1BAA-F5F0-803E8994B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Stage #1: Natural Fear</a:t>
            </a:r>
          </a:p>
          <a:p>
            <a:pPr lvl="1"/>
            <a:r>
              <a:rPr lang="en-US" dirty="0"/>
              <a:t>Dan. 5:6; Jas. 2:19; Luke 12:5; Rom. 11:22; Heb. 10:27, 31</a:t>
            </a:r>
          </a:p>
          <a:p>
            <a:r>
              <a:rPr lang="en-US" dirty="0"/>
              <a:t>Stage #2: Productive Fear</a:t>
            </a:r>
          </a:p>
          <a:p>
            <a:pPr lvl="1"/>
            <a:r>
              <a:rPr lang="en-US" dirty="0"/>
              <a:t>Prov. 3:7; 8:13; 16:6; Psa. 119:104</a:t>
            </a:r>
          </a:p>
          <a:p>
            <a:r>
              <a:rPr lang="en-US" dirty="0"/>
              <a:t>Stage #3: Awesome Fear</a:t>
            </a:r>
          </a:p>
          <a:p>
            <a:pPr lvl="1"/>
            <a:r>
              <a:rPr lang="en-US" dirty="0"/>
              <a:t>Lam. 3:22; Mal. 2:5</a:t>
            </a:r>
          </a:p>
          <a:p>
            <a:r>
              <a:rPr lang="en-US" dirty="0"/>
              <a:t>Stage #4: Reverent Fear</a:t>
            </a:r>
          </a:p>
          <a:p>
            <a:pPr lvl="1"/>
            <a:r>
              <a:rPr lang="en-US" dirty="0"/>
              <a:t>1 Tim. 6:15-16; </a:t>
            </a:r>
            <a:r>
              <a:rPr lang="en-US" dirty="0" err="1"/>
              <a:t>Ecc</a:t>
            </a:r>
            <a:r>
              <a:rPr lang="en-US" dirty="0"/>
              <a:t>. 12:13; Ex. 20:7</a:t>
            </a:r>
          </a:p>
        </p:txBody>
      </p:sp>
    </p:spTree>
    <p:extLst>
      <p:ext uri="{BB962C8B-B14F-4D97-AF65-F5344CB8AC3E}">
        <p14:creationId xmlns:p14="http://schemas.microsoft.com/office/powerpoint/2010/main" val="199679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9523C-8650-2032-F5F5-E75A58CCB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That Fear Is the Beginning of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FEC3F-9848-1BAA-F5F0-803E8994B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fear of the Lord can protect us from death and increase our life expectancy (Prov. 10:27; 14:27)</a:t>
            </a:r>
          </a:p>
          <a:p>
            <a:r>
              <a:rPr lang="en-US" dirty="0"/>
              <a:t>The fear of the Lord replaces all other fears that threaten us (Prov. 14:26)</a:t>
            </a:r>
          </a:p>
          <a:p>
            <a:r>
              <a:rPr lang="en-US" dirty="0"/>
              <a:t>The fear of the Lord brings contentment to life (Prov. 15:16)</a:t>
            </a:r>
          </a:p>
          <a:p>
            <a:r>
              <a:rPr lang="en-US" dirty="0"/>
              <a:t>The fear of the Lord produces great blessings, even in this life (Prov. 22:4)</a:t>
            </a:r>
          </a:p>
          <a:p>
            <a:r>
              <a:rPr lang="en-US" dirty="0"/>
              <a:t>The fear of the Lord can come too late (Prov. 1:26-28)</a:t>
            </a:r>
          </a:p>
        </p:txBody>
      </p:sp>
    </p:spTree>
    <p:extLst>
      <p:ext uri="{BB962C8B-B14F-4D97-AF65-F5344CB8AC3E}">
        <p14:creationId xmlns:p14="http://schemas.microsoft.com/office/powerpoint/2010/main" val="110534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829</Words>
  <Application>Microsoft Office PowerPoint</Application>
  <PresentationFormat>Widescreen</PresentationFormat>
  <Paragraphs>69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Defining Proverbs</vt:lpstr>
      <vt:lpstr>Hebrew Poetry</vt:lpstr>
      <vt:lpstr>The Author </vt:lpstr>
      <vt:lpstr>The Purpose </vt:lpstr>
      <vt:lpstr>The Beneficiaries  </vt:lpstr>
      <vt:lpstr>The Beginning of Knowledge   </vt:lpstr>
      <vt:lpstr>The Development of Fear</vt:lpstr>
      <vt:lpstr>Evidence That Fear Is the Beginning of Knowledge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Cindy Nelson</cp:lastModifiedBy>
  <cp:revision>4</cp:revision>
  <dcterms:created xsi:type="dcterms:W3CDTF">2023-08-02T01:13:04Z</dcterms:created>
  <dcterms:modified xsi:type="dcterms:W3CDTF">2023-08-07T14:22:33Z</dcterms:modified>
</cp:coreProperties>
</file>