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DC21-4A6A-05F5-3FF2-D03210AF4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92B50-09B5-C0B6-37B7-238C15595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C21DD-45A1-883F-D084-F5B75802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E83A1-1C9C-8DF5-DF72-2FA8AFABF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86E44-CB12-DBE7-0F80-9E694A78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uitar on a wood surface&#10;&#10;Description automatically generated">
            <a:extLst>
              <a:ext uri="{FF2B5EF4-FFF2-40B4-BE49-F238E27FC236}">
                <a16:creationId xmlns:a16="http://schemas.microsoft.com/office/drawing/2014/main" id="{B3DA1688-6DF2-CD97-981A-E4746C57B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21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FE9E-E27E-1988-6D5B-C14B33184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D776F-1898-8505-263C-5BE768DB7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750EE-EBA4-675B-2969-529EE6885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856A9-88C2-8508-5693-9AE97F4A2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A8E08-3D16-DBFE-45FE-2C9DA0D63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127F5-A1D1-4BD8-9F09-5821EC16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3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E0CD4-B0D0-89D1-CC46-204B88C9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31282-DBD9-A285-2B8F-8A0C0C80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CB5F0-C682-9719-28D6-B1F00BD55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C77CA-48B7-C9B7-E4BB-D2FE237C9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D2DEE-E1D6-2E51-A6B8-A5222E2AE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5D5D61-436F-71B3-C6B0-76E1CE1B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1790A6-8807-D9B7-DB45-D6D097CAC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ABEF5-7D91-E52F-C441-B7BF21F1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7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EFA9-C720-E160-42C8-B97CACFC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C8104-358C-4BBB-5870-B3021AC4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C862AC-0A09-641D-0CC0-145FAB79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8C8A7-554D-AFB3-649D-6205A494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0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D05C3-3877-F047-A689-871DC4D8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4C1D3-9DEC-6FE6-5398-41C5DE87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E98FB-37FC-72F2-82A1-670DFDDA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81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2FE3-74C7-9849-5110-2128A3DB9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7C7B4-AB20-D0E5-680C-F434B06BC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C261-6345-0456-79E4-B287D1452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63A71-A2DD-235D-B81D-64BC989C2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88E9E-106F-24E1-77DA-792D1BB2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44026-E373-A4E5-CA09-8A97C93C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24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1B5C-4359-80D0-226C-75876373A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E207E-B52D-BD33-C95E-348ABA718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C1EDF-9457-2E7E-644A-EC06855A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BDC38-A2CA-B90E-5CF5-2E1C0D7EF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9CD0A-D7A5-1046-1110-4E15ACAE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E9285-B9A3-D935-DF9F-822FED4A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88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863F6-4C4C-5663-452A-B29DB17A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C70B-21F2-9C2F-93EA-88E443F73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981D8-7353-C839-53F4-ED78C3DF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DB3E9-DBCA-4439-F926-49F9228D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5E63B-91D0-148E-0D13-7696016D2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1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36501F-A57D-44BD-A93D-E407A6985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68A42-9375-8DC8-914D-B099AE7DF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807AD-2976-46F3-9C6C-155CE780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41875-8C2B-4352-C509-6ADE28C0D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FEA3A-658A-6F01-FF83-BCACE622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0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own wood surface with white text&#10;&#10;Description automatically generated">
            <a:extLst>
              <a:ext uri="{FF2B5EF4-FFF2-40B4-BE49-F238E27FC236}">
                <a16:creationId xmlns:a16="http://schemas.microsoft.com/office/drawing/2014/main" id="{F86D33AE-793A-955C-462C-4D7393EA1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0D9A-B9C5-03BC-8575-DF9A7A2E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84" y="2015094"/>
            <a:ext cx="8469303" cy="484290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surface&#10;&#10;Description automatically generated">
            <a:extLst>
              <a:ext uri="{FF2B5EF4-FFF2-40B4-BE49-F238E27FC236}">
                <a16:creationId xmlns:a16="http://schemas.microsoft.com/office/drawing/2014/main" id="{1A431A41-81EC-05BE-D70F-D4BDFC236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0D9A-B9C5-03BC-8575-DF9A7A2E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84" y="2015094"/>
            <a:ext cx="8469303" cy="484290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34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ood surface&#10;&#10;Description automatically generated">
            <a:extLst>
              <a:ext uri="{FF2B5EF4-FFF2-40B4-BE49-F238E27FC236}">
                <a16:creationId xmlns:a16="http://schemas.microsoft.com/office/drawing/2014/main" id="{1BEAF844-1C04-BB18-6958-8C8951B56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0D9A-B9C5-03BC-8575-DF9A7A2E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84" y="2015094"/>
            <a:ext cx="8469303" cy="484290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542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surface&#10;&#10;Description automatically generated">
            <a:extLst>
              <a:ext uri="{FF2B5EF4-FFF2-40B4-BE49-F238E27FC236}">
                <a16:creationId xmlns:a16="http://schemas.microsoft.com/office/drawing/2014/main" id="{D64934A6-42C3-9B05-DA07-CC11610B5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0D9A-B9C5-03BC-8575-DF9A7A2E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84" y="2015094"/>
            <a:ext cx="8469303" cy="484290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54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own wood surface with white text&#10;&#10;Description automatically generated">
            <a:extLst>
              <a:ext uri="{FF2B5EF4-FFF2-40B4-BE49-F238E27FC236}">
                <a16:creationId xmlns:a16="http://schemas.microsoft.com/office/drawing/2014/main" id="{4FB9AA9A-5EF8-04C0-4E6D-AD6B13EC7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0D9A-B9C5-03BC-8575-DF9A7A2E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84" y="2015094"/>
            <a:ext cx="8469303" cy="484290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24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wood surface&#10;&#10;Description automatically generated">
            <a:extLst>
              <a:ext uri="{FF2B5EF4-FFF2-40B4-BE49-F238E27FC236}">
                <a16:creationId xmlns:a16="http://schemas.microsoft.com/office/drawing/2014/main" id="{01C80AAC-95DE-D14B-1D50-1969DF3F1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0D9A-B9C5-03BC-8575-DF9A7A2E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84" y="2686639"/>
            <a:ext cx="11938059" cy="41713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37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uitar&#10;&#10;Description automatically generated">
            <a:extLst>
              <a:ext uri="{FF2B5EF4-FFF2-40B4-BE49-F238E27FC236}">
                <a16:creationId xmlns:a16="http://schemas.microsoft.com/office/drawing/2014/main" id="{50EE0EB0-3A84-6F4F-345C-B25C9169F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0D9A-B9C5-03BC-8575-DF9A7A2EC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84" y="2015094"/>
            <a:ext cx="11938059" cy="4842905"/>
          </a:xfrm>
        </p:spPr>
        <p:txBody>
          <a:bodyPr>
            <a:normAutofit/>
          </a:bodyPr>
          <a:lstStyle>
            <a:lvl1pPr marL="339725" indent="-33972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57250" indent="-34131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9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69B59-74A0-FB2C-234B-D01799BA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C0769-7059-FB46-A8FF-E9CB977FC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964D-956F-F915-F661-066600F36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08347-A9BA-758F-9684-079B54E3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A2704-1053-8F90-FEF5-18410D40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1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145B5-217B-97BB-39FF-8E534E3B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2ED8D-244A-8964-CE41-2828CE613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2227F-A5C8-AAFC-F9CA-3F173B063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2FD59-89B0-4FDD-A667-A0BE4D5E033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40CC2-0D14-5C8F-6862-7A1D5BB26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C20FC-D72C-9162-7F8C-F5F3C1FFA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74DDE-BE87-4ED9-A7A7-D05237EA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9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4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476D42-5181-E011-E5A0-77DF1061E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“Faith comes by hearing…the Word of God” </a:t>
            </a:r>
            <a:br>
              <a:rPr lang="en-US" dirty="0"/>
            </a:br>
            <a:r>
              <a:rPr lang="en-US" dirty="0"/>
              <a:t>(Rom. 10:17)</a:t>
            </a:r>
          </a:p>
          <a:p>
            <a:r>
              <a:rPr lang="en-US" dirty="0"/>
              <a:t>Abel’s offering was made “by faith” (Heb. 11:4)</a:t>
            </a:r>
          </a:p>
          <a:p>
            <a:r>
              <a:rPr lang="en-US" dirty="0"/>
              <a:t>By worshiping God according to His Word, Abel’s worship was “respected” by God (Gen. 4:4) and “right” with God (Heb. 11:4)</a:t>
            </a:r>
          </a:p>
          <a:p>
            <a:r>
              <a:rPr lang="en-US" dirty="0"/>
              <a:t>By not worshiping God according to His Word, Cain was not “right” with God, and “God did not respect Cain and his offering” (Gen. 4:5)</a:t>
            </a:r>
          </a:p>
        </p:txBody>
      </p:sp>
      <p:pic>
        <p:nvPicPr>
          <p:cNvPr id="6" name="Picture 5" descr="A black and white screen with white text&#10;&#10;Description automatically generated">
            <a:extLst>
              <a:ext uri="{FF2B5EF4-FFF2-40B4-BE49-F238E27FC236}">
                <a16:creationId xmlns:a16="http://schemas.microsoft.com/office/drawing/2014/main" id="{FEB1C2ED-44D4-40F8-0372-DDD6FA431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3" t="29378" b="11881"/>
          <a:stretch/>
        </p:blipFill>
        <p:spPr>
          <a:xfrm>
            <a:off x="8497956" y="2014812"/>
            <a:ext cx="3693539" cy="402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8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476D42-5181-E011-E5A0-77DF1061E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Israelites had been surrounded by idol worship in Egypt (Ex. 12:12)</a:t>
            </a:r>
          </a:p>
          <a:p>
            <a:r>
              <a:rPr lang="en-US" dirty="0"/>
              <a:t>The Israelites trusted in the one true God, Jehovah (Ex. 6:6-8; 12:24-28)</a:t>
            </a:r>
          </a:p>
          <a:p>
            <a:r>
              <a:rPr lang="en-US" dirty="0"/>
              <a:t>The Israelites made an idol, like ones they knew, to worship Jehovah (Ex. 32:1-6)</a:t>
            </a:r>
          </a:p>
          <a:p>
            <a:r>
              <a:rPr lang="en-US" dirty="0"/>
              <a:t>The wrath of God burned toward those who worshiped like others (Ex. 32:1-10)</a:t>
            </a:r>
          </a:p>
        </p:txBody>
      </p:sp>
      <p:pic>
        <p:nvPicPr>
          <p:cNvPr id="4" name="Picture 3" descr="A black and white image of a person&#10;&#10;Description automatically generated">
            <a:extLst>
              <a:ext uri="{FF2B5EF4-FFF2-40B4-BE49-F238E27FC236}">
                <a16:creationId xmlns:a16="http://schemas.microsoft.com/office/drawing/2014/main" id="{B6241250-AE01-5137-2318-67B42F12E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5" t="27800" b="12195"/>
          <a:stretch/>
        </p:blipFill>
        <p:spPr>
          <a:xfrm>
            <a:off x="8521430" y="1906622"/>
            <a:ext cx="367006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476D42-5181-E011-E5A0-77DF1061E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Fire was an integral part of Israel’s worship of God (“fire” 76 times in Leviticus)</a:t>
            </a:r>
          </a:p>
          <a:p>
            <a:r>
              <a:rPr lang="en-US" dirty="0"/>
              <a:t>A fire was always to be burning on the altar for sacrifices and incense (Lev. 6:13; 1:7-9; 16:12-13)</a:t>
            </a:r>
          </a:p>
          <a:p>
            <a:r>
              <a:rPr lang="en-US" dirty="0"/>
              <a:t>Nadab and Abihu offered “strange/unauthorized fire” before the Lord (Lev. 10:1-2)</a:t>
            </a:r>
          </a:p>
          <a:p>
            <a:r>
              <a:rPr lang="en-US" dirty="0"/>
              <a:t>Nadab and Abihu were punished by God for not respecting His holiness and worshiping the Lord in holiness (Lev. 10:2-3)</a:t>
            </a:r>
          </a:p>
        </p:txBody>
      </p:sp>
      <p:pic>
        <p:nvPicPr>
          <p:cNvPr id="5" name="Picture 4" descr="A black and white image of a person's head&#10;&#10;Description automatically generated">
            <a:extLst>
              <a:ext uri="{FF2B5EF4-FFF2-40B4-BE49-F238E27FC236}">
                <a16:creationId xmlns:a16="http://schemas.microsoft.com/office/drawing/2014/main" id="{3AAA03F8-668E-D04D-3A9A-052DFC3C6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7" t="27941" b="12479"/>
          <a:stretch/>
        </p:blipFill>
        <p:spPr>
          <a:xfrm>
            <a:off x="8433880" y="1916349"/>
            <a:ext cx="3757615" cy="408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476D42-5181-E011-E5A0-77DF1061E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commanded Moses to strike the rock in Exodus 17:6 (and he did)</a:t>
            </a:r>
          </a:p>
          <a:p>
            <a:r>
              <a:rPr lang="en-US" dirty="0"/>
              <a:t>40 years later, God commanded Moses to speak to the rock in Numbers 20:8</a:t>
            </a:r>
          </a:p>
          <a:p>
            <a:r>
              <a:rPr lang="en-US" dirty="0"/>
              <a:t>Moses struck the rock twice rather than speak to it (Num. 20:11)</a:t>
            </a:r>
          </a:p>
          <a:p>
            <a:r>
              <a:rPr lang="en-US" dirty="0"/>
              <a:t>Moses could not enter the Promised Land because he disobeyed God (Num. 20:12)</a:t>
            </a:r>
          </a:p>
        </p:txBody>
      </p:sp>
      <p:pic>
        <p:nvPicPr>
          <p:cNvPr id="4" name="Picture 3" descr="A black and white image of a person&#10;&#10;Description automatically generated">
            <a:extLst>
              <a:ext uri="{FF2B5EF4-FFF2-40B4-BE49-F238E27FC236}">
                <a16:creationId xmlns:a16="http://schemas.microsoft.com/office/drawing/2014/main" id="{79EBE5FD-0B55-7CE0-8B77-3E234974E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6" t="28083" b="12904"/>
          <a:stretch/>
        </p:blipFill>
        <p:spPr>
          <a:xfrm>
            <a:off x="8511702" y="1926078"/>
            <a:ext cx="3679794" cy="40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476D42-5181-E011-E5A0-77DF1061E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specified the tribe of Levi to serve as priests </a:t>
            </a:r>
            <a:br>
              <a:rPr lang="en-US" dirty="0"/>
            </a:br>
            <a:r>
              <a:rPr lang="en-US" dirty="0"/>
              <a:t>(Ex. 28:1-4; 32:26-29; Num. 3:5-13), and He </a:t>
            </a:r>
            <a:r>
              <a:rPr lang="en-US"/>
              <a:t>was “silent” </a:t>
            </a:r>
            <a:r>
              <a:rPr lang="en-US" dirty="0"/>
              <a:t>regarding the other tribes</a:t>
            </a:r>
          </a:p>
          <a:p>
            <a:r>
              <a:rPr lang="en-US" dirty="0"/>
              <a:t>Saul was of the tribe of Benjamin (1 Sam. 9:1, 16, 21; 10:20, 21)</a:t>
            </a:r>
          </a:p>
          <a:p>
            <a:r>
              <a:rPr lang="en-US" dirty="0"/>
              <a:t>Saul “offered a burnt offering” to the Lord (1 Sam. 13:9-14)</a:t>
            </a:r>
          </a:p>
          <a:p>
            <a:r>
              <a:rPr lang="en-US" dirty="0"/>
              <a:t>By “foolishly…not keeping the commandment of the Lord,” Saul’s kingdom was taken from him (1 Sam. 13:13-14)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F4E219F-76FD-87DF-2EE5-51430B655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6" t="28226" b="10917"/>
          <a:stretch/>
        </p:blipFill>
        <p:spPr>
          <a:xfrm>
            <a:off x="8511702" y="1935804"/>
            <a:ext cx="3679794" cy="41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476D42-5181-E011-E5A0-77DF1061E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/>
              <a:t>We have NO authority to do otherwise!</a:t>
            </a:r>
          </a:p>
          <a:p>
            <a:pPr>
              <a:spcBef>
                <a:spcPts val="800"/>
              </a:spcBef>
            </a:pPr>
            <a:r>
              <a:rPr lang="en-US" dirty="0"/>
              <a:t>Worshiping God in ways not authorized in His Word is unacceptable </a:t>
            </a:r>
            <a:br>
              <a:rPr lang="en-US" dirty="0"/>
            </a:br>
            <a:r>
              <a:rPr lang="en-US" dirty="0"/>
              <a:t>(John 4:24; 17:17)</a:t>
            </a:r>
          </a:p>
          <a:p>
            <a:pPr>
              <a:spcBef>
                <a:spcPts val="800"/>
              </a:spcBef>
            </a:pPr>
            <a:r>
              <a:rPr lang="en-US" dirty="0"/>
              <a:t>Worshiping God like everyone else is unacceptable (Matt. 15:8-9; Col. 2:23)</a:t>
            </a:r>
          </a:p>
          <a:p>
            <a:pPr>
              <a:spcBef>
                <a:spcPts val="800"/>
              </a:spcBef>
            </a:pPr>
            <a:r>
              <a:rPr lang="en-US" dirty="0"/>
              <a:t>Worshiping God similar to His authorized methods is unacceptable (Gal. 1:6-9)</a:t>
            </a:r>
          </a:p>
          <a:p>
            <a:pPr>
              <a:spcBef>
                <a:spcPts val="800"/>
              </a:spcBef>
            </a:pPr>
            <a:r>
              <a:rPr lang="en-US" dirty="0"/>
              <a:t>Worshiping God in the present in a way authorized in the past is unacceptable (Gal. 5:1-4; 3:19-25; Col. 2:14; Heb. 9:15; 10:9)</a:t>
            </a:r>
          </a:p>
          <a:p>
            <a:pPr>
              <a:spcBef>
                <a:spcPts val="800"/>
              </a:spcBef>
            </a:pPr>
            <a:r>
              <a:rPr lang="en-US" dirty="0"/>
              <a:t>Worshiping God in a way in which God has been silent is unacceptable </a:t>
            </a:r>
            <a:br>
              <a:rPr lang="en-US" dirty="0"/>
            </a:br>
            <a:r>
              <a:rPr lang="en-US" dirty="0"/>
              <a:t>(Rev. 22:18-19; 1 Cor. </a:t>
            </a:r>
            <a:r>
              <a:rPr lang="en-US"/>
              <a:t>4:6; Heb</a:t>
            </a:r>
            <a:r>
              <a:rPr lang="en-US" dirty="0"/>
              <a:t>. 7:11-14) </a:t>
            </a:r>
          </a:p>
        </p:txBody>
      </p:sp>
    </p:spTree>
    <p:extLst>
      <p:ext uri="{BB962C8B-B14F-4D97-AF65-F5344CB8AC3E}">
        <p14:creationId xmlns:p14="http://schemas.microsoft.com/office/powerpoint/2010/main" val="33393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476D42-5181-E011-E5A0-77DF1061E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Believe Jesus is the Son of God – Acts 16:31</a:t>
            </a:r>
          </a:p>
          <a:p>
            <a:r>
              <a:rPr lang="en-US" dirty="0"/>
              <a:t>Repent of your sins and turn toward God – Acts 3:19</a:t>
            </a:r>
          </a:p>
          <a:p>
            <a:r>
              <a:rPr lang="en-US" dirty="0"/>
              <a:t>Confess your faith in Jesus Christ – Romans 10:9</a:t>
            </a:r>
          </a:p>
          <a:p>
            <a:r>
              <a:rPr lang="en-US" dirty="0"/>
              <a:t>Be immersed into Christ – Acts 22:16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enroll you in heaven – Hebrews 12:23</a:t>
            </a:r>
          </a:p>
          <a:p>
            <a:r>
              <a:rPr lang="en-US" dirty="0"/>
              <a:t>Serve the Lord faithfully, according to His Word – Matthew 25:23</a:t>
            </a:r>
          </a:p>
        </p:txBody>
      </p:sp>
    </p:spTree>
    <p:extLst>
      <p:ext uri="{BB962C8B-B14F-4D97-AF65-F5344CB8AC3E}">
        <p14:creationId xmlns:p14="http://schemas.microsoft.com/office/powerpoint/2010/main" val="2424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592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2023-08-26T22:48:59Z</dcterms:created>
  <dcterms:modified xsi:type="dcterms:W3CDTF">2023-08-27T12:33:19Z</dcterms:modified>
</cp:coreProperties>
</file>