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couple of gold rings on a book&#10;&#10;Description automatically generated">
            <a:extLst>
              <a:ext uri="{FF2B5EF4-FFF2-40B4-BE49-F238E27FC236}">
                <a16:creationId xmlns:a16="http://schemas.microsoft.com/office/drawing/2014/main" id="{9FB84F01-30CF-954E-A40D-70CADC95D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's face&#10;&#10;Description automatically generated">
            <a:extLst>
              <a:ext uri="{FF2B5EF4-FFF2-40B4-BE49-F238E27FC236}">
                <a16:creationId xmlns:a16="http://schemas.microsoft.com/office/drawing/2014/main" id="{2114BE65-018E-352B-C2E9-2AF6E03F94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868704" cy="4271320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1468DAC6-6BD9-F99E-6573-BC85CC444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868704" cy="4271320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7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text&#10;&#10;Description automatically generated">
            <a:extLst>
              <a:ext uri="{FF2B5EF4-FFF2-40B4-BE49-F238E27FC236}">
                <a16:creationId xmlns:a16="http://schemas.microsoft.com/office/drawing/2014/main" id="{95E3B5A7-914E-7B76-23F3-597745170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868704" cy="4271320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385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text&#10;&#10;Description automatically generated">
            <a:extLst>
              <a:ext uri="{FF2B5EF4-FFF2-40B4-BE49-F238E27FC236}">
                <a16:creationId xmlns:a16="http://schemas.microsoft.com/office/drawing/2014/main" id="{43B8609A-50E1-43B4-3780-1C7673769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586681"/>
            <a:ext cx="11868704" cy="4271320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43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A979C5FC-F45A-C003-9CBF-5ADC972E1F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250303"/>
            <a:ext cx="11868704" cy="5607698"/>
          </a:xfrm>
        </p:spPr>
        <p:txBody>
          <a:bodyPr>
            <a:normAutofit/>
          </a:bodyPr>
          <a:lstStyle>
            <a:lvl1pPr marL="401638" indent="-401638">
              <a:defRPr sz="3200" b="1"/>
            </a:lvl1pPr>
            <a:lvl2pPr marL="969963" indent="-34925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8/13/2023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66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went “to the region of Judea beyond the Jordan” (19:1)</a:t>
            </a:r>
          </a:p>
          <a:p>
            <a:r>
              <a:rPr lang="en-US" dirty="0"/>
              <a:t>Herod Antipas ruled over this region</a:t>
            </a:r>
          </a:p>
          <a:p>
            <a:pPr lvl="1"/>
            <a:r>
              <a:rPr lang="en-US" dirty="0"/>
              <a:t>Herod Antipas had beheaded John the Immerser (Mark 6:17-18)</a:t>
            </a:r>
          </a:p>
          <a:p>
            <a:r>
              <a:rPr lang="en-US" dirty="0"/>
              <a:t>The Pharisees were the largest and most respected sect of the Jewish leaders</a:t>
            </a:r>
          </a:p>
          <a:p>
            <a:r>
              <a:rPr lang="en-US" dirty="0"/>
              <a:t>The motivation of the Pharisees who came to Jesus was to “test Him” (19:3)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word “divorce” is from the Greek word is </a:t>
            </a:r>
            <a:r>
              <a:rPr lang="en-US" i="1" dirty="0" err="1"/>
              <a:t>apoluo</a:t>
            </a:r>
            <a:endParaRPr lang="en-US" i="1" dirty="0"/>
          </a:p>
          <a:p>
            <a:pPr lvl="1"/>
            <a:r>
              <a:rPr lang="en-US" dirty="0"/>
              <a:t>It means “send away, dismiss, divorce”</a:t>
            </a:r>
          </a:p>
          <a:p>
            <a:pPr lvl="1"/>
            <a:r>
              <a:rPr lang="en-US" dirty="0"/>
              <a:t>It is translated “put away” (ASV, KJV), involving a mental and intentional act</a:t>
            </a:r>
          </a:p>
          <a:p>
            <a:r>
              <a:rPr lang="en-US" dirty="0"/>
              <a:t>Their interest in “lawful” had to do with their “law” and not God’s law</a:t>
            </a:r>
          </a:p>
          <a:p>
            <a:r>
              <a:rPr lang="en-US" dirty="0"/>
              <a:t>The real emphasis of the question is at the end, “…for just any reason?”</a:t>
            </a:r>
          </a:p>
          <a:p>
            <a:r>
              <a:rPr lang="en-US" dirty="0"/>
              <a:t>There were two major schools of thought regarding “cause”</a:t>
            </a:r>
          </a:p>
          <a:p>
            <a:pPr lvl="1"/>
            <a:r>
              <a:rPr lang="en-US" dirty="0"/>
              <a:t>Their divide was based upon differing interpretations of Deuteronomy 24:1-4</a:t>
            </a:r>
          </a:p>
          <a:p>
            <a:pPr marL="1030288" lvl="2"/>
            <a:r>
              <a:rPr lang="en-US" sz="2200" dirty="0"/>
              <a:t>The school of Shammai taught divorce was only lawful for lewdness or worse</a:t>
            </a:r>
          </a:p>
          <a:p>
            <a:pPr marL="1030288" lvl="2"/>
            <a:r>
              <a:rPr lang="en-US" sz="2200" dirty="0"/>
              <a:t>The school of Hillel taught that divorce was lawful for every cause</a:t>
            </a:r>
          </a:p>
          <a:p>
            <a:pPr lvl="1"/>
            <a:r>
              <a:rPr lang="en-US" dirty="0"/>
              <a:t>As we </a:t>
            </a:r>
            <a:r>
              <a:rPr lang="en-US"/>
              <a:t>will see, </a:t>
            </a:r>
            <a:r>
              <a:rPr lang="en-US" dirty="0"/>
              <a:t>Deuteronomy 24 was not God’s law approving divorce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Pharisees wanted to see if Jesus would side with Shammai or Hillel</a:t>
            </a:r>
          </a:p>
          <a:p>
            <a:r>
              <a:rPr lang="en-US" dirty="0"/>
              <a:t>Jesus charged the Pharisees for their ignorance of God’s original intent for marriage</a:t>
            </a:r>
          </a:p>
          <a:p>
            <a:r>
              <a:rPr lang="en-US" dirty="0"/>
              <a:t>While the Pharisees argued over Deuteronomy 24, Jesus went back beyond it </a:t>
            </a:r>
            <a:r>
              <a:rPr lang="en-US"/>
              <a:t>(19:4-5; Mark 10:6)</a:t>
            </a:r>
            <a:endParaRPr lang="en-US" dirty="0"/>
          </a:p>
          <a:p>
            <a:pPr lvl="1"/>
            <a:r>
              <a:rPr lang="en-US" dirty="0"/>
              <a:t>Jesus went all the way back to God’s design for marriage “at the very beginning”</a:t>
            </a:r>
          </a:p>
          <a:p>
            <a:pPr lvl="1"/>
            <a:r>
              <a:rPr lang="en-US" dirty="0"/>
              <a:t>Jesus quoted Genesis 1:27 &amp; 2:24 to answer, “Is it lawful to divorce for any reason?”</a:t>
            </a:r>
          </a:p>
          <a:p>
            <a:r>
              <a:rPr lang="en-US" dirty="0"/>
              <a:t>Jesus emphasized the “one flesh” nature of marriage (19:6)</a:t>
            </a:r>
          </a:p>
          <a:p>
            <a:r>
              <a:rPr lang="en-US" dirty="0"/>
              <a:t>Jesus summarized and underscored the respect that man must have for God’s marriage (19:6)</a:t>
            </a:r>
          </a:p>
        </p:txBody>
      </p:sp>
    </p:spTree>
    <p:extLst>
      <p:ext uri="{BB962C8B-B14F-4D97-AF65-F5344CB8AC3E}">
        <p14:creationId xmlns:p14="http://schemas.microsoft.com/office/powerpoint/2010/main" val="367096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2586681"/>
            <a:ext cx="11970059" cy="4271320"/>
          </a:xfrm>
        </p:spPr>
        <p:txBody>
          <a:bodyPr>
            <a:normAutofit/>
          </a:bodyPr>
          <a:lstStyle/>
          <a:p>
            <a:r>
              <a:rPr lang="en-US" dirty="0"/>
              <a:t>The Jews had erroneously concluded that Moses “commanded” divorce (19:7)</a:t>
            </a:r>
          </a:p>
          <a:p>
            <a:r>
              <a:rPr lang="en-US" dirty="0"/>
              <a:t>Deuteronomy 24:1-4 was simply addressing possible conditions that could occur and what to do when/if they did occur</a:t>
            </a:r>
          </a:p>
          <a:p>
            <a:pPr lvl="1"/>
            <a:r>
              <a:rPr lang="en-US" dirty="0"/>
              <a:t>This is a clear case of “casuistic law,” which uses “if…then” clauses</a:t>
            </a:r>
          </a:p>
          <a:p>
            <a:pPr lvl="1"/>
            <a:r>
              <a:rPr lang="en-US" dirty="0"/>
              <a:t>Deuteronomy 24:1-3 are the conditions (not approved) that could occur (the “ifs”)</a:t>
            </a:r>
          </a:p>
          <a:p>
            <a:pPr lvl="1"/>
            <a:r>
              <a:rPr lang="en-US" dirty="0"/>
              <a:t>Deuteronomy 24:4 is what must be done if the (unacceptable) conditions occur</a:t>
            </a:r>
          </a:p>
          <a:p>
            <a:pPr lvl="1"/>
            <a:r>
              <a:rPr lang="en-US" dirty="0"/>
              <a:t>In Deuteronomy 24, God wanted the rampant practice of divorce under control</a:t>
            </a:r>
          </a:p>
          <a:p>
            <a:pPr lvl="1"/>
            <a:r>
              <a:rPr lang="en-US" dirty="0"/>
              <a:t>He was not encouraging, commanding or approving divorce – How could He?</a:t>
            </a:r>
          </a:p>
          <a:p>
            <a:r>
              <a:rPr lang="en-US" dirty="0"/>
              <a:t>The “uncleanness/indecency” (Deut. 24:1) is difficult to define</a:t>
            </a:r>
          </a:p>
          <a:p>
            <a:pPr lvl="1"/>
            <a:r>
              <a:rPr lang="en-US" dirty="0"/>
              <a:t>It is likely some immoral</a:t>
            </a:r>
            <a:r>
              <a:rPr lang="en-US"/>
              <a:t>/sexual </a:t>
            </a:r>
            <a:r>
              <a:rPr lang="en-US" dirty="0"/>
              <a:t>indecency short of intercourse (cf. Deut. 22:22)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4797D-D47D-7F6D-F829-31DE78796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2586681"/>
            <a:ext cx="11970059" cy="4271320"/>
          </a:xfrm>
        </p:spPr>
        <p:txBody>
          <a:bodyPr>
            <a:normAutofit/>
          </a:bodyPr>
          <a:lstStyle/>
          <a:p>
            <a:r>
              <a:rPr lang="en-US" dirty="0"/>
              <a:t>Jesus corrected their obvious (even willful) distortion of Moses’ words (19:8)</a:t>
            </a:r>
          </a:p>
          <a:p>
            <a:pPr lvl="1"/>
            <a:r>
              <a:rPr lang="en-US" dirty="0"/>
              <a:t>Moses did not “command” divorce, but he “permitted” it</a:t>
            </a:r>
          </a:p>
          <a:p>
            <a:pPr lvl="1"/>
            <a:r>
              <a:rPr lang="en-US" dirty="0"/>
              <a:t>God permitted this “because of the hardness of your hearts” – divorce was not His will</a:t>
            </a:r>
          </a:p>
          <a:p>
            <a:pPr lvl="1"/>
            <a:r>
              <a:rPr lang="en-US" dirty="0"/>
              <a:t>Once again, Jesus returned to the original plan: “but from the beginning it was not so”</a:t>
            </a:r>
          </a:p>
          <a:p>
            <a:pPr lvl="1"/>
            <a:r>
              <a:rPr lang="en-US" dirty="0"/>
              <a:t>Therefore, the Lord was restoring the marriage relationship back to His original intent</a:t>
            </a:r>
          </a:p>
        </p:txBody>
      </p:sp>
    </p:spTree>
    <p:extLst>
      <p:ext uri="{BB962C8B-B14F-4D97-AF65-F5344CB8AC3E}">
        <p14:creationId xmlns:p14="http://schemas.microsoft.com/office/powerpoint/2010/main" val="3494043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8:24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3:19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Mark 16:16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606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5</cp:revision>
  <dcterms:created xsi:type="dcterms:W3CDTF">2023-03-17T17:10:21Z</dcterms:created>
  <dcterms:modified xsi:type="dcterms:W3CDTF">2023-08-13T20:38:10Z</dcterms:modified>
</cp:coreProperties>
</file>