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3449-98BC-4BF5-9C21-647E355B6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22E3E-9C63-F55C-CEC3-1B49D2816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91F6F-36F1-BA64-9852-BC0A40D9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D1B2-506B-AFEB-5610-721F8F82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E62D4-61A8-737D-6CFF-C17D4AE9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unset with a field and text&#10;&#10;Description automatically generated">
            <a:extLst>
              <a:ext uri="{FF2B5EF4-FFF2-40B4-BE49-F238E27FC236}">
                <a16:creationId xmlns:a16="http://schemas.microsoft.com/office/drawing/2014/main" id="{BDA2DB47-C2E8-BA2E-5B27-527A7F12A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9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4E30-342D-D80E-F9E6-8D6736C0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A6E2-0E68-118A-910C-41CBBE70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449BA-B187-11D7-4ABB-FC140CF37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B0595-78D0-4A91-A402-4378BD4C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8D1B3-E809-23BD-0A52-63766E00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07209-AD1B-35E2-3F60-80410D35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D531-DF4B-F970-637A-B5018813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69DB2-6010-F20C-3E7E-296733AA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D17A3-7459-6F3B-062E-BC0681D74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D9B39-7FAF-CE96-9503-BC14A110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A4CF-04FC-D865-B2A5-ED945145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1F0F6-7DF5-78E5-29CC-C2207A80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6685-031F-2802-FC8F-E1327331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A7882-A9E4-E3F6-1FA2-7CFCB523B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CD1E-C971-8601-59B5-CF4A8BAF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399-154A-2002-FBD0-09D2E73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6296E-D88D-37CE-5258-434AA6F8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AD5C1-DC8D-BF18-A5B9-790F76978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6C6C6-9B59-C906-1E79-BC9969DDC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52E8-24FA-DA6D-2293-AD109391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88B1-A0A6-F82F-5AB6-397B6E2A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9EA8B-C8AF-96EF-96B4-A8C6A815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over a hill&#10;&#10;Description automatically generated">
            <a:extLst>
              <a:ext uri="{FF2B5EF4-FFF2-40B4-BE49-F238E27FC236}">
                <a16:creationId xmlns:a16="http://schemas.microsoft.com/office/drawing/2014/main" id="{9B7314B7-1EED-54A4-113E-25A28A5D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3BF5-F27C-BA7F-681B-AB7C01EE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553592"/>
            <a:ext cx="11842072" cy="53044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75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hill&#10;&#10;Description automatically generated">
            <a:extLst>
              <a:ext uri="{FF2B5EF4-FFF2-40B4-BE49-F238E27FC236}">
                <a16:creationId xmlns:a16="http://schemas.microsoft.com/office/drawing/2014/main" id="{AB8D4B9F-7A33-D612-76B2-DF9BF180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3BF5-F27C-BA7F-681B-AB7C01EE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553592"/>
            <a:ext cx="11842072" cy="53044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10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sky&#10;&#10;Description automatically generated">
            <a:extLst>
              <a:ext uri="{FF2B5EF4-FFF2-40B4-BE49-F238E27FC236}">
                <a16:creationId xmlns:a16="http://schemas.microsoft.com/office/drawing/2014/main" id="{C8ECB245-276B-3174-15BE-9567A06EA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3BF5-F27C-BA7F-681B-AB7C01EE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838130"/>
            <a:ext cx="11842072" cy="5019869"/>
          </a:xfrm>
        </p:spPr>
        <p:txBody>
          <a:bodyPr>
            <a:normAutofit/>
          </a:bodyPr>
          <a:lstStyle>
            <a:lvl1pPr marL="344488" indent="-344488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99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0AED-1EE7-BBB9-FFA6-7480C40D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1814C-79CD-6057-A1B6-E9AB47DCD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89AA-3287-8C17-E2D2-280A1101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DFE6-EC5D-9DF9-84C4-B44EEAA0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E7364-C3E1-4728-7566-CA9E394F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E1D7-0DED-FB63-E3E6-BD2C7ABA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C47F2-CDB5-E328-2462-079D030C0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5A45A-D6DF-DC70-3BAA-3E7EBE6E1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4DE48-CDCE-681D-DEE9-A179DC97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0A491-80A2-F443-AC4B-9B223D30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19DCD-25A0-C492-6EA0-D3DFB492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E547-1D72-2250-EF07-42EF3DC6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D6550-08EF-AD42-03DB-898747D5E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33C4D-B344-6061-A473-7EAF85FA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9D72C-88B9-C216-8560-4B7B1049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E6ACF-F4B4-F494-B419-5E19A385A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DC3CB-33B7-7515-2A49-DB4D466A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20579-D918-CA4F-41CB-9CF964EE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65787-3915-93BC-7CAF-5EED9E37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E4A3-F832-58A7-F879-11FDE27E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23FF6-2F30-0BF2-C83F-25777D51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99566-2A19-5B04-A5CE-82CA7C17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AF8C1-E0F1-4F1D-F288-49807C6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7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FF1E0-AB33-C61F-6BCE-F41642D3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6C3B8-5B21-B1D3-93AC-688050C8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866A0-8AB0-E6AB-8F7F-94DBC0F3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D4E7E-B847-6313-AB27-1A525996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23C90-4EEC-9A07-A0FD-E8AB634E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CC25B-CF4E-FCEE-34F1-FEBC04E0C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6B59-256B-4CF7-907B-AE929C1176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7FCB-F67F-A40A-F7D8-A2A1CFEC6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E1BA-5E14-EEF2-957E-8D0895921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1D81-E5CF-4DDB-893C-5C7A0BB4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675574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82E79-1582-662E-1BD6-DB5D3915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504604"/>
            <a:ext cx="11842072" cy="53533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INEVITABILITY of It (15:4)</a:t>
            </a:r>
          </a:p>
          <a:p>
            <a:pPr lvl="1"/>
            <a:r>
              <a:rPr lang="en-US" dirty="0"/>
              <a:t>The O.T. prophesied (Psa. 16:10) and Jesus predicted (John 2:19-21; Mark 8:31; 9:31; 10:34)</a:t>
            </a:r>
          </a:p>
          <a:p>
            <a:r>
              <a:rPr lang="en-US" dirty="0"/>
              <a:t>The CERTAINTY of It (15:5-8, 15, 20)</a:t>
            </a:r>
          </a:p>
          <a:p>
            <a:pPr lvl="1"/>
            <a:r>
              <a:rPr lang="en-US" dirty="0"/>
              <a:t>He was seen by hundreds of witnesses at various times (Acts 2:32; 10:39-41)</a:t>
            </a:r>
          </a:p>
          <a:p>
            <a:r>
              <a:rPr lang="en-US" dirty="0"/>
              <a:t>The POWER of It (15:7-10)</a:t>
            </a:r>
          </a:p>
          <a:p>
            <a:pPr lvl="1"/>
            <a:r>
              <a:rPr lang="en-US" dirty="0"/>
              <a:t>Jesus disarmed, spectacled and triumphed over His executioners (Col. 2:12-15; cf. Phil. 3:10)</a:t>
            </a:r>
          </a:p>
          <a:p>
            <a:r>
              <a:rPr lang="en-US" dirty="0"/>
              <a:t>The VICTORY of It (15:25-26, 54-55)</a:t>
            </a:r>
          </a:p>
          <a:p>
            <a:pPr lvl="1"/>
            <a:r>
              <a:rPr lang="en-US" dirty="0"/>
              <a:t>“It was not possible that He should be held by” death (Acts 2:24)</a:t>
            </a:r>
          </a:p>
          <a:p>
            <a:pPr lvl="1"/>
            <a:r>
              <a:rPr lang="en-US" dirty="0"/>
              <a:t>Jesus conquered death and holds the keys to it (Heb. 2:14-15; Rev. 1:18)</a:t>
            </a:r>
          </a:p>
          <a:p>
            <a:r>
              <a:rPr lang="en-US" dirty="0"/>
              <a:t>The ETERNALITY of It (15:24-28)</a:t>
            </a:r>
          </a:p>
          <a:p>
            <a:pPr lvl="1"/>
            <a:r>
              <a:rPr lang="en-US" dirty="0"/>
              <a:t>While “the end” of the world will come (15:24), He has no end (Psa. 90:2; John 1:1-3; 8:58)</a:t>
            </a:r>
          </a:p>
          <a:p>
            <a:pPr lvl="1"/>
            <a:r>
              <a:rPr lang="en-US" dirty="0"/>
              <a:t>Jesus “lives” and “is alive forevermore” (Rev. 1:18)</a:t>
            </a:r>
          </a:p>
          <a:p>
            <a:r>
              <a:rPr lang="en-US" dirty="0"/>
              <a:t>The CELEBRATION of It (15:57)</a:t>
            </a:r>
          </a:p>
          <a:p>
            <a:pPr lvl="1"/>
            <a:r>
              <a:rPr lang="en-US" dirty="0"/>
              <a:t>His resurrection demands our response (Rom. 6:9-11; 7:4; 2 Cor. 5:15)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hill&#10;&#10;Description automatically generated">
            <a:extLst>
              <a:ext uri="{FF2B5EF4-FFF2-40B4-BE49-F238E27FC236}">
                <a16:creationId xmlns:a16="http://schemas.microsoft.com/office/drawing/2014/main" id="{C7E3B1F7-4226-670B-0AD2-D77FFEDF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4" t="18061" b="71515"/>
          <a:stretch/>
        </p:blipFill>
        <p:spPr>
          <a:xfrm>
            <a:off x="9035934" y="1238596"/>
            <a:ext cx="3156065" cy="71489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82E79-1582-662E-1BD6-DB5D3915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877788"/>
            <a:ext cx="11916792" cy="4971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BELIEVE in Him – He is the basis of our deep faith (15:2, 11, 14, 17)</a:t>
            </a:r>
          </a:p>
          <a:p>
            <a:pPr lvl="1"/>
            <a:r>
              <a:rPr lang="en-US" dirty="0"/>
              <a:t>The overwhelming evidence in Scripture creates faith (John 20:30-31; Rom. 1:4)</a:t>
            </a:r>
          </a:p>
          <a:p>
            <a:r>
              <a:rPr lang="en-US" dirty="0"/>
              <a:t>WORSHIP Him – He is the focus of our devoted worship (15:57)</a:t>
            </a:r>
          </a:p>
          <a:p>
            <a:pPr lvl="1"/>
            <a:r>
              <a:rPr lang="en-US" dirty="0"/>
              <a:t>First witnesses of His resurrection “worshiped Him” (Matt. 28:9), for He is worthy (Rev. 5:9-14)</a:t>
            </a:r>
          </a:p>
          <a:p>
            <a:r>
              <a:rPr lang="en-US" dirty="0"/>
              <a:t>LIVE for Him – He is the motivation for our daily living (15:10, 30-31, 33-34, 58)</a:t>
            </a:r>
          </a:p>
          <a:p>
            <a:pPr lvl="1"/>
            <a:r>
              <a:rPr lang="en-US" dirty="0"/>
              <a:t>Having been raised with Him, He is my focus and priority (Col. 3:1-3)</a:t>
            </a:r>
          </a:p>
          <a:p>
            <a:r>
              <a:rPr lang="en-US" dirty="0"/>
              <a:t>TELL about Him – He is constantly in my mind and conversations (15:2, 3, 11, 14, 15)</a:t>
            </a:r>
          </a:p>
          <a:p>
            <a:pPr lvl="1"/>
            <a:r>
              <a:rPr lang="en-US" dirty="0"/>
              <a:t>“I cannot but speak” what I know to be true (Acts 4:20)</a:t>
            </a:r>
          </a:p>
          <a:p>
            <a:r>
              <a:rPr lang="en-US" dirty="0"/>
              <a:t>STAND for Him – He is, unashamedly, my resurrected Savior and Lord (15:1, 2)</a:t>
            </a:r>
          </a:p>
          <a:p>
            <a:pPr lvl="1"/>
            <a:r>
              <a:rPr lang="en-US" dirty="0"/>
              <a:t>I cannot but be “set for the defense of the gospel” (Phil. 1:16-17)</a:t>
            </a:r>
          </a:p>
          <a:p>
            <a:r>
              <a:rPr lang="en-US" dirty="0"/>
              <a:t>HOPE in Him – He is the One I long to be with for eternity (15:13, 19-24, 55-56)</a:t>
            </a:r>
          </a:p>
          <a:p>
            <a:pPr lvl="1"/>
            <a:r>
              <a:rPr lang="en-US" dirty="0"/>
              <a:t>The dead will be raised – there is life after death (15:52; 1 Pet. 1:3-4; John 5:28-29)</a:t>
            </a:r>
          </a:p>
          <a:p>
            <a:pPr lvl="1"/>
            <a:r>
              <a:rPr lang="en-US" dirty="0"/>
              <a:t>“He lives forever with His saints to reign” (1 Thess. 4:17; John 14:3; Rev. 22:1-5)</a:t>
            </a:r>
          </a:p>
        </p:txBody>
      </p:sp>
    </p:spTree>
    <p:extLst>
      <p:ext uri="{BB962C8B-B14F-4D97-AF65-F5344CB8AC3E}">
        <p14:creationId xmlns:p14="http://schemas.microsoft.com/office/powerpoint/2010/main" val="20961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82E79-1582-662E-1BD6-DB5D3915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20:30-31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buried with Christ and raised with Him – Colossians 2:12-13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walk in newness of life – Romans 6:4-6</a:t>
            </a:r>
          </a:p>
        </p:txBody>
      </p:sp>
    </p:spTree>
    <p:extLst>
      <p:ext uri="{BB962C8B-B14F-4D97-AF65-F5344CB8AC3E}">
        <p14:creationId xmlns:p14="http://schemas.microsoft.com/office/powerpoint/2010/main" val="30903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536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2023-07-28T14:58:13Z</dcterms:created>
  <dcterms:modified xsi:type="dcterms:W3CDTF">2023-07-30T12:34:39Z</dcterms:modified>
</cp:coreProperties>
</file>