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740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3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9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311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9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1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4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5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7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table with a pair of headphones and a pair of white earbuds&#10;&#10;Description automatically generated">
            <a:extLst>
              <a:ext uri="{FF2B5EF4-FFF2-40B4-BE49-F238E27FC236}">
                <a16:creationId xmlns:a16="http://schemas.microsoft.com/office/drawing/2014/main" id="{600EA2FD-D2F5-6EEA-12F8-BDDF6956F8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6960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AD0183E-417C-77CD-7C5D-DAC7CEEB2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248" y="1336481"/>
            <a:ext cx="10832123" cy="2278296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Turn Your ears to sound doctrine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DAD18AD-1402-76B1-B5E0-EA2DAAF88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0117" y="3871569"/>
            <a:ext cx="8442384" cy="72501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Timothy 4:3-4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459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10941-FF5F-84B1-176B-0363F561A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6DCFF4-CFEA-A3F7-60EF-31BCEFE2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76775"/>
            <a:ext cx="10134600" cy="60562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IS OUR STANDARD?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EF31A-FCB7-85B9-5AF9-E84621B10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434905"/>
            <a:ext cx="10134600" cy="464505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God’s Word is the Standard</a:t>
            </a:r>
          </a:p>
          <a:p>
            <a:pPr marL="731520" lvl="1" indent="-457200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gave Scripture (2 Tim. 3:14-17; 2 Pet. 1:19-21)</a:t>
            </a:r>
          </a:p>
          <a:p>
            <a:pPr marL="731520" lvl="1" indent="-457200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Scripture is His Words (1 Thes. 2:13)</a:t>
            </a:r>
          </a:p>
          <a:p>
            <a:pPr marL="731520" lvl="1" indent="-457200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 Words keep the way pure (Psa. 119:9-11)</a:t>
            </a: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Man’s Words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the Standard</a:t>
            </a:r>
          </a:p>
          <a:p>
            <a:pPr marL="731520" lvl="1" indent="-457200">
              <a:spcBef>
                <a:spcPts val="1000"/>
              </a:spcBef>
              <a:buSzTx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other gospel is “accursed” (Gal. 1:9)</a:t>
            </a:r>
          </a:p>
          <a:p>
            <a:pPr marL="731520" lvl="1" indent="-457200">
              <a:spcBef>
                <a:spcPts val="1000"/>
              </a:spcBef>
              <a:buSzTx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many</a:t>
            </a:r>
            <a:r>
              <a:rPr lang="en-US" sz="24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false prophets (2 Pet. 2:1-22; Tit. 1:10-11)</a:t>
            </a:r>
          </a:p>
          <a:p>
            <a:pPr marL="731520" lvl="1" indent="-457200">
              <a:spcBef>
                <a:spcPts val="1000"/>
              </a:spcBef>
              <a:buSzTx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Satan disguises himself as an angel (2 Cor. 11:13-14)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endParaRPr lang="en-US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B9BD596A-2F6F-3D44-F0DD-4D7FF3BFE802}"/>
              </a:ext>
            </a:extLst>
          </p:cNvPr>
          <p:cNvSpPr/>
          <p:nvPr/>
        </p:nvSpPr>
        <p:spPr>
          <a:xfrm>
            <a:off x="6007677" y="1104315"/>
            <a:ext cx="176646" cy="192755"/>
          </a:xfrm>
          <a:prstGeom prst="diamond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3703CE-CB20-AA97-1529-69EA548AD673}"/>
              </a:ext>
            </a:extLst>
          </p:cNvPr>
          <p:cNvCxnSpPr/>
          <p:nvPr/>
        </p:nvCxnSpPr>
        <p:spPr>
          <a:xfrm flipV="1">
            <a:off x="1028700" y="1200692"/>
            <a:ext cx="4978977" cy="182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EEFA06-67A1-E4B1-3492-F821CCB70734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6184323" y="1200692"/>
            <a:ext cx="497897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856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10941-FF5F-84B1-176B-0363F561A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6DCFF4-CFEA-A3F7-60EF-31BCEFE2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76775"/>
            <a:ext cx="10134600" cy="60562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WHOM DO WE LISTEN?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EF31A-FCB7-85B9-5AF9-E84621B10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434905"/>
            <a:ext cx="10134600" cy="4616966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Must Listen to Scripture</a:t>
            </a:r>
          </a:p>
          <a:p>
            <a:pPr marL="731520" lvl="1" indent="-457200"/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must search the Scriptures consistently and regularly (Acts 17:11)</a:t>
            </a:r>
          </a:p>
          <a:p>
            <a:pPr marL="731520" marR="0" lvl="1" indent="-4572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must meditate on what Scripture says (1 Tim. 4:13-16)</a:t>
            </a:r>
            <a:endParaRPr lang="en-US" sz="2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31520" lvl="1" indent="-457200"/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need it for freedom from sin (John 8:32)</a:t>
            </a:r>
          </a:p>
          <a:p>
            <a:pPr marL="731520" lvl="1" indent="-457200"/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do not know more than God (Luke 6:40)</a:t>
            </a:r>
            <a:endParaRPr lang="en-US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Must Not Listen to Man</a:t>
            </a:r>
          </a:p>
          <a:p>
            <a:pPr marL="731520" lvl="1" indent="-457200">
              <a:spcBef>
                <a:spcPts val="1000"/>
              </a:spcBef>
              <a:buSzTx/>
              <a:defRPr/>
            </a:pPr>
            <a:r>
              <a:rPr lang="en-US" sz="26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will divide (Rom. 16:17-18; 1 Cor. 1:10)</a:t>
            </a:r>
          </a:p>
          <a:p>
            <a:pPr marL="731520" lvl="1" indent="-457200">
              <a:spcBef>
                <a:spcPts val="1000"/>
              </a:spcBef>
              <a:buSzTx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must be avoided (1 Tim. 6:</a:t>
            </a:r>
            <a:r>
              <a:rPr lang="en-US" sz="26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3-5; 2 John 10; Acts 15:23-29)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endParaRPr lang="en-US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B9BD596A-2F6F-3D44-F0DD-4D7FF3BFE802}"/>
              </a:ext>
            </a:extLst>
          </p:cNvPr>
          <p:cNvSpPr/>
          <p:nvPr/>
        </p:nvSpPr>
        <p:spPr>
          <a:xfrm>
            <a:off x="6007677" y="1104315"/>
            <a:ext cx="176646" cy="192755"/>
          </a:xfrm>
          <a:prstGeom prst="diamond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3703CE-CB20-AA97-1529-69EA548AD673}"/>
              </a:ext>
            </a:extLst>
          </p:cNvPr>
          <p:cNvCxnSpPr/>
          <p:nvPr/>
        </p:nvCxnSpPr>
        <p:spPr>
          <a:xfrm flipV="1">
            <a:off x="1028700" y="1200692"/>
            <a:ext cx="4978977" cy="182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EEFA06-67A1-E4B1-3492-F821CCB70734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6184323" y="1200692"/>
            <a:ext cx="497897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671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10941-FF5F-84B1-176B-0363F561A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6DCFF4-CFEA-A3F7-60EF-31BCEFE2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76775"/>
            <a:ext cx="10134600" cy="60562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WHOM DO WE LISTEN?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EF31A-FCB7-85B9-5AF9-E84621B10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434905"/>
            <a:ext cx="10134600" cy="509250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False Teachers Are Ignorant</a:t>
            </a:r>
          </a:p>
          <a:p>
            <a:pPr marL="731520" lvl="1" indent="-457200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do not realize they are wrong (1 Tim. 1:5-7)</a:t>
            </a:r>
          </a:p>
          <a:p>
            <a:pPr marL="731520" lvl="1" indent="-457200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have good intentions (Acts 18:24-26)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No Longer Ignorant</a:t>
            </a:r>
          </a:p>
          <a:p>
            <a:pPr marL="731520" lvl="1" indent="-457200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Pet. 1:14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We Become “Dull of Hearing?”</a:t>
            </a:r>
          </a:p>
          <a:p>
            <a:pPr marL="731520" lvl="1" indent="-457200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we limited ourselves to the “milk?”</a:t>
            </a:r>
          </a:p>
          <a:p>
            <a:pPr marL="731520" lvl="1" indent="-457200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we ignoring what we should be listening to?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endParaRPr lang="en-US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B9BD596A-2F6F-3D44-F0DD-4D7FF3BFE802}"/>
              </a:ext>
            </a:extLst>
          </p:cNvPr>
          <p:cNvSpPr/>
          <p:nvPr/>
        </p:nvSpPr>
        <p:spPr>
          <a:xfrm>
            <a:off x="6007677" y="1104315"/>
            <a:ext cx="176646" cy="192755"/>
          </a:xfrm>
          <a:prstGeom prst="diamond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3703CE-CB20-AA97-1529-69EA548AD673}"/>
              </a:ext>
            </a:extLst>
          </p:cNvPr>
          <p:cNvCxnSpPr/>
          <p:nvPr/>
        </p:nvCxnSpPr>
        <p:spPr>
          <a:xfrm flipV="1">
            <a:off x="1028700" y="1200692"/>
            <a:ext cx="4978977" cy="182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EEFA06-67A1-E4B1-3492-F821CCB70734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6184323" y="1200692"/>
            <a:ext cx="497897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728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10941-FF5F-84B1-176B-0363F561A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6DCFF4-CFEA-A3F7-60EF-31BCEFE2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76775"/>
            <a:ext cx="10134600" cy="60562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WHOM DO WE SUBMIT?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EF31A-FCB7-85B9-5AF9-E84621B10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434905"/>
            <a:ext cx="10134600" cy="509250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Scripture Promotes Obedience</a:t>
            </a:r>
          </a:p>
          <a:p>
            <a:pPr marL="731520" lvl="1" indent="-457200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must be “doers” not just “hearers” (2 Tim. 2:15; Jas. 1:22)</a:t>
            </a:r>
          </a:p>
          <a:p>
            <a:pPr marL="731520" lvl="1" indent="-457200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must obey to receive the eternal prize (2 Tim. 2:3-5; Rev. 2:10)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Scripture Condemns Disobedience</a:t>
            </a:r>
          </a:p>
          <a:p>
            <a:pPr marL="731520" lvl="1" indent="-457200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Disobedience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provokes God’s vengeance (Eph. 5:6; 2 Thes. 1:8)</a:t>
            </a:r>
          </a:p>
          <a:p>
            <a:pPr marL="731520" lvl="1" indent="-457200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Disobedience is foolish (J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as. 1:23-24)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Scripture Predicts That Many Will Disobey</a:t>
            </a:r>
          </a:p>
          <a:p>
            <a:pPr marL="731520" lvl="1" indent="-457200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will “depart” from the faith (1 Tim.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4:1-3)</a:t>
            </a:r>
          </a:p>
          <a:p>
            <a:pPr marL="731520" lvl="1" indent="-457200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will not enter the kingdom of heaven (Matt. 7:21)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endParaRPr lang="en-US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B9BD596A-2F6F-3D44-F0DD-4D7FF3BFE802}"/>
              </a:ext>
            </a:extLst>
          </p:cNvPr>
          <p:cNvSpPr/>
          <p:nvPr/>
        </p:nvSpPr>
        <p:spPr>
          <a:xfrm>
            <a:off x="6007677" y="1104315"/>
            <a:ext cx="176646" cy="192755"/>
          </a:xfrm>
          <a:prstGeom prst="diamond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3703CE-CB20-AA97-1529-69EA548AD673}"/>
              </a:ext>
            </a:extLst>
          </p:cNvPr>
          <p:cNvCxnSpPr/>
          <p:nvPr/>
        </p:nvCxnSpPr>
        <p:spPr>
          <a:xfrm flipV="1">
            <a:off x="1028700" y="1200692"/>
            <a:ext cx="4978977" cy="182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EEFA06-67A1-E4B1-3492-F821CCB70734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6184323" y="1200692"/>
            <a:ext cx="497897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500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10941-FF5F-84B1-176B-0363F561A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6DCFF4-CFEA-A3F7-60EF-31BCEFE2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76775"/>
            <a:ext cx="10134600" cy="60562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WHOM DO WE SUBMIT?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EF31A-FCB7-85B9-5AF9-E84621B10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434905"/>
            <a:ext cx="10134600" cy="509250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We Willing to Hear and Obey God’s Word When…</a:t>
            </a:r>
          </a:p>
          <a:p>
            <a:pPr marL="731520" lvl="1" indent="-457200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speak differently?</a:t>
            </a:r>
          </a:p>
          <a:p>
            <a:pPr marL="731520" lvl="1" indent="-457200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Satan tempts us? (Matt. 4:1-11; 1 Pet. 5:8)</a:t>
            </a:r>
          </a:p>
          <a:p>
            <a:pPr marL="731520" lvl="1" indent="-457200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 beats us down? (Matt. 5:45; 2 Cor. 11:23-31)</a:t>
            </a:r>
          </a:p>
          <a:p>
            <a:pPr marL="731520" lvl="1" indent="-457200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Others mock our obedience? (Matt. 10:22; 2 Tim: 3:12-15)</a:t>
            </a:r>
          </a:p>
          <a:p>
            <a:pPr marL="731520" lvl="1" indent="-457200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We Always Turn Our Ears Towards Sound Doctrine!</a:t>
            </a:r>
          </a:p>
          <a:p>
            <a:pPr marL="731520" lvl="1" indent="-457200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endParaRPr lang="en-US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B9BD596A-2F6F-3D44-F0DD-4D7FF3BFE802}"/>
              </a:ext>
            </a:extLst>
          </p:cNvPr>
          <p:cNvSpPr/>
          <p:nvPr/>
        </p:nvSpPr>
        <p:spPr>
          <a:xfrm>
            <a:off x="6007677" y="1104315"/>
            <a:ext cx="176646" cy="192755"/>
          </a:xfrm>
          <a:prstGeom prst="diamond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3703CE-CB20-AA97-1529-69EA548AD673}"/>
              </a:ext>
            </a:extLst>
          </p:cNvPr>
          <p:cNvCxnSpPr/>
          <p:nvPr/>
        </p:nvCxnSpPr>
        <p:spPr>
          <a:xfrm flipV="1">
            <a:off x="1028700" y="1200692"/>
            <a:ext cx="4978977" cy="182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EEFA06-67A1-E4B1-3492-F821CCB70734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6184323" y="1200692"/>
            <a:ext cx="497897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771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10941-FF5F-84B1-176B-0363F561A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6DCFF4-CFEA-A3F7-60EF-31BCEFE2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76775"/>
            <a:ext cx="10134600" cy="60562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YOU WILLING TO OBEY?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EF31A-FCB7-85B9-5AF9-E84621B10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434905"/>
            <a:ext cx="10134600" cy="509250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Hear His Word (Rom. 10:17)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Believe Jesus is God’s Son (John 8:24)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Repent of Your Sins (Luke 13:3)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Confess Your Faith in Christ (Matt. 10:32-33)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Baptized For Remission of Past Sins (Acts 2:38; 1 Pet. 3:21)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Remain Faithful to Him (1 Cor. 15:58)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31520" lvl="1" indent="-457200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endParaRPr lang="en-US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B9BD596A-2F6F-3D44-F0DD-4D7FF3BFE802}"/>
              </a:ext>
            </a:extLst>
          </p:cNvPr>
          <p:cNvSpPr/>
          <p:nvPr/>
        </p:nvSpPr>
        <p:spPr>
          <a:xfrm>
            <a:off x="6007677" y="1104315"/>
            <a:ext cx="176646" cy="192755"/>
          </a:xfrm>
          <a:prstGeom prst="diamond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3703CE-CB20-AA97-1529-69EA548AD673}"/>
              </a:ext>
            </a:extLst>
          </p:cNvPr>
          <p:cNvCxnSpPr/>
          <p:nvPr/>
        </p:nvCxnSpPr>
        <p:spPr>
          <a:xfrm flipV="1">
            <a:off x="1028700" y="1200692"/>
            <a:ext cx="4978977" cy="182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EEFA06-67A1-E4B1-3492-F821CCB70734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6184323" y="1200692"/>
            <a:ext cx="497897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426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513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Bembo</vt:lpstr>
      <vt:lpstr>Calibri</vt:lpstr>
      <vt:lpstr>AdornVTI</vt:lpstr>
      <vt:lpstr>Turn Your ears to sound doctrine</vt:lpstr>
      <vt:lpstr>WHO IS OUR STANDARD?</vt:lpstr>
      <vt:lpstr>TO WHOM DO WE LISTEN?</vt:lpstr>
      <vt:lpstr>TO WHOM DO WE LISTEN?</vt:lpstr>
      <vt:lpstr>TO WHOM DO WE SUBMIT?</vt:lpstr>
      <vt:lpstr>TO WHOM DO WE SUBMIT?</vt:lpstr>
      <vt:lpstr>ARE YOU WILLING TO OBEY?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 Your ears to sound doctrine</dc:title>
  <dc:creator>Simon Tyson</dc:creator>
  <cp:lastModifiedBy>David Sproule</cp:lastModifiedBy>
  <cp:revision>3</cp:revision>
  <dcterms:created xsi:type="dcterms:W3CDTF">2023-07-15T17:18:07Z</dcterms:created>
  <dcterms:modified xsi:type="dcterms:W3CDTF">2023-07-20T18:43:23Z</dcterms:modified>
</cp:coreProperties>
</file>