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07" d="100"/>
          <a:sy n="107" d="100"/>
        </p:scale>
        <p:origin x="612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C2D961-314B-3B22-A24D-7E931B96D5D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C8260DA-B1A5-B8E5-8702-5C8DC315B14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C2AB530-0FF3-4280-8F6E-C2F3B30AF4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A6F484-F89B-4C8F-B6E2-861F1E83C317}" type="datetimeFigureOut">
              <a:rPr lang="en-US" smtClean="0"/>
              <a:t>6/28/2023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0DE9B3-18B8-A1FF-9D56-604E842650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88FCE79-F60C-1D6E-D351-9352DAAEC4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CDA9FD-DD79-4B2C-8BD2-5A6236838939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 descr="A picture containing text, wall, stone wall, outdoor&#10;&#10;Description automatically generated">
            <a:extLst>
              <a:ext uri="{FF2B5EF4-FFF2-40B4-BE49-F238E27FC236}">
                <a16:creationId xmlns:a16="http://schemas.microsoft.com/office/drawing/2014/main" id="{61371553-30C3-F7ED-82AF-5FC463EF968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6156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665598-253A-69C8-CF5C-B64F97FF23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A16F400-B6E7-7C39-3184-FA713F90FDC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41A9097-C6E7-41A2-C5A3-3670408C69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A6F484-F89B-4C8F-B6E2-861F1E83C317}" type="datetimeFigureOut">
              <a:rPr lang="en-US" smtClean="0"/>
              <a:t>6/28/2023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568B188-0FFD-B6DA-2B2B-85E8CC8DB2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77821CC-E2BF-0040-8EED-C7A7836D7B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CDA9FD-DD79-4B2C-8BD2-5A62368389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69223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8B7C6FE-F683-E4D1-D610-97C1C3812FD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D9393B6-7B50-8411-CD9A-CD0ABFD0884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5ADAB81-BE3D-0184-292C-3632048561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A6F484-F89B-4C8F-B6E2-861F1E83C317}" type="datetimeFigureOut">
              <a:rPr lang="en-US" smtClean="0"/>
              <a:t>6/28/2023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57CEB31-7248-A0F2-A715-19A0972B1D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89B2DED-5FBD-D69E-6459-8AE9EEAF27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CDA9FD-DD79-4B2C-8BD2-5A62368389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90340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stone wall with white text&#10;&#10;Description automatically generated with low confidence">
            <a:extLst>
              <a:ext uri="{FF2B5EF4-FFF2-40B4-BE49-F238E27FC236}">
                <a16:creationId xmlns:a16="http://schemas.microsoft.com/office/drawing/2014/main" id="{D8E12DD8-6381-AA8D-DE1B-0FE46404F2E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2E28C7A-66A8-7D60-4657-0E5BB60FD0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1775" y="1411354"/>
            <a:ext cx="11668450" cy="676897"/>
          </a:xfrm>
          <a:solidFill>
            <a:schemeClr val="tx1"/>
          </a:solidFill>
          <a:effectLst>
            <a:glow rad="76200">
              <a:schemeClr val="bg1">
                <a:alpha val="75000"/>
              </a:schemeClr>
            </a:glow>
          </a:effectLst>
        </p:spPr>
        <p:txBody>
          <a:bodyPr/>
          <a:lstStyle>
            <a:lvl1pPr algn="ctr">
              <a:defRPr b="1">
                <a:solidFill>
                  <a:schemeClr val="bg1"/>
                </a:solidFill>
                <a:effectLst>
                  <a:outerShdw blurRad="50800" dist="50800" dir="2700000" algn="ctr" rotWithShape="0">
                    <a:schemeClr val="tx1"/>
                  </a:outerShdw>
                </a:effectLst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8926EE-5EBF-2753-D36D-D0C6966279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8324" y="2231136"/>
            <a:ext cx="11765692" cy="4626864"/>
          </a:xfrm>
        </p:spPr>
        <p:txBody>
          <a:bodyPr/>
          <a:lstStyle>
            <a:lvl1pPr>
              <a:defRPr b="1">
                <a:solidFill>
                  <a:schemeClr val="bg1"/>
                </a:solidFill>
                <a:effectLst>
                  <a:outerShdw blurRad="50800" dist="50800" dir="2700000" algn="ctr" rotWithShape="0">
                    <a:schemeClr val="tx1"/>
                  </a:outerShdw>
                </a:effectLst>
              </a:defRPr>
            </a:lvl1pPr>
            <a:lvl2pPr marL="576263" indent="-228600">
              <a:buFont typeface="Calibri" panose="020F0502020204030204" pitchFamily="34" charset="0"/>
              <a:buChar char="−"/>
              <a:defRPr b="1">
                <a:solidFill>
                  <a:schemeClr val="bg1"/>
                </a:solidFill>
                <a:effectLst>
                  <a:outerShdw blurRad="50800" dist="50800" dir="2700000" algn="ctr" rotWithShape="0">
                    <a:schemeClr val="tx1"/>
                  </a:outerShdw>
                </a:effectLst>
              </a:defRPr>
            </a:lvl2pPr>
            <a:lvl3pPr>
              <a:defRPr b="1">
                <a:solidFill>
                  <a:schemeClr val="bg1"/>
                </a:solidFill>
                <a:effectLst>
                  <a:outerShdw blurRad="50800" dist="50800" dir="2700000" algn="ctr" rotWithShape="0">
                    <a:schemeClr val="tx1"/>
                  </a:outerShdw>
                </a:effectLst>
              </a:defRPr>
            </a:lvl3pPr>
            <a:lvl4pPr>
              <a:defRPr b="1">
                <a:solidFill>
                  <a:schemeClr val="bg1"/>
                </a:solidFill>
                <a:effectLst>
                  <a:outerShdw blurRad="50800" dist="50800" dir="2700000" algn="ctr" rotWithShape="0">
                    <a:schemeClr val="tx1"/>
                  </a:outerShdw>
                </a:effectLst>
              </a:defRPr>
            </a:lvl4pPr>
            <a:lvl5pPr>
              <a:defRPr b="1">
                <a:solidFill>
                  <a:schemeClr val="bg1"/>
                </a:solidFill>
                <a:effectLst>
                  <a:outerShdw blurRad="50800" dist="50800" dir="2700000" algn="ctr" rotWithShape="0">
                    <a:schemeClr val="tx1"/>
                  </a:outerShdw>
                </a:effectLst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7239654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751B65-36B7-603A-A773-DE8D5E9BA3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45BA887-960F-E2F5-3D70-8C5C60AC723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0A6090F-2CA2-E8A1-BC37-E1FDD66410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A6F484-F89B-4C8F-B6E2-861F1E83C317}" type="datetimeFigureOut">
              <a:rPr lang="en-US" smtClean="0"/>
              <a:t>6/28/2023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A7BAE36-FB7B-24E0-96F8-B2FC70094D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128CE73-FEE2-D71D-17FE-E9AB6EFB58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CDA9FD-DD79-4B2C-8BD2-5A62368389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73794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BF5EC0-9EC5-5BAD-4F28-FFABEB0AAA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BB807D-C81C-EB9D-C53C-0FACD86B340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C7366D9-AB30-9D37-90D4-384C7C66CB8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531F683-58EE-63B0-F855-F5E91C6549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A6F484-F89B-4C8F-B6E2-861F1E83C317}" type="datetimeFigureOut">
              <a:rPr lang="en-US" smtClean="0"/>
              <a:t>6/28/2023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B2453B2-6A85-50D8-DDB8-59E503987C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EEF2566-F7CF-228C-5900-410099DB12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CDA9FD-DD79-4B2C-8BD2-5A62368389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46740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91E719-7B94-FD1B-3D35-F7AA9F3136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C54D82A-E285-B6C2-8D28-5B06D62DFA3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2969A45-A138-629C-D31B-8472D83826A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3D75FC3-A8DD-A863-768B-E94F56C3F7E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953C34B-AFE5-FED0-FB8D-639B7930317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E2B63AF-DC70-8330-F6A4-CAC387992A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A6F484-F89B-4C8F-B6E2-861F1E83C317}" type="datetimeFigureOut">
              <a:rPr lang="en-US" smtClean="0"/>
              <a:t>6/28/2023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6AA03A1-BB10-5F84-886E-C9AFC3315C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17B6730-DBE2-D7BD-8CC0-765841719E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CDA9FD-DD79-4B2C-8BD2-5A62368389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78169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A12C92-B4A0-6677-0BF8-185543E726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1BF9A09-B49C-B82F-04C4-D520CF1BA9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A6F484-F89B-4C8F-B6E2-861F1E83C317}" type="datetimeFigureOut">
              <a:rPr lang="en-US" smtClean="0"/>
              <a:t>6/28/2023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472FDD3-05E6-D98F-57BE-A3458E764F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930EAE3-6CD5-F6D0-C93D-67DB56C7F3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CDA9FD-DD79-4B2C-8BD2-5A62368389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05519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565C037-484B-F2B8-C5B2-8FCDB89683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A6F484-F89B-4C8F-B6E2-861F1E83C317}" type="datetimeFigureOut">
              <a:rPr lang="en-US" smtClean="0"/>
              <a:t>6/28/2023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C43EF9D-0F6E-F720-FBA0-C735D4B888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DE2CF49-D7B6-C71D-13FF-6D7AE3E62D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CDA9FD-DD79-4B2C-8BD2-5A62368389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7938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6913BF-BEE6-52B3-287C-77E36183B0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95C674-320C-4E4D-EF2A-D023346C16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8678F22-6132-2264-C60F-15BB6241520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BD54F63-3A65-3E6D-58C7-0557D7D6BA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A6F484-F89B-4C8F-B6E2-861F1E83C317}" type="datetimeFigureOut">
              <a:rPr lang="en-US" smtClean="0"/>
              <a:t>6/28/2023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8F4135F-D47B-5685-6C8F-FFAA551C8D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1E0A787-352B-B9D7-A7AB-705409E0D7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CDA9FD-DD79-4B2C-8BD2-5A62368389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08655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B81EAC-5183-E257-B5FA-7967F83716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9CE1266-7F58-C23F-4D81-1BF82202652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60CA2DF-AE1D-6C2F-8C3E-9E26F58A53C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1676298-6245-EADB-FF98-4E6D2AF542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A6F484-F89B-4C8F-B6E2-861F1E83C317}" type="datetimeFigureOut">
              <a:rPr lang="en-US" smtClean="0"/>
              <a:t>6/28/2023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91FD485-5FA6-E21B-2633-3FA4997A70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45DB9EB-C2F1-C4F2-6978-97CC698531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CDA9FD-DD79-4B2C-8BD2-5A62368389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26328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2FC937A-A253-4DD7-4F2A-8032A9C843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3AF17FF-7FDE-C444-0EF5-654C8ECAA4F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9D0D71A-3062-9595-8A52-0DC6B54952D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A6F484-F89B-4C8F-B6E2-861F1E83C317}" type="datetimeFigureOut">
              <a:rPr lang="en-US" smtClean="0"/>
              <a:t>6/28/2023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A4CE170-B313-6A8A-7096-8F8C7A10ECF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33A1DCA-7CF1-DA20-6F20-E788A0A1E04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CDA9FD-DD79-4B2C-8BD2-5A62368389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61453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text, wall, outdoor, handwriting&#10;&#10;Description automatically generated">
            <a:extLst>
              <a:ext uri="{FF2B5EF4-FFF2-40B4-BE49-F238E27FC236}">
                <a16:creationId xmlns:a16="http://schemas.microsoft.com/office/drawing/2014/main" id="{E8CD6C96-3850-3900-4702-74D74F5FCDB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Picture 4" descr="A picture containing text, wall, stone wall, outdoor&#10;&#10;Description automatically generated">
            <a:extLst>
              <a:ext uri="{FF2B5EF4-FFF2-40B4-BE49-F238E27FC236}">
                <a16:creationId xmlns:a16="http://schemas.microsoft.com/office/drawing/2014/main" id="{E3B61C82-586E-C183-036E-C11AA2F4A9B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74184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A70B64-04E0-6058-E369-E304F6955B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Her Misidentifications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627C38-43D4-E9C2-C4F7-8DF8F52BA17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The following man-made doctrines have NO Scriptural foundation:</a:t>
            </a:r>
          </a:p>
          <a:p>
            <a:r>
              <a:rPr lang="en-US" dirty="0"/>
              <a:t>The “immaculate conception” of Mary (Bible = Ezek. 18:20)</a:t>
            </a:r>
          </a:p>
          <a:p>
            <a:r>
              <a:rPr lang="en-US" dirty="0"/>
              <a:t>The perpetual sinlessness of Mary (Bible = Luke 1:47; Rom. 3:23; 1 John 1:10)</a:t>
            </a:r>
          </a:p>
          <a:p>
            <a:r>
              <a:rPr lang="en-US" dirty="0"/>
              <a:t>The perpetual virginity of Mary (Bible = Matt. 1:25; 12:46-47; 13:55-56)</a:t>
            </a:r>
          </a:p>
          <a:p>
            <a:r>
              <a:rPr lang="en-US" dirty="0"/>
              <a:t>The concept of Mary as “The Mother of God” (Bible = Luke 1:35)</a:t>
            </a:r>
          </a:p>
          <a:p>
            <a:r>
              <a:rPr lang="en-US" dirty="0"/>
              <a:t>The assumption of Mary as “Queen of Heaven” (Bible = 2 Tim. 2:23)</a:t>
            </a:r>
          </a:p>
          <a:p>
            <a:r>
              <a:rPr lang="en-US" dirty="0"/>
              <a:t>The intercession of Mary for us as “Mediatrix” (Bible = 1 Tim. 2:5)</a:t>
            </a:r>
          </a:p>
          <a:p>
            <a:r>
              <a:rPr lang="en-US" dirty="0"/>
              <a:t>The role of Mary in man’s salvation as “Co-Redemptrix” (Bible = John 14:6)</a:t>
            </a:r>
          </a:p>
          <a:p>
            <a:r>
              <a:rPr lang="en-US" dirty="0"/>
              <a:t>The veneration of Mary as worthy of worship and prayer (Bible = Matt. 4:10)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2590741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utoUpdateAnimBg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A70B64-04E0-6058-E369-E304F6955B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Her Identity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627C38-43D4-E9C2-C4F7-8DF8F52BA17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Mary was a descendant of David (Luke 3:31; 1:32; Acts 2:30; Rom. 1:3)</a:t>
            </a:r>
          </a:p>
          <a:p>
            <a:r>
              <a:rPr lang="en-US" dirty="0"/>
              <a:t>Mary was a virgin when Jesus was born (Matt. 1:23, 25; Luke 1:26-27, 34-35)</a:t>
            </a:r>
          </a:p>
          <a:p>
            <a:pPr lvl="1"/>
            <a:r>
              <a:rPr lang="en-US" dirty="0"/>
              <a:t>God could not have used Mary if she was not a virgin (Isa. 7:14; Matt. 1:23)</a:t>
            </a:r>
          </a:p>
          <a:p>
            <a:r>
              <a:rPr lang="en-US" dirty="0"/>
              <a:t>Mary became Joseph’s wife (Matt. 1:20, 24)</a:t>
            </a:r>
          </a:p>
          <a:p>
            <a:r>
              <a:rPr lang="en-US" dirty="0"/>
              <a:t>Mary became a mother of more children (Matt. 1:25; 12:46-47; 13:55-56)</a:t>
            </a:r>
          </a:p>
          <a:p>
            <a:pPr lvl="1"/>
            <a:r>
              <a:rPr lang="en-US" dirty="0"/>
              <a:t>Joseph “did not know her till she had brought forth” Jesus (Matt. 1:25)</a:t>
            </a:r>
          </a:p>
          <a:p>
            <a:pPr lvl="1"/>
            <a:r>
              <a:rPr lang="en-US" dirty="0"/>
              <a:t>Jesus was Mary’s “firstborn son” (Luke 2:7)</a:t>
            </a:r>
          </a:p>
          <a:p>
            <a:pPr lvl="1"/>
            <a:r>
              <a:rPr lang="en-US" dirty="0"/>
              <a:t>She had four more sons and at least two daughters (Matt. 13:55-56)</a:t>
            </a:r>
          </a:p>
          <a:p>
            <a:pPr lvl="1"/>
            <a:r>
              <a:rPr lang="en-US" dirty="0"/>
              <a:t>Jesus had “brothers” (Mark 3:31-32; Luke 8:19-20; Acts 1:14; Gal. 1:19)</a:t>
            </a:r>
          </a:p>
        </p:txBody>
      </p:sp>
    </p:spTree>
    <p:extLst>
      <p:ext uri="{BB962C8B-B14F-4D97-AF65-F5344CB8AC3E}">
        <p14:creationId xmlns:p14="http://schemas.microsoft.com/office/powerpoint/2010/main" val="106950186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utoUpdateAnimBg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A70B64-04E0-6058-E369-E304F6955B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Her Character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627C38-43D4-E9C2-C4F7-8DF8F52BA17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Mary “found favor with God” (Luke 1:30)</a:t>
            </a:r>
          </a:p>
          <a:p>
            <a:r>
              <a:rPr lang="en-US" dirty="0"/>
              <a:t>Mary believed what God said (Luke 1:34, 45)</a:t>
            </a:r>
          </a:p>
          <a:p>
            <a:r>
              <a:rPr lang="en-US" dirty="0"/>
              <a:t>Mary submitted to what God said (Luke 1:38)</a:t>
            </a:r>
          </a:p>
          <a:p>
            <a:pPr lvl="1"/>
            <a:r>
              <a:rPr lang="en-US" dirty="0"/>
              <a:t>Mary was a humble woman (Luke 1:29, 34, 48)</a:t>
            </a:r>
          </a:p>
          <a:p>
            <a:pPr lvl="1"/>
            <a:r>
              <a:rPr lang="en-US" dirty="0"/>
              <a:t>Mary knew that “with God,” anything was “possible” (Luke 1:37)</a:t>
            </a:r>
          </a:p>
          <a:p>
            <a:r>
              <a:rPr lang="en-US" dirty="0"/>
              <a:t>Mary rejoiced at what God said and praised God (Luke 1:46-55)</a:t>
            </a:r>
          </a:p>
        </p:txBody>
      </p:sp>
    </p:spTree>
    <p:extLst>
      <p:ext uri="{BB962C8B-B14F-4D97-AF65-F5344CB8AC3E}">
        <p14:creationId xmlns:p14="http://schemas.microsoft.com/office/powerpoint/2010/main" val="2674481499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A70B64-04E0-6058-E369-E304F6955B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Her Character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627C38-43D4-E9C2-C4F7-8DF8F52BA17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Mary obeyed what God said</a:t>
            </a:r>
          </a:p>
          <a:p>
            <a:pPr lvl="1"/>
            <a:r>
              <a:rPr lang="en-US" dirty="0"/>
              <a:t>She (and Joseph) had her son circumcised (Luke 2:21)</a:t>
            </a:r>
          </a:p>
          <a:p>
            <a:pPr lvl="1"/>
            <a:r>
              <a:rPr lang="en-US" dirty="0"/>
              <a:t>She (and Joseph) presented her son to the Lord with a sacrifice (Luke 2:22-24)</a:t>
            </a:r>
          </a:p>
          <a:p>
            <a:pPr lvl="1"/>
            <a:r>
              <a:rPr lang="en-US" dirty="0"/>
              <a:t>She (and Joseph) marveled at God’s plan (Luke 2:33)</a:t>
            </a:r>
          </a:p>
          <a:p>
            <a:pPr lvl="1"/>
            <a:r>
              <a:rPr lang="en-US" dirty="0"/>
              <a:t>She (and Joseph) was faithful to God’s instructions (Luke 2:39-41)</a:t>
            </a:r>
          </a:p>
          <a:p>
            <a:r>
              <a:rPr lang="en-US" dirty="0"/>
              <a:t>Mary accepted her role in God’s plan</a:t>
            </a:r>
          </a:p>
          <a:p>
            <a:pPr lvl="1"/>
            <a:r>
              <a:rPr lang="en-US" dirty="0"/>
              <a:t>She brought forth a son, who would be the Savior of the world (Matt. 1:21)</a:t>
            </a:r>
          </a:p>
          <a:p>
            <a:pPr lvl="1"/>
            <a:r>
              <a:rPr lang="en-US" dirty="0"/>
              <a:t>She began to understand His greater purpose beyond her (Luke 2:48-49)</a:t>
            </a:r>
          </a:p>
          <a:p>
            <a:pPr lvl="1"/>
            <a:r>
              <a:rPr lang="en-US" dirty="0"/>
              <a:t>She recognized His greatness, even without understanding it fully (John 2:5)</a:t>
            </a:r>
          </a:p>
          <a:p>
            <a:pPr lvl="1"/>
            <a:r>
              <a:rPr lang="en-US" dirty="0"/>
              <a:t>She heard Him describe His true family (Matt. 12:46-50)</a:t>
            </a:r>
          </a:p>
          <a:p>
            <a:pPr lvl="1"/>
            <a:r>
              <a:rPr lang="en-US" dirty="0"/>
              <a:t>She was entrusted by Jesus to John’s care at the cross (John 19:25-27)</a:t>
            </a:r>
          </a:p>
          <a:p>
            <a:pPr lvl="1"/>
            <a:r>
              <a:rPr lang="en-US" dirty="0"/>
              <a:t>She went from being His mother to being one of His disciples (Acts 1:12-15)</a:t>
            </a:r>
          </a:p>
        </p:txBody>
      </p:sp>
    </p:spTree>
    <p:extLst>
      <p:ext uri="{BB962C8B-B14F-4D97-AF65-F5344CB8AC3E}">
        <p14:creationId xmlns:p14="http://schemas.microsoft.com/office/powerpoint/2010/main" val="110247316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45</TotalTime>
  <Words>536</Words>
  <Application>Microsoft Office PowerPoint</Application>
  <PresentationFormat>Widescreen</PresentationFormat>
  <Paragraphs>40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Arial</vt:lpstr>
      <vt:lpstr>Calibri</vt:lpstr>
      <vt:lpstr>Calibri Light</vt:lpstr>
      <vt:lpstr>Office Theme</vt:lpstr>
      <vt:lpstr>PowerPoint Presentation</vt:lpstr>
      <vt:lpstr>Her Misidentifications</vt:lpstr>
      <vt:lpstr>Her Identity</vt:lpstr>
      <vt:lpstr>Her Character</vt:lpstr>
      <vt:lpstr>Her Character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David Sproule</dc:creator>
  <cp:lastModifiedBy>David Sproule</cp:lastModifiedBy>
  <cp:revision>2</cp:revision>
  <dcterms:created xsi:type="dcterms:W3CDTF">2023-06-27T23:17:24Z</dcterms:created>
  <dcterms:modified xsi:type="dcterms:W3CDTF">2023-06-28T21:11:07Z</dcterms:modified>
</cp:coreProperties>
</file>