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1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142A-51DA-CADB-C555-DAC2BF171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270F4-C8AA-BE9E-5A71-847FAA37B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A2C1-84D2-AA9E-3164-E01BC52D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5FAB5-3F31-F130-30B6-E25D550C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05069-8931-6F5F-8EA7-CBAE6F0E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ook with rings on it&#10;&#10;Description automatically generated">
            <a:extLst>
              <a:ext uri="{FF2B5EF4-FFF2-40B4-BE49-F238E27FC236}">
                <a16:creationId xmlns:a16="http://schemas.microsoft.com/office/drawing/2014/main" id="{8AE70028-6843-F4A1-F1F0-C8F46B952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7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58F2-D76B-2993-C5AE-C226F097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FA6B-6BD1-47DA-B996-2CD571806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43889-C958-374C-FEED-E41CC03A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C98CB-2CAD-A28A-186E-B103C71A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3E604-5335-EF83-F201-AEA6C464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16734-C5C2-DA90-A78B-8EF796B6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A720-7463-05C1-41C7-13F39CDA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9085-F45F-9219-56FE-50C587D9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C0704-DD08-688B-58FF-A67CF6F85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89802-C346-DE43-64CE-F3F3B2BB5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CE9C4-2DB7-8B1E-1265-A3649BBC7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DBC17-E6D7-5467-43B2-F9A467E4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1583-3AF2-0AB7-A101-924A397C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98D6B-59FD-B1BB-7FC6-03E16BDA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23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FBB7-B68B-B664-0CAC-C2AA1B9C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BC8A6-36E9-2872-05B2-D73A2A18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691AD-061C-9A82-9D46-64132AEF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FED6F-DD15-F326-6A75-CA724BC4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0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B733C-310D-C9C0-7C53-B4761E59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AB7C5-D7EB-B859-6A52-334D8FD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B5BF5-E9F5-267C-31DD-46D1DB5C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5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539D-D882-576D-F0F6-6928401B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8DAF1-9344-5C57-F3C1-AAEF9C57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130B0-465B-F520-EE9C-46699DFE4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0B55D-6CF6-478E-7936-F7BF9677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6494F-4062-C2A3-9CAC-95FBDBDA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2840B-FB07-2456-7D3E-0A98A09D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02CE-879D-C317-99C5-DABB499A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30B57-B95C-D303-1F9A-E6A28BB5D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18407-9EE4-8633-C6B1-61BC50F20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DD233-C831-975A-BE76-0A400651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04B89-C606-6EDC-F3F2-89CD8201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3D2B8-1EED-9B8D-0942-B4052BF7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6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BEE0-E1B1-F379-DA8E-11AB877E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9CE8A-00AB-CCFA-2970-348C8AF5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3A647-1C7A-D7FF-3F6D-5CA720B4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A32B6-F6FD-55BA-C295-20643F2C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C7876-EDF1-FA54-815F-DE4CC021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4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66CBE-695A-EE02-50F8-0FE66F435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CC1EF-31E9-3C24-AFF2-1A349226E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D79C5-F57B-3258-F65E-CE0E5105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BC69C-6B87-5DC0-6F01-EFE556BE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B9CE0-184C-D0BC-31F8-88BD1E15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ivorce&#10;&#10;Description automatically generated">
            <a:extLst>
              <a:ext uri="{FF2B5EF4-FFF2-40B4-BE49-F238E27FC236}">
                <a16:creationId xmlns:a16="http://schemas.microsoft.com/office/drawing/2014/main" id="{DDAA6DCF-2B87-6C56-601C-32A06C3EC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034747"/>
            <a:ext cx="11868704" cy="482325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8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rriage and divorce&#10;&#10;Description automatically generated">
            <a:extLst>
              <a:ext uri="{FF2B5EF4-FFF2-40B4-BE49-F238E27FC236}">
                <a16:creationId xmlns:a16="http://schemas.microsoft.com/office/drawing/2014/main" id="{C5E2A8DC-7AEE-8B67-BAEC-FAA243E22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034747"/>
            <a:ext cx="11868704" cy="482325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54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arriage and divorce&#10;&#10;Description automatically generated">
            <a:extLst>
              <a:ext uri="{FF2B5EF4-FFF2-40B4-BE49-F238E27FC236}">
                <a16:creationId xmlns:a16="http://schemas.microsoft.com/office/drawing/2014/main" id="{FF95143A-D2C2-5515-1C7A-F8F6FFD83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034747"/>
            <a:ext cx="11868704" cy="482325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870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rriage and divorce&#10;&#10;Description automatically generated">
            <a:extLst>
              <a:ext uri="{FF2B5EF4-FFF2-40B4-BE49-F238E27FC236}">
                <a16:creationId xmlns:a16="http://schemas.microsoft.com/office/drawing/2014/main" id="{89164FB5-317B-2E7C-2AAC-0EE4FBBCB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034747"/>
            <a:ext cx="11868704" cy="482325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0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arriage and divorce&#10;&#10;Description automatically generated">
            <a:extLst>
              <a:ext uri="{FF2B5EF4-FFF2-40B4-BE49-F238E27FC236}">
                <a16:creationId xmlns:a16="http://schemas.microsoft.com/office/drawing/2014/main" id="{8A5E7C66-F010-8BD8-59DD-719557A85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034747"/>
            <a:ext cx="11868704" cy="482325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64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arriage&#10;&#10;Description automatically generated with medium confidence">
            <a:extLst>
              <a:ext uri="{FF2B5EF4-FFF2-40B4-BE49-F238E27FC236}">
                <a16:creationId xmlns:a16="http://schemas.microsoft.com/office/drawing/2014/main" id="{0FDAFB33-82FC-E6CB-4B0F-62C2118AA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034747"/>
            <a:ext cx="11868704" cy="482325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383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rriage and divorce&#10;&#10;Description automatically generated with low confidence">
            <a:extLst>
              <a:ext uri="{FF2B5EF4-FFF2-40B4-BE49-F238E27FC236}">
                <a16:creationId xmlns:a16="http://schemas.microsoft.com/office/drawing/2014/main" id="{1E137E74-922A-6F89-9ACF-FBC6F3004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034073"/>
            <a:ext cx="11868704" cy="4823927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29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5F0F-A5BE-B77F-74F6-0F085313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42DFF-427C-FEC5-4CF6-B483A62B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91DEA-94BA-4990-434B-A68C8159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90B97-A16A-5E56-7ED4-66E799BD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CCB65-414D-F309-A729-58CE341A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BBD9C-814F-5E97-D69B-30D2091B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D4386-6E56-3CAD-0F5E-047B59F2B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58F0A-5F02-4291-7FEF-EE81AA556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AABE-CB52-4A0D-9BBA-31C92EAF065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BE2E-2B99-C2F4-0351-C3AFEBE76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96CA6-295F-5D55-BFF3-D9A831A31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7" r:id="rId5"/>
    <p:sldLayoutId id="2147483668" r:id="rId6"/>
    <p:sldLayoutId id="2147483664" r:id="rId7"/>
    <p:sldLayoutId id="2147483663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rings on it&#10;&#10;Description automatically generated">
            <a:extLst>
              <a:ext uri="{FF2B5EF4-FFF2-40B4-BE49-F238E27FC236}">
                <a16:creationId xmlns:a16="http://schemas.microsoft.com/office/drawing/2014/main" id="{2DDCE479-77F9-8A4C-BA56-D67033BA3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0"/>
          <a:stretch/>
        </p:blipFill>
        <p:spPr>
          <a:xfrm>
            <a:off x="0" y="0"/>
            <a:ext cx="12192000" cy="6113929"/>
          </a:xfrm>
          <a:prstGeom prst="rect">
            <a:avLst/>
          </a:prstGeom>
        </p:spPr>
      </p:pic>
      <p:pic>
        <p:nvPicPr>
          <p:cNvPr id="6" name="Picture 5" descr="A book with rings on it&#10;&#10;Description automatically generated">
            <a:extLst>
              <a:ext uri="{FF2B5EF4-FFF2-40B4-BE49-F238E27FC236}">
                <a16:creationId xmlns:a16="http://schemas.microsoft.com/office/drawing/2014/main" id="{A350723B-6A1C-FF31-E8D9-B829F10C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2"/>
          <a:stretch/>
        </p:blipFill>
        <p:spPr>
          <a:xfrm>
            <a:off x="0" y="0"/>
            <a:ext cx="12192000" cy="5961529"/>
          </a:xfrm>
          <a:prstGeom prst="rect">
            <a:avLst/>
          </a:prstGeom>
        </p:spPr>
      </p:pic>
      <p:pic>
        <p:nvPicPr>
          <p:cNvPr id="8" name="Picture 7" descr="A book with rings on it&#10;&#10;Description automatically generated">
            <a:extLst>
              <a:ext uri="{FF2B5EF4-FFF2-40B4-BE49-F238E27FC236}">
                <a16:creationId xmlns:a16="http://schemas.microsoft.com/office/drawing/2014/main" id="{5AAFFD6A-A4B3-ED7B-F925-F4ABDF35A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DEDC7-9780-7D06-6515-68AB06CF5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the Lord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8164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Gave the PLAN for Marriage:  The Only Plan That Matters!</a:t>
            </a:r>
          </a:p>
          <a:p>
            <a:r>
              <a:rPr lang="en-US" dirty="0"/>
              <a:t>God Gave the PARTICIPANTS for Marriage</a:t>
            </a:r>
          </a:p>
          <a:p>
            <a:r>
              <a:rPr lang="en-US" dirty="0"/>
              <a:t>God Gave the PRIORITY for Marriage</a:t>
            </a:r>
          </a:p>
          <a:p>
            <a:r>
              <a:rPr lang="en-US" dirty="0"/>
              <a:t>God Gave the PROVISOS for Marriage</a:t>
            </a:r>
          </a:p>
          <a:p>
            <a:r>
              <a:rPr lang="en-US" dirty="0"/>
              <a:t>God Gave PURPOSE to Marriage</a:t>
            </a:r>
          </a:p>
          <a:p>
            <a:r>
              <a:rPr lang="en-US" dirty="0"/>
              <a:t>God Gave PERMANENCE to Marriage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New Testament Greek word for divorce is </a:t>
            </a:r>
            <a:r>
              <a:rPr lang="en-US" i="1" dirty="0" err="1"/>
              <a:t>apoluo</a:t>
            </a:r>
            <a:endParaRPr lang="en-US" sz="4400" dirty="0"/>
          </a:p>
          <a:p>
            <a:pPr lvl="1"/>
            <a:r>
              <a:rPr lang="en-US" i="1" dirty="0" err="1"/>
              <a:t>Apoluo</a:t>
            </a:r>
            <a:r>
              <a:rPr lang="en-US" dirty="0"/>
              <a:t> means: “set free, release; let go, send away, dismiss”</a:t>
            </a:r>
            <a:endParaRPr lang="en-US" sz="4000" dirty="0"/>
          </a:p>
          <a:p>
            <a:pPr lvl="1"/>
            <a:r>
              <a:rPr lang="en-US" dirty="0"/>
              <a:t>Often translated, “put away” (ASV), involving a mental, intentional, then legal act</a:t>
            </a:r>
            <a:endParaRPr lang="en-US" sz="4000" dirty="0"/>
          </a:p>
          <a:p>
            <a:r>
              <a:rPr lang="en-US" dirty="0"/>
              <a:t>Marriage involves a contract/covenant between 3 parties: man, woman, God</a:t>
            </a:r>
            <a:endParaRPr lang="en-US" sz="4400" dirty="0"/>
          </a:p>
          <a:p>
            <a:pPr lvl="1"/>
            <a:r>
              <a:rPr lang="en-US" dirty="0"/>
              <a:t>If three parties are involved in proper marriages, One cannot be omitted during divorce</a:t>
            </a:r>
          </a:p>
          <a:p>
            <a:pPr lvl="1"/>
            <a:r>
              <a:rPr lang="en-US" dirty="0"/>
              <a:t>Only God can “join” and only God can “disjoin”</a:t>
            </a:r>
            <a:endParaRPr lang="en-US" sz="4000" dirty="0"/>
          </a:p>
          <a:p>
            <a:r>
              <a:rPr lang="en-US" dirty="0"/>
              <a:t>God’s plan for marriage (from beginning) never included or intended divorce</a:t>
            </a:r>
            <a:endParaRPr lang="en-US" sz="4400" dirty="0"/>
          </a:p>
          <a:p>
            <a:pPr lvl="1"/>
            <a:r>
              <a:rPr lang="en-US" dirty="0"/>
              <a:t>God’s design for marriage was for couples to remain together for life (Gen. 2:24)</a:t>
            </a:r>
          </a:p>
          <a:p>
            <a:pPr lvl="1"/>
            <a:r>
              <a:rPr lang="en-US" dirty="0"/>
              <a:t>God’s view of divorce is simple, yet strong – “He hates divorce” (Mal. 2:16)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00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marriage laws are not bound, loosed or altered by what man </a:t>
            </a:r>
            <a:br>
              <a:rPr lang="en-US" dirty="0"/>
            </a:br>
            <a:r>
              <a:rPr lang="en-US" dirty="0"/>
              <a:t>approves or legislates</a:t>
            </a:r>
            <a:endParaRPr lang="en-US" sz="4400" dirty="0"/>
          </a:p>
          <a:p>
            <a:pPr lvl="1"/>
            <a:r>
              <a:rPr lang="en-US" dirty="0"/>
              <a:t>God’s divine law is not subservient to civil law (1 Pet. 2:13; Acts 5:29; Rom. 13:4; John 19:11)</a:t>
            </a:r>
            <a:endParaRPr lang="en-US" sz="3400" dirty="0"/>
          </a:p>
          <a:p>
            <a:pPr lvl="2"/>
            <a:r>
              <a:rPr lang="en-US" sz="2400" dirty="0"/>
              <a:t>Human law has no power to sanction a wrong or forbid something that’s right</a:t>
            </a:r>
          </a:p>
          <a:p>
            <a:pPr lvl="1"/>
            <a:r>
              <a:rPr lang="en-US" dirty="0"/>
              <a:t>If civil law joins two people together, that does not mean that God has joined them (Mark 6:17-18)</a:t>
            </a:r>
            <a:endParaRPr lang="en-US" sz="4000" dirty="0"/>
          </a:p>
          <a:p>
            <a:pPr lvl="1"/>
            <a:r>
              <a:rPr lang="en-US" dirty="0"/>
              <a:t>If civil law disjoins two people, that does not mean that God has disjoined them</a:t>
            </a:r>
            <a:endParaRPr lang="en-US" sz="4000" dirty="0"/>
          </a:p>
          <a:p>
            <a:pPr lvl="1"/>
            <a:r>
              <a:rPr lang="en-US" dirty="0"/>
              <a:t>We must distinguish between what mankind authorizes and what God authorizes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5208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general rule regarding marriage, divorce and remarriage:</a:t>
            </a:r>
            <a:endParaRPr lang="en-US" sz="4400" dirty="0"/>
          </a:p>
          <a:p>
            <a:pPr lvl="1"/>
            <a:r>
              <a:rPr lang="en-US" dirty="0"/>
              <a:t>“Whoever divorces and marries another commits adultery” (Mark 10:11-12)</a:t>
            </a:r>
            <a:endParaRPr lang="en-US" sz="4000" dirty="0"/>
          </a:p>
          <a:p>
            <a:pPr lvl="1"/>
            <a:r>
              <a:rPr lang="en-US" dirty="0"/>
              <a:t>If one “marries another” while first spouse lives, called an adulterer/</a:t>
            </a:r>
            <a:r>
              <a:rPr lang="en-US" dirty="0" err="1"/>
              <a:t>ess</a:t>
            </a:r>
            <a:r>
              <a:rPr lang="en-US" dirty="0"/>
              <a:t> (Rom. 7:2-3)</a:t>
            </a:r>
            <a:endParaRPr lang="en-US" sz="4000" dirty="0"/>
          </a:p>
          <a:p>
            <a:pPr lvl="1"/>
            <a:r>
              <a:rPr lang="en-US" dirty="0"/>
              <a:t>If one “does depart, let him/her remain unmarried or be reconciled” (1 Cor. 7:10-11)</a:t>
            </a:r>
            <a:endParaRPr lang="en-US" sz="4000" dirty="0"/>
          </a:p>
          <a:p>
            <a:pPr lvl="1"/>
            <a:r>
              <a:rPr lang="en-US" dirty="0"/>
              <a:t>If his/her spouse “dies,” he/she “is at liberty to be married” (1 Cor. 7:39)</a:t>
            </a:r>
            <a:endParaRPr lang="en-US" sz="4000" dirty="0"/>
          </a:p>
          <a:p>
            <a:pPr lvl="1"/>
            <a:r>
              <a:rPr lang="en-US" dirty="0"/>
              <a:t>Therefore, the divine rule is that a second marriage is not acceptable but is sinful</a:t>
            </a:r>
            <a:endParaRPr lang="en-US" sz="4000" dirty="0"/>
          </a:p>
          <a:p>
            <a:pPr lvl="1"/>
            <a:r>
              <a:rPr lang="en-US" dirty="0"/>
              <a:t>The one and ONLY divine exception given (to God’s general rule) is when a mate puts away his/her mate for fornication (Matt. 19:9; 5:31-32)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56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Fornication is a broad term that includes all other illicit sexual activity</a:t>
            </a:r>
            <a:endParaRPr lang="en-US" sz="4400" dirty="0"/>
          </a:p>
          <a:p>
            <a:r>
              <a:rPr lang="en-US" dirty="0"/>
              <a:t>The Greek </a:t>
            </a:r>
            <a:r>
              <a:rPr lang="en-US" i="1" dirty="0" err="1"/>
              <a:t>porneia</a:t>
            </a:r>
            <a:r>
              <a:rPr lang="en-US" dirty="0"/>
              <a:t> means, “every kind of unlawful sexual intercourse”</a:t>
            </a:r>
            <a:endParaRPr lang="en-US" sz="4400" dirty="0"/>
          </a:p>
          <a:p>
            <a:r>
              <a:rPr lang="en-US" dirty="0"/>
              <a:t>It includes:</a:t>
            </a:r>
            <a:endParaRPr lang="en-US" sz="4400" dirty="0"/>
          </a:p>
          <a:p>
            <a:pPr lvl="1"/>
            <a:r>
              <a:rPr lang="en-US" sz="2600" dirty="0"/>
              <a:t>Sex between unmarried people (1 Cor. 7:2)</a:t>
            </a:r>
          </a:p>
          <a:p>
            <a:pPr lvl="1"/>
            <a:r>
              <a:rPr lang="en-US" sz="2600" dirty="0"/>
              <a:t>Sex between individuals who may be married but not to each other (Matt. 19:9)</a:t>
            </a:r>
          </a:p>
          <a:p>
            <a:pPr lvl="1"/>
            <a:r>
              <a:rPr lang="en-US" sz="2600" dirty="0"/>
              <a:t>Homosexuality (Jude 7), incest, bestiality, etc.</a:t>
            </a:r>
          </a:p>
        </p:txBody>
      </p:sp>
    </p:spTree>
    <p:extLst>
      <p:ext uri="{BB962C8B-B14F-4D97-AF65-F5344CB8AC3E}">
        <p14:creationId xmlns:p14="http://schemas.microsoft.com/office/powerpoint/2010/main" val="11008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Adultery is a specific type of fornication</a:t>
            </a:r>
            <a:endParaRPr lang="en-US" sz="4400" dirty="0"/>
          </a:p>
          <a:p>
            <a:r>
              <a:rPr lang="en-US" dirty="0"/>
              <a:t>Greek </a:t>
            </a:r>
            <a:r>
              <a:rPr lang="en-US" i="1" dirty="0" err="1"/>
              <a:t>moicheia</a:t>
            </a:r>
            <a:r>
              <a:rPr lang="en-US" dirty="0"/>
              <a:t> means, “unlawful intercourse with the spouse of another”</a:t>
            </a:r>
            <a:endParaRPr lang="en-US" sz="4400" dirty="0"/>
          </a:p>
          <a:p>
            <a:r>
              <a:rPr lang="en-US" dirty="0"/>
              <a:t>One can “live in adultery” (continuous sin) when God views the first marriage as still binding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64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Repentance is a “change of mind” that leads to “change of conduct”  </a:t>
            </a:r>
            <a:endParaRPr lang="en-US" sz="4400" dirty="0"/>
          </a:p>
          <a:p>
            <a:pPr lvl="1"/>
            <a:r>
              <a:rPr lang="en-US" dirty="0"/>
              <a:t>Must be “godly sorrow,” but “godly sorrow produces repentance” (2 Cor. 7:10)</a:t>
            </a:r>
            <a:endParaRPr lang="en-US" sz="4000" dirty="0"/>
          </a:p>
          <a:p>
            <a:pPr lvl="1"/>
            <a:r>
              <a:rPr lang="en-US" dirty="0"/>
              <a:t>Repentance is what follows the feeling sorry for an action</a:t>
            </a:r>
            <a:endParaRPr lang="en-US" sz="4000" dirty="0"/>
          </a:p>
          <a:p>
            <a:r>
              <a:rPr lang="en-US" dirty="0"/>
              <a:t>True repentance involves: </a:t>
            </a:r>
            <a:endParaRPr lang="en-US" sz="4400" dirty="0"/>
          </a:p>
          <a:p>
            <a:pPr lvl="1"/>
            <a:r>
              <a:rPr lang="en-US" dirty="0"/>
              <a:t>Sorrow for sin (2 Cor. 7:10)</a:t>
            </a:r>
            <a:endParaRPr lang="en-US" sz="4000" dirty="0"/>
          </a:p>
          <a:p>
            <a:pPr lvl="1"/>
            <a:r>
              <a:rPr lang="en-US" dirty="0"/>
              <a:t>Change of mind (Matt. 21:29)</a:t>
            </a:r>
            <a:endParaRPr lang="en-US" sz="4000" dirty="0"/>
          </a:p>
          <a:p>
            <a:pPr lvl="1"/>
            <a:r>
              <a:rPr lang="en-US" dirty="0"/>
              <a:t>Change of conduct, incl. discontinuing sinful living (Matt. 3:8; 12:41; Acts 2:38)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83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reaction of Jesus’ disciples to His teaching about marriage, divorce and remarriage shows that God’s view is intentionally narrow (Matt. 19:10)</a:t>
            </a:r>
          </a:p>
          <a:p>
            <a:r>
              <a:rPr lang="en-US" dirty="0"/>
              <a:t>Rejection of God’s marriage laws will cost that person (and any/all new “spouses”) a home in heaven (Heb. 13:4; 1 Cor. 6:9-10)</a:t>
            </a:r>
          </a:p>
        </p:txBody>
      </p:sp>
    </p:spTree>
    <p:extLst>
      <p:ext uri="{BB962C8B-B14F-4D97-AF65-F5344CB8AC3E}">
        <p14:creationId xmlns:p14="http://schemas.microsoft.com/office/powerpoint/2010/main" val="35525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746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cp:lastPrinted>2023-07-09T18:19:18Z</cp:lastPrinted>
  <dcterms:created xsi:type="dcterms:W3CDTF">2023-03-17T17:10:21Z</dcterms:created>
  <dcterms:modified xsi:type="dcterms:W3CDTF">2023-07-09T20:28:14Z</dcterms:modified>
</cp:coreProperties>
</file>