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2" d="100"/>
          <a:sy n="92" d="100"/>
        </p:scale>
        <p:origin x="2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CB2F6-8739-0823-26FF-D84571FBF0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455695-2C0A-AFCE-0E7F-F40A48EA77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F58F74-EA71-47F6-A1B7-28A29014E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600EE-9812-47EF-8BF5-3447C978C6F4}" type="datetimeFigureOut">
              <a:rPr lang="en-US" smtClean="0"/>
              <a:t>6/18/2023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046DCD-F37F-F552-18E0-5EF3239C5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6D495E-4061-967F-11CE-EAB0EE40F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7D697-E7E3-4795-BA7E-CE6AC3BAB45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red background with white text&#10;&#10;Description automatically generated with medium confidence">
            <a:extLst>
              <a:ext uri="{FF2B5EF4-FFF2-40B4-BE49-F238E27FC236}">
                <a16:creationId xmlns:a16="http://schemas.microsoft.com/office/drawing/2014/main" id="{A32C49FE-59F1-45C6-D8E6-A4B730398D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C26CF-431B-3C47-20E3-C5946A80D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075E1B-0114-A8BA-74E7-4EFCFD59E0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D67F78-F4C7-553B-C24C-7437256AD9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2AF226-D279-2192-4F13-7B7CBB4D8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600EE-9812-47EF-8BF5-3447C978C6F4}" type="datetimeFigureOut">
              <a:rPr lang="en-US" smtClean="0"/>
              <a:t>6/18/2023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C169CF-EA32-8237-A7CE-BEDF58215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20F6AE-18DA-D613-726F-F3C2A0825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7D697-E7E3-4795-BA7E-CE6AC3BAB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092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48C72-028B-739A-42A3-1C21DF875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5D8F20C-9BF4-D875-9FB5-017E1E12DE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3F0B1D-A749-CF75-6980-B76D83012E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9BCD78-6EA5-841F-812A-B41D27D97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600EE-9812-47EF-8BF5-3447C978C6F4}" type="datetimeFigureOut">
              <a:rPr lang="en-US" smtClean="0"/>
              <a:t>6/18/2023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522F59-0B0C-16CA-0F04-24D4A303B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BE3D04-83CF-4D00-076F-1005DDD4C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7D697-E7E3-4795-BA7E-CE6AC3BAB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4666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16A98-C4A7-6A2B-05C5-F9DF8D36D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746339-6C8B-8133-2F67-B402B699F3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7E906D-880A-4962-8912-D91E9B100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600EE-9812-47EF-8BF5-3447C978C6F4}" type="datetimeFigureOut">
              <a:rPr lang="en-US" smtClean="0"/>
              <a:t>6/18/2023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25A3E6-3C61-807C-7918-FFE4F17A0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6F01B2-8678-04F1-ACCC-76B729018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7D697-E7E3-4795-BA7E-CE6AC3BAB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8504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D22BF96-1670-AFE1-02D6-EDB19A8F71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1022B0-519D-2CE4-8179-A402E4A0AE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2E6CB1-CD03-15C7-D83B-4FB60BF12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600EE-9812-47EF-8BF5-3447C978C6F4}" type="datetimeFigureOut">
              <a:rPr lang="en-US" smtClean="0"/>
              <a:t>6/18/2023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40B3A7-7CBC-9DF6-AA27-0E9A9C46B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BA7468-5C4A-E3FE-6B83-B57940E5E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7D697-E7E3-4795-BA7E-CE6AC3BAB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580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red smoke on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007BDEBA-7FE9-0556-D82F-63E29152017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B58120-1506-5B4C-84F5-A060D2873C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934" y="1710294"/>
            <a:ext cx="11913973" cy="514770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576263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65449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red smoke on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F911F528-EC42-7EED-E805-C86E6598C6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B58120-1506-5B4C-84F5-A060D2873C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934" y="1710294"/>
            <a:ext cx="11913973" cy="514770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576263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2952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ed smoke on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882E8272-536C-ACCC-F778-6131D8AA2F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B58120-1506-5B4C-84F5-A060D2873C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934" y="1710294"/>
            <a:ext cx="11913973" cy="5147705"/>
          </a:xfrm>
        </p:spPr>
        <p:txBody>
          <a:bodyPr>
            <a:normAutofit/>
          </a:bodyPr>
          <a:lstStyle>
            <a:lvl1pPr marL="347663" indent="-347663">
              <a:defRPr sz="32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914400" indent="-334963">
              <a:buFont typeface="Calibri" panose="020F0502020204030204" pitchFamily="34" charset="0"/>
              <a:buChar char="−"/>
              <a:defRPr sz="2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>
              <a:defRPr sz="24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23651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FD15C-6A69-CFCC-2B3E-31BCCF690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5A4ACD-95BA-409C-1984-2A9A3AC52D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94A7DA-0760-E62A-B620-7A0D03E52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600EE-9812-47EF-8BF5-3447C978C6F4}" type="datetimeFigureOut">
              <a:rPr lang="en-US" smtClean="0"/>
              <a:t>6/18/2023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135139-DE26-5ECE-F9BC-C0EA8476D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2E7691-0FEB-2ED8-7D8B-29C3D4AF1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7D697-E7E3-4795-BA7E-CE6AC3BAB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4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C4858-B993-403B-992D-B11587728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77E61F-0BF8-916D-3712-939AB690AF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3C97C8-BE4E-9BE3-8AD5-FFDF620445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1E20EE-A6C6-22B5-0CF0-088E1DF09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600EE-9812-47EF-8BF5-3447C978C6F4}" type="datetimeFigureOut">
              <a:rPr lang="en-US" smtClean="0"/>
              <a:t>6/18/2023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BAFDFA-87F8-E803-A34A-DCFDC62BF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C2D9EE-B347-E61C-3B9D-D19F3CDCF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7D697-E7E3-4795-BA7E-CE6AC3BAB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473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9142B-DE0B-8DA9-74B7-AF7EE95BB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3E7036-F659-97B5-2673-6A54D4F608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055D5B-EDD5-A7A0-EE5D-26ADCD5C9D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EE4AC9-83E9-5E66-064C-3AE10AAB12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FC00980-A4B5-7488-71FF-F2E3A6D5A6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0B4BA6E-0D46-154F-A0EA-459308447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600EE-9812-47EF-8BF5-3447C978C6F4}" type="datetimeFigureOut">
              <a:rPr lang="en-US" smtClean="0"/>
              <a:t>6/18/2023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BFC1E8-7875-2776-D40F-9E0749EEE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F2AA9B6-84AD-DF0B-3F2C-BC9D8D705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7D697-E7E3-4795-BA7E-CE6AC3BAB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458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C177AC-7917-13F3-A42B-59443A349E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09C480-90DA-757E-6A1C-B669315D8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600EE-9812-47EF-8BF5-3447C978C6F4}" type="datetimeFigureOut">
              <a:rPr lang="en-US" smtClean="0"/>
              <a:t>6/18/2023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22A5B1-F389-2468-4520-BB774F7F6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CAD6F7-34E5-5D74-70A5-5C3B0AD0D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7D697-E7E3-4795-BA7E-CE6AC3BAB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253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DB47FF3-83C7-5C9C-D9B2-B587CADC2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600EE-9812-47EF-8BF5-3447C978C6F4}" type="datetimeFigureOut">
              <a:rPr lang="en-US" smtClean="0"/>
              <a:t>6/18/2023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85B8B6-AA3B-D02F-5519-95467F8C7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9EB307-AC1C-0EE2-CF0A-6CBF126FA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7D697-E7E3-4795-BA7E-CE6AC3BAB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145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EC84AAC-89CF-B470-E75A-42304B62E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532531-3008-0409-CF31-24C665E77E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9CE48E-49DD-16AE-B614-1DFA84D6AC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5600EE-9812-47EF-8BF5-3447C978C6F4}" type="datetimeFigureOut">
              <a:rPr lang="en-US" smtClean="0"/>
              <a:t>6/18/2023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E03F89-3142-2E10-A574-273382BB79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2E4A9D-9A7D-C3A6-EFBA-65B7D44F38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F7D697-E7E3-4795-BA7E-CE6AC3BAB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25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0619197"/>
      </p:ext>
    </p:extLst>
  </p:cSld>
  <p:clrMapOvr>
    <a:masterClrMapping/>
  </p:clrMapOvr>
  <p:transition spd="slow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D0ACE3B-931C-694E-99A6-97CD5663EB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Sin = Rebellion Against the Will of God (1 John 3:4; Jas. 4:17; Isa. 59:1-2)</a:t>
            </a:r>
          </a:p>
          <a:p>
            <a:r>
              <a:rPr lang="en-US" dirty="0"/>
              <a:t>Sin = Requires a Plan for Salvation from God (Rom. 1:16-17)</a:t>
            </a:r>
          </a:p>
          <a:p>
            <a:r>
              <a:rPr lang="en-US" dirty="0"/>
              <a:t>Sin = Rouses the Wrath of God (Rom. 1:18)</a:t>
            </a:r>
          </a:p>
          <a:p>
            <a:r>
              <a:rPr lang="en-US" dirty="0"/>
              <a:t>Sin = Rejects the Authority of God (Rom. 1:21-22)</a:t>
            </a:r>
          </a:p>
          <a:p>
            <a:r>
              <a:rPr lang="en-US" dirty="0"/>
              <a:t>Sin = Replaces the Will of God with the Will of Me (Rom. 1:23, 25, 26)</a:t>
            </a:r>
          </a:p>
          <a:p>
            <a:r>
              <a:rPr lang="en-US" dirty="0"/>
              <a:t>Sin = Runs Its Course at the Permission of God (Rom. 1:24, 26, 28)</a:t>
            </a:r>
          </a:p>
          <a:p>
            <a:r>
              <a:rPr lang="en-US" dirty="0"/>
              <a:t>Sin = Results in Eternal Separation from God (Rom. 1:32)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8623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D0ACE3B-931C-694E-99A6-97CD5663EB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934" y="1710294"/>
            <a:ext cx="12021066" cy="5147705"/>
          </a:xfrm>
        </p:spPr>
        <p:txBody>
          <a:bodyPr>
            <a:normAutofit/>
          </a:bodyPr>
          <a:lstStyle/>
          <a:p>
            <a:r>
              <a:rPr lang="en-US" dirty="0"/>
              <a:t>What does “condoning sin” mean?</a:t>
            </a:r>
          </a:p>
          <a:p>
            <a:pPr lvl="1"/>
            <a:r>
              <a:rPr lang="en-US" dirty="0"/>
              <a:t>By definition: </a:t>
            </a:r>
            <a:br>
              <a:rPr lang="en-US" dirty="0"/>
            </a:br>
            <a:r>
              <a:rPr lang="en-US" dirty="0"/>
              <a:t>Doing something by which I approve of, consent to, agree with, sympathize with sin</a:t>
            </a:r>
          </a:p>
          <a:p>
            <a:r>
              <a:rPr lang="en-US" dirty="0"/>
              <a:t>What can “condoning sin” look like today?</a:t>
            </a:r>
          </a:p>
          <a:p>
            <a:pPr lvl="1"/>
            <a:r>
              <a:rPr lang="en-US" dirty="0"/>
              <a:t>Choosing to hang out with those who flagrantly live in sin</a:t>
            </a:r>
          </a:p>
          <a:p>
            <a:pPr lvl="1"/>
            <a:r>
              <a:rPr lang="en-US" dirty="0"/>
              <a:t>Choosing to be an “ally” for those who choose to live in sin</a:t>
            </a:r>
          </a:p>
          <a:p>
            <a:pPr lvl="1"/>
            <a:r>
              <a:rPr lang="en-US" dirty="0"/>
              <a:t>Choosing to practice “inclusion” with those who choose to live in sin</a:t>
            </a:r>
          </a:p>
          <a:p>
            <a:pPr lvl="1"/>
            <a:r>
              <a:rPr lang="en-US" dirty="0"/>
              <a:t>Choosing to “Like,” “Share” or support posts or online groups promoting sin</a:t>
            </a:r>
          </a:p>
          <a:p>
            <a:pPr lvl="1"/>
            <a:r>
              <a:rPr lang="en-US" dirty="0"/>
              <a:t>Posting a temporary profile picture showing allegiance</a:t>
            </a:r>
          </a:p>
          <a:p>
            <a:pPr lvl="1"/>
            <a:r>
              <a:rPr lang="en-US" dirty="0"/>
              <a:t>We need to define “marginalized” (the word is not used the same):</a:t>
            </a:r>
            <a:br>
              <a:rPr lang="en-US" dirty="0"/>
            </a:br>
            <a:r>
              <a:rPr lang="en-US" dirty="0"/>
              <a:t>There’s a difference between someone who chooses a sinful lifestyle and a social outcast</a:t>
            </a:r>
          </a:p>
        </p:txBody>
      </p:sp>
    </p:spTree>
    <p:extLst>
      <p:ext uri="{BB962C8B-B14F-4D97-AF65-F5344CB8AC3E}">
        <p14:creationId xmlns:p14="http://schemas.microsoft.com/office/powerpoint/2010/main" val="2347477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D0ACE3B-931C-694E-99A6-97CD5663EB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934" y="1710294"/>
            <a:ext cx="12021066" cy="5147705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</a:pPr>
            <a:r>
              <a:rPr lang="en-US" sz="3000" dirty="0"/>
              <a:t>Condoning sin is as much a sin as committing sin (Rom. 1:32; cf. 2 John 9-11)</a:t>
            </a:r>
          </a:p>
          <a:p>
            <a:pPr>
              <a:lnSpc>
                <a:spcPct val="100000"/>
              </a:lnSpc>
            </a:pPr>
            <a:r>
              <a:rPr lang="en-US" sz="3000" dirty="0"/>
              <a:t>God/Jesus NEVER condoned sin</a:t>
            </a:r>
          </a:p>
          <a:p>
            <a:pPr lvl="1"/>
            <a:r>
              <a:rPr lang="en-US" dirty="0"/>
              <a:t>Jesus never was inclusive toward sin or an ally of sin</a:t>
            </a:r>
          </a:p>
          <a:p>
            <a:pPr lvl="1"/>
            <a:r>
              <a:rPr lang="en-US" dirty="0"/>
              <a:t>Jesus told people where they were wrong (John 4:18)</a:t>
            </a:r>
          </a:p>
          <a:p>
            <a:pPr lvl="1"/>
            <a:r>
              <a:rPr lang="en-US" dirty="0"/>
              <a:t>Jesus told people what they needed to do to be right with God (Matt. 19:21)</a:t>
            </a:r>
          </a:p>
          <a:p>
            <a:pPr lvl="1"/>
            <a:r>
              <a:rPr lang="en-US" dirty="0"/>
              <a:t>Jesus did not alter those requirements when not received (Mark 10:21-23)</a:t>
            </a:r>
          </a:p>
          <a:p>
            <a:pPr lvl="1"/>
            <a:r>
              <a:rPr lang="en-US" dirty="0"/>
              <a:t>Jesus told people to “repent” of their sins (Matt. 4:17; 9:13; Luke 13:3, 5)</a:t>
            </a:r>
          </a:p>
          <a:p>
            <a:pPr lvl="1"/>
            <a:r>
              <a:rPr lang="en-US" dirty="0"/>
              <a:t>Jesus told people to stop sinning (John 5:14; 8:11)</a:t>
            </a:r>
          </a:p>
          <a:p>
            <a:pPr lvl="1"/>
            <a:r>
              <a:rPr lang="en-US" dirty="0"/>
              <a:t>Jesus told the consequences of sin: death (John 8:24), perish (Luke 13:3, 5), hell (Mark 9:42-47)</a:t>
            </a:r>
          </a:p>
          <a:p>
            <a:pPr lvl="1"/>
            <a:r>
              <a:rPr lang="en-US" dirty="0"/>
              <a:t>Jesus pronounced “woes” on those who were not right with God (Matt. 23)</a:t>
            </a:r>
          </a:p>
          <a:p>
            <a:pPr lvl="1"/>
            <a:r>
              <a:rPr lang="en-US" dirty="0"/>
              <a:t>Jesus alone could forgive sins, and He did (Luke 7:47-48)</a:t>
            </a:r>
          </a:p>
          <a:p>
            <a:pPr lvl="1"/>
            <a:r>
              <a:rPr lang="en-US" dirty="0"/>
              <a:t>Jesus came to die because of man’s sin and to pay the price for man’s sin (Mark 10:45; Eph. 1:7)</a:t>
            </a:r>
          </a:p>
          <a:p>
            <a:pPr lvl="1"/>
            <a:r>
              <a:rPr lang="en-US" dirty="0"/>
              <a:t>Jesus never made light of sin or put Himself in fellowship with persons given to sin</a:t>
            </a:r>
          </a:p>
          <a:p>
            <a:pPr lvl="1"/>
            <a:r>
              <a:rPr lang="en-US" dirty="0"/>
              <a:t>The “marginalized” of whom Jesus was inclusive were those outcast by society and not by sin </a:t>
            </a:r>
          </a:p>
        </p:txBody>
      </p:sp>
    </p:spTree>
    <p:extLst>
      <p:ext uri="{BB962C8B-B14F-4D97-AF65-F5344CB8AC3E}">
        <p14:creationId xmlns:p14="http://schemas.microsoft.com/office/powerpoint/2010/main" val="2625630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D0ACE3B-931C-694E-99A6-97CD5663EB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934" y="1710294"/>
            <a:ext cx="12021066" cy="5147705"/>
          </a:xfrm>
        </p:spPr>
        <p:txBody>
          <a:bodyPr>
            <a:normAutofit/>
          </a:bodyPr>
          <a:lstStyle/>
          <a:p>
            <a:r>
              <a:rPr lang="en-US" dirty="0"/>
              <a:t>Condoning sin is as much a sin as committing sin (Rom. 1:32; cf. 2 John 9-11)</a:t>
            </a:r>
          </a:p>
          <a:p>
            <a:r>
              <a:rPr lang="en-US" dirty="0"/>
              <a:t>God/Jesus NEVER condoned sin</a:t>
            </a:r>
          </a:p>
          <a:p>
            <a:r>
              <a:rPr lang="en-US" dirty="0"/>
              <a:t>I am not of God/Jesus when I condone sin</a:t>
            </a:r>
          </a:p>
          <a:p>
            <a:pPr lvl="1"/>
            <a:r>
              <a:rPr lang="en-US" dirty="0"/>
              <a:t>Condoning sin indicates that I am “not of the Father” (1 John 2:15-17)</a:t>
            </a:r>
          </a:p>
          <a:p>
            <a:pPr lvl="1"/>
            <a:r>
              <a:rPr lang="en-US" dirty="0"/>
              <a:t>Condoning sin makes me “an enemy of God” (Jas. 4:4)</a:t>
            </a:r>
          </a:p>
          <a:p>
            <a:pPr lvl="1"/>
            <a:r>
              <a:rPr lang="en-US" dirty="0"/>
              <a:t>I must guard my “company” (1 Cor. 15:33; Num. 23:2)</a:t>
            </a:r>
          </a:p>
          <a:p>
            <a:pPr lvl="1"/>
            <a:r>
              <a:rPr lang="en-US" dirty="0"/>
              <a:t>I must “come out from among” those in darkness and “be separate” (2 Cor. 6:14-7:1)</a:t>
            </a:r>
          </a:p>
          <a:p>
            <a:pPr lvl="1"/>
            <a:r>
              <a:rPr lang="en-US" dirty="0"/>
              <a:t>I must “have no fellowship with the unfruitful works of darkness” (Eph. 5:11)</a:t>
            </a:r>
          </a:p>
          <a:p>
            <a:pPr lvl="1"/>
            <a:r>
              <a:rPr lang="en-US" dirty="0"/>
              <a:t>I must “rather expose” those in darkness with the “light” of the gospel (Eph. 5:8-13)</a:t>
            </a:r>
          </a:p>
          <a:p>
            <a:pPr lvl="1"/>
            <a:r>
              <a:rPr lang="en-US" dirty="0"/>
              <a:t>I must help people to see their sin, sorrow for their sin and be saved from their sins (Matt. 28:18-20; Mark 16:15-16; Luke 24:47) – not feel accepted or comfortable in them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9356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D0ACE3B-931C-694E-99A6-97CD5663EB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I must believe that Jesus is God’s Son – John 8:24</a:t>
            </a:r>
          </a:p>
          <a:p>
            <a:pPr>
              <a:lnSpc>
                <a:spcPct val="100000"/>
              </a:lnSpc>
            </a:pPr>
            <a:r>
              <a:rPr lang="en-US" dirty="0"/>
              <a:t>I must repent of my sins and turn toward God – Luke 13:3</a:t>
            </a:r>
          </a:p>
          <a:p>
            <a:pPr>
              <a:lnSpc>
                <a:spcPct val="100000"/>
              </a:lnSpc>
            </a:pPr>
            <a:r>
              <a:rPr lang="en-US" dirty="0"/>
              <a:t>I must confess my faith in Jesus Christ – Matthew 10:32-33</a:t>
            </a:r>
          </a:p>
          <a:p>
            <a:pPr>
              <a:lnSpc>
                <a:spcPct val="100000"/>
              </a:lnSpc>
            </a:pPr>
            <a:r>
              <a:rPr lang="en-US" dirty="0"/>
              <a:t>I must be immersed in water – Acts 22:16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Then, God will forgive me of my sins – Acts 2:38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Then, God will add me to His church – Acts 2:47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Then, God will register my name in heaven – Hebrews 12:23</a:t>
            </a:r>
          </a:p>
          <a:p>
            <a:pPr>
              <a:lnSpc>
                <a:spcPct val="100000"/>
              </a:lnSpc>
            </a:pPr>
            <a:r>
              <a:rPr lang="en-US" dirty="0"/>
              <a:t>Then, I must continue to live faithfully to Him – 1 John 1:7</a:t>
            </a:r>
          </a:p>
        </p:txBody>
      </p:sp>
    </p:spTree>
    <p:extLst>
      <p:ext uri="{BB962C8B-B14F-4D97-AF65-F5344CB8AC3E}">
        <p14:creationId xmlns:p14="http://schemas.microsoft.com/office/powerpoint/2010/main" val="39145157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753</Words>
  <Application>Microsoft Office PowerPoint</Application>
  <PresentationFormat>Widescreen</PresentationFormat>
  <Paragraphs>48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2</cp:revision>
  <dcterms:created xsi:type="dcterms:W3CDTF">2023-06-16T00:21:44Z</dcterms:created>
  <dcterms:modified xsi:type="dcterms:W3CDTF">2023-06-18T12:34:38Z</dcterms:modified>
</cp:coreProperties>
</file>