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ED64D-C9BD-09A7-674E-FA3837B70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1DF052-BEFB-AD13-8B59-655805BED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4489B-14F2-839C-4890-69E6EBAEB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665E-1BA0-4F63-8BEF-13E09368A6B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74002-9F3A-4096-010F-0518B5352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7E109-AA0F-2B20-7F23-C683EA853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18A3C-3910-4155-8E7E-91B33E4746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erson standing on a hill with star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665459C0-C1D8-F361-4C6C-50A42178B9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6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6D9D-0E56-0834-462E-5C29920E6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8B91B-08A6-2D2E-5423-8511C68B3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822C3-1A29-D96A-63C4-5FC3B1CC1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FA9573-AF97-F42F-AD3C-3D0591F5BB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51F200-98D6-26BE-33AD-AB5D656B56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2F25C6-BADD-D038-ABBC-778C26365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665E-1BA0-4F63-8BEF-13E09368A6B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632577-1159-E445-4763-2557CDEA0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E26BE7-5F23-FE5E-DA02-BC493A2D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18A3C-3910-4155-8E7E-91B33E474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45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E24E5-56C1-6AB1-6FB4-D853D76D8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FEB04-741A-27BE-7353-BF43D38CA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665E-1BA0-4F63-8BEF-13E09368A6B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C935CA-348F-482F-1CDD-BBDD0E3E8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A2C53-2230-25C4-EB45-06656BC2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18A3C-3910-4155-8E7E-91B33E474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64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A86CB9-6618-9A7E-06B0-16F276603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665E-1BA0-4F63-8BEF-13E09368A6B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1765A-463E-6A9B-1FBC-868082336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D0095-C36C-EFF4-9563-1B2981F4B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18A3C-3910-4155-8E7E-91B33E474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43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42E0-0CEC-EBFD-7565-2B8C7EF2B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AB454-399E-F06B-CB98-A7CBF3505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F4118C-64F7-E523-A3CF-875EE0027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74A65-5FBF-D273-615C-8E92436DD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665E-1BA0-4F63-8BEF-13E09368A6B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D19F4-70B9-EFEE-3CF8-CD56C6593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B6E55-3D5F-1189-C476-62C86F60A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18A3C-3910-4155-8E7E-91B33E474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55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70450-B13F-2D04-72F9-A143BEFB6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E4747E-0295-232D-75EE-586A2F4C2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435566-F525-07EE-BA84-B06D86AAE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AC988-0718-C4BB-D727-99BF10433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665E-1BA0-4F63-8BEF-13E09368A6B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F92FAD-78F0-A82B-79EE-3259FBCC3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F4FD0-6F51-8E17-9F41-1A12D2D20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18A3C-3910-4155-8E7E-91B33E474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39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6F826-FB6D-C6D9-82B8-D046C1A9D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C6CE13-9A53-B564-4458-1E2FACA25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A4524-92E2-B9E0-9F17-E46885564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665E-1BA0-4F63-8BEF-13E09368A6B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4C33A-82E5-EE84-5B20-6386C530D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DF094-6D24-E0C2-AF3A-756CF82CA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18A3C-3910-4155-8E7E-91B33E474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98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613D74-65DC-0CAA-640D-45FC106E6F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F3FECA-483A-0D59-447B-781C1252A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CDC1-BF01-1776-7B6F-2B07FF18B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665E-1BA0-4F63-8BEF-13E09368A6B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CE571-4685-F487-77D8-D569B14F1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C3BC9-CDC4-678A-D9BE-4210C9D82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18A3C-3910-4155-8E7E-91B33E474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22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hill with stars in the sky&#10;&#10;Description automatically generated with low confidence">
            <a:extLst>
              <a:ext uri="{FF2B5EF4-FFF2-40B4-BE49-F238E27FC236}">
                <a16:creationId xmlns:a16="http://schemas.microsoft.com/office/drawing/2014/main" id="{96BF1108-D656-4E16-6E25-D0041D689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76306-D469-E625-4831-5D45A34F4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470" y="1210962"/>
            <a:ext cx="11897498" cy="564703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6421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hill with stars in the sky&#10;&#10;Description automatically generated with low confidence">
            <a:extLst>
              <a:ext uri="{FF2B5EF4-FFF2-40B4-BE49-F238E27FC236}">
                <a16:creationId xmlns:a16="http://schemas.microsoft.com/office/drawing/2014/main" id="{66FC6905-472D-142D-1158-B21FBE35FD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76306-D469-E625-4831-5D45A34F4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470" y="1210962"/>
            <a:ext cx="11897498" cy="564703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914400" indent="-228600"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3826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hill with stars in the sky&#10;&#10;Description automatically generated with low confidence">
            <a:extLst>
              <a:ext uri="{FF2B5EF4-FFF2-40B4-BE49-F238E27FC236}">
                <a16:creationId xmlns:a16="http://schemas.microsoft.com/office/drawing/2014/main" id="{B21DE53F-B367-EDD0-FB2E-F4E020489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76306-D469-E625-4831-5D45A34F4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470" y="1210962"/>
            <a:ext cx="11897498" cy="564703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3971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on a hill with stars in the sky&#10;&#10;Description automatically generated with low confidence">
            <a:extLst>
              <a:ext uri="{FF2B5EF4-FFF2-40B4-BE49-F238E27FC236}">
                <a16:creationId xmlns:a16="http://schemas.microsoft.com/office/drawing/2014/main" id="{596ADD8E-3E63-A0EB-5B93-AE1DBF946A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76306-D469-E625-4831-5D45A34F4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470" y="1210962"/>
            <a:ext cx="11897498" cy="564703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914400" indent="-228600"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0130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lhouette of a person standing on a hill&#10;&#10;Description automatically generated with medium confidence">
            <a:extLst>
              <a:ext uri="{FF2B5EF4-FFF2-40B4-BE49-F238E27FC236}">
                <a16:creationId xmlns:a16="http://schemas.microsoft.com/office/drawing/2014/main" id="{E5C3F17F-0067-F99A-BEDA-7A0060D87A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76306-D469-E625-4831-5D45A34F4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470" y="1210962"/>
            <a:ext cx="11897498" cy="564703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7172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on a hill with stars in the sky&#10;&#10;Description automatically generated with low confidence">
            <a:extLst>
              <a:ext uri="{FF2B5EF4-FFF2-40B4-BE49-F238E27FC236}">
                <a16:creationId xmlns:a16="http://schemas.microsoft.com/office/drawing/2014/main" id="{BB72A2C3-D522-21C1-5B92-CE06C7FB48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76306-D469-E625-4831-5D45A34F4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470" y="1210962"/>
            <a:ext cx="11897498" cy="5647038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4488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537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41147-81E2-A01E-19F4-F36612C6B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84C26-4359-5D84-0DF5-2ED3DB925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207FE-FF63-16E1-2CEF-45F4D736E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665E-1BA0-4F63-8BEF-13E09368A6B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C0164-BE40-3B19-C535-D7E483D69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2A67B-C6F8-ADC9-9211-69C190362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18A3C-3910-4155-8E7E-91B33E474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63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E0C1C-E030-F6F8-3512-B3F1DD5BE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B2A1D-BCB7-8B9C-3637-B6AEC29F6C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B92653-DDA3-7042-26B4-FE5048AAB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DA6C1-07B6-E74D-5034-6B46E1F93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665E-1BA0-4F63-8BEF-13E09368A6B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65231-6289-3B08-675C-FD4E7E6CB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8370D-0799-78BD-09BB-0873D3A84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18A3C-3910-4155-8E7E-91B33E474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0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24ACB1-EDFA-C740-19F8-C8B3D84A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28FF4-EF5C-7EDF-FC66-2747E3CC5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DE9EF-CC74-9016-2062-6A0B57BA6E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D665E-1BA0-4F63-8BEF-13E09368A6B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5902D-C8FD-EDEF-4202-C8FE6B56F4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8229C-82BB-7D12-7445-5737B42276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18A3C-3910-4155-8E7E-91B33E474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62" r:id="rId5"/>
    <p:sldLayoutId id="2147483663" r:id="rId6"/>
    <p:sldLayoutId id="2147483664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93BBCE-FC57-A91B-F065-0D672918C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David desires a close relationship with God and calls for God to:</a:t>
            </a:r>
          </a:p>
          <a:p>
            <a:pPr lvl="1"/>
            <a:r>
              <a:rPr lang="en-US" dirty="0"/>
              <a:t>“Search me” (v. 1, 23) – to explore; probe; examine thoroughly; dig deep</a:t>
            </a:r>
          </a:p>
          <a:p>
            <a:pPr lvl="1"/>
            <a:r>
              <a:rPr lang="en-US" dirty="0"/>
              <a:t>“Know me” (v. 1, 23) – to be thoroughly acquainted with every detail </a:t>
            </a:r>
          </a:p>
          <a:p>
            <a:pPr lvl="1"/>
            <a:r>
              <a:rPr lang="en-US" dirty="0"/>
              <a:t>“Comprehend” me (v. 3) – to scrutinize, search out, discern; scatter, fan, winnow</a:t>
            </a:r>
          </a:p>
          <a:p>
            <a:pPr lvl="1"/>
            <a:r>
              <a:rPr lang="en-US" dirty="0"/>
              <a:t>“Try” me (v. 23) – to test precious metals by melting them; put to the test</a:t>
            </a:r>
          </a:p>
          <a:p>
            <a:r>
              <a:rPr lang="en-US" dirty="0"/>
              <a:t>God knows everything about David</a:t>
            </a:r>
          </a:p>
          <a:p>
            <a:pPr lvl="1"/>
            <a:r>
              <a:rPr lang="en-US" dirty="0"/>
              <a:t>God knows all of David’s outward movements (v. 2-3)</a:t>
            </a:r>
          </a:p>
          <a:p>
            <a:pPr lvl="1"/>
            <a:r>
              <a:rPr lang="en-US" dirty="0"/>
              <a:t>God knows David’s most intimate secrets and thoughts (v. 2b)</a:t>
            </a:r>
          </a:p>
          <a:p>
            <a:pPr lvl="1"/>
            <a:r>
              <a:rPr lang="en-US" dirty="0"/>
              <a:t>God knows David’s words, even before he says them (v. 4)</a:t>
            </a:r>
          </a:p>
          <a:p>
            <a:r>
              <a:rPr lang="en-US" dirty="0"/>
              <a:t>David takes comfort that God “hedged me behind and before” (v. 5)</a:t>
            </a:r>
          </a:p>
          <a:p>
            <a:pPr lvl="1"/>
            <a:r>
              <a:rPr lang="en-US" dirty="0"/>
              <a:t>“Hedged” means “to enclose, to encircle; to confine, secure” </a:t>
            </a:r>
          </a:p>
          <a:p>
            <a:pPr lvl="1"/>
            <a:r>
              <a:rPr lang="en-US" dirty="0"/>
              <a:t>God’s knowledge of him is around him on every side and even “upon” him</a:t>
            </a:r>
          </a:p>
          <a:p>
            <a:pPr lvl="1"/>
            <a:r>
              <a:rPr lang="en-US" dirty="0"/>
              <a:t>“Such knowledge” of God is “too wonderful” (v. 6) = “incomprehensible” </a:t>
            </a:r>
          </a:p>
          <a:p>
            <a:r>
              <a:rPr lang="en-US" dirty="0"/>
              <a:t>David finds comfort, reassurance and hope in God’s omniscience of him 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21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93BBCE-FC57-A91B-F065-0D672918C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David ponders the limitless expanse of God’s presence in his life (v. 7)</a:t>
            </a:r>
          </a:p>
          <a:p>
            <a:pPr lvl="1"/>
            <a:r>
              <a:rPr lang="en-US" dirty="0"/>
              <a:t>“Where can I go?” – the word “go” simply means “to walk, travel” </a:t>
            </a:r>
          </a:p>
          <a:p>
            <a:pPr lvl="1"/>
            <a:r>
              <a:rPr lang="en-US" dirty="0"/>
              <a:t>“Where can I flee?” – the word “flee” means “to run away, escape” </a:t>
            </a:r>
          </a:p>
          <a:p>
            <a:r>
              <a:rPr lang="en-US" dirty="0"/>
              <a:t>David illustrates the limitless expanse of God’s presence in his life (v. 8-12)</a:t>
            </a:r>
          </a:p>
          <a:p>
            <a:pPr lvl="1"/>
            <a:r>
              <a:rPr lang="en-US" dirty="0"/>
              <a:t>He cannot escape from God vertically (v. 8)</a:t>
            </a:r>
          </a:p>
          <a:p>
            <a:pPr lvl="1"/>
            <a:r>
              <a:rPr lang="en-US" dirty="0"/>
              <a:t>He cannot escape God horizontally (v. 9-10)</a:t>
            </a:r>
          </a:p>
          <a:p>
            <a:pPr lvl="1"/>
            <a:r>
              <a:rPr lang="en-US" dirty="0"/>
              <a:t>He cannot escape from God in darkness (v. 11-12)</a:t>
            </a:r>
          </a:p>
          <a:p>
            <a:r>
              <a:rPr lang="en-US" dirty="0"/>
              <a:t>In the presence of the ALL-present God, we are in the “hands” of God (v. 10)</a:t>
            </a:r>
          </a:p>
          <a:p>
            <a:pPr lvl="1"/>
            <a:r>
              <a:rPr lang="en-US" dirty="0"/>
              <a:t>David knows that the hands of God will “lead” him and “hold” him, even in darkness</a:t>
            </a:r>
          </a:p>
          <a:p>
            <a:r>
              <a:rPr lang="en-US" dirty="0"/>
              <a:t>David finds comfort, reassurance and hope in God’s omnipresence with him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63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93BBCE-FC57-A91B-F065-0D672918C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power of the Almighty God is demonstrated in giving life to each of us</a:t>
            </a:r>
          </a:p>
          <a:p>
            <a:r>
              <a:rPr lang="en-US" dirty="0"/>
              <a:t>God was operative inside the womb</a:t>
            </a:r>
          </a:p>
          <a:p>
            <a:pPr lvl="1"/>
            <a:r>
              <a:rPr lang="en-US" dirty="0"/>
              <a:t>“Formed” (v. 13) – “to create by bringing into being” </a:t>
            </a:r>
          </a:p>
          <a:p>
            <a:pPr lvl="1"/>
            <a:r>
              <a:rPr lang="en-US" dirty="0"/>
              <a:t>“Covered” (v. 13) – “to weave together, to shape, to knit together” </a:t>
            </a:r>
          </a:p>
          <a:p>
            <a:pPr lvl="1"/>
            <a:r>
              <a:rPr lang="en-US" dirty="0"/>
              <a:t>“Made” (v. 14) – “the moment when something initiated becomes effective” </a:t>
            </a:r>
          </a:p>
          <a:p>
            <a:pPr lvl="1"/>
            <a:r>
              <a:rPr lang="en-US" dirty="0"/>
              <a:t>“Made” (v. 15) – denotes to be “made by God’s hands” in the womb </a:t>
            </a:r>
          </a:p>
          <a:p>
            <a:pPr lvl="1"/>
            <a:r>
              <a:rPr lang="en-US" dirty="0"/>
              <a:t>“Skillfully wrought” (v. 15) – “to embroider, weave colored thread” </a:t>
            </a:r>
          </a:p>
          <a:p>
            <a:pPr lvl="1"/>
            <a:r>
              <a:rPr lang="en-US" dirty="0"/>
              <a:t>“Fashioned” (v. 16) – “to form, mold,” as a potter with clay</a:t>
            </a:r>
          </a:p>
          <a:p>
            <a:r>
              <a:rPr lang="en-US" dirty="0"/>
              <a:t>David is enthralled that “the sum” of such “precious thoughts” and potent details had been focused on him (v. </a:t>
            </a:r>
            <a:r>
              <a:rPr lang="en-US"/>
              <a:t>17-18), </a:t>
            </a:r>
            <a:r>
              <a:rPr lang="en-US" dirty="0"/>
              <a:t>even “yet unformed” (v. 16)</a:t>
            </a:r>
          </a:p>
          <a:p>
            <a:r>
              <a:rPr lang="en-US" dirty="0"/>
              <a:t>That same all-powerful God would continue to be at work in his life throughout his days (Eph. 3:20; Phil. 2:12-13; Heb. 13:21)</a:t>
            </a:r>
          </a:p>
          <a:p>
            <a:r>
              <a:rPr lang="en-US" dirty="0"/>
              <a:t>David finds comfort, reassurance and hope in God’s omnipotence toward him</a:t>
            </a:r>
          </a:p>
        </p:txBody>
      </p:sp>
    </p:spTree>
    <p:extLst>
      <p:ext uri="{BB962C8B-B14F-4D97-AF65-F5344CB8AC3E}">
        <p14:creationId xmlns:p14="http://schemas.microsoft.com/office/powerpoint/2010/main" val="130172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93BBCE-FC57-A91B-F065-0D672918C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 God is holy, the follower of God must “be holy” (1 Pet. 1:15-16)</a:t>
            </a:r>
          </a:p>
          <a:p>
            <a:r>
              <a:rPr lang="en-US" dirty="0"/>
              <a:t>To be holy like our Lord, we must:</a:t>
            </a:r>
          </a:p>
          <a:p>
            <a:pPr lvl="1"/>
            <a:r>
              <a:rPr lang="en-US" dirty="0"/>
              <a:t>Identify that which stands opposed to the holy God (v. 19-22)</a:t>
            </a:r>
          </a:p>
          <a:p>
            <a:pPr lvl="1"/>
            <a:r>
              <a:rPr lang="en-US" dirty="0"/>
              <a:t>Seek to be separate from these enemies of God (v. 19-22)</a:t>
            </a:r>
          </a:p>
          <a:p>
            <a:pPr lvl="2"/>
            <a:r>
              <a:rPr lang="en-US" dirty="0"/>
              <a:t>David asks God to “slay” them and rid him of their evil influence (v. 19a) </a:t>
            </a:r>
          </a:p>
          <a:p>
            <a:pPr lvl="2"/>
            <a:r>
              <a:rPr lang="en-US" dirty="0"/>
              <a:t>David bids the enemy to “depart” from him and have nothing to do with him (v. 19b)</a:t>
            </a:r>
          </a:p>
          <a:p>
            <a:pPr lvl="2"/>
            <a:r>
              <a:rPr lang="en-US" dirty="0"/>
              <a:t>David counts God’s “enemies” as his “enemies” and hates them “with perfect hatred” (v. 22)</a:t>
            </a:r>
          </a:p>
          <a:p>
            <a:pPr lvl="1"/>
            <a:r>
              <a:rPr lang="en-US" dirty="0"/>
              <a:t>Call upon God to look within and ensure we are where we need to be (v. 23-24)</a:t>
            </a:r>
          </a:p>
          <a:p>
            <a:pPr lvl="2"/>
            <a:r>
              <a:rPr lang="en-US" dirty="0"/>
              <a:t>David seeks a personal examination from God – to find and to fix where he is lacking (v. 23-24a)</a:t>
            </a:r>
          </a:p>
          <a:p>
            <a:pPr lvl="2"/>
            <a:r>
              <a:rPr lang="en-US" dirty="0"/>
              <a:t>David pleads with the Lord to “lead” him “in the way everlasting” (v. 24b)</a:t>
            </a:r>
          </a:p>
        </p:txBody>
      </p:sp>
    </p:spTree>
    <p:extLst>
      <p:ext uri="{BB962C8B-B14F-4D97-AF65-F5344CB8AC3E}">
        <p14:creationId xmlns:p14="http://schemas.microsoft.com/office/powerpoint/2010/main" val="213578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ont, screenshot&#10;&#10;Description automatically generated">
            <a:extLst>
              <a:ext uri="{FF2B5EF4-FFF2-40B4-BE49-F238E27FC236}">
                <a16:creationId xmlns:a16="http://schemas.microsoft.com/office/drawing/2014/main" id="{322BD8BD-DE5F-71FA-D262-E781B28AB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0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93BBCE-FC57-A91B-F065-0D672918C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You must believe that Jesus is God’s Son – Hebrews 11:6</a:t>
            </a:r>
          </a:p>
          <a:p>
            <a:pPr>
              <a:lnSpc>
                <a:spcPct val="100000"/>
              </a:lnSpc>
            </a:pPr>
            <a:r>
              <a:rPr lang="en-US" dirty="0"/>
              <a:t>You must repent of your sins and turn to God – Luke 13:3</a:t>
            </a:r>
          </a:p>
          <a:p>
            <a:pPr>
              <a:lnSpc>
                <a:spcPct val="100000"/>
              </a:lnSpc>
            </a:pPr>
            <a:r>
              <a:rPr lang="en-US" dirty="0"/>
              <a:t>You must confess your faith in Jesus Christ – Matthew 10:32</a:t>
            </a:r>
          </a:p>
          <a:p>
            <a:pPr>
              <a:lnSpc>
                <a:spcPct val="100000"/>
              </a:lnSpc>
            </a:pPr>
            <a:r>
              <a:rPr lang="en-US" dirty="0"/>
              <a:t>You must be immersed in water into Christ – Galatians 3:27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Then, God will forgive all of your sins – Acts 2:38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Then, God will add you to His church – Acts 2:47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Then, God will enroll you in heaven – Hebrews 12:23</a:t>
            </a:r>
          </a:p>
          <a:p>
            <a:pPr>
              <a:lnSpc>
                <a:spcPct val="100000"/>
              </a:lnSpc>
            </a:pPr>
            <a:r>
              <a:rPr lang="en-US" dirty="0"/>
              <a:t>You must live faithfully to God’s Word – Revelation 2:10</a:t>
            </a:r>
          </a:p>
        </p:txBody>
      </p:sp>
    </p:spTree>
    <p:extLst>
      <p:ext uri="{BB962C8B-B14F-4D97-AF65-F5344CB8AC3E}">
        <p14:creationId xmlns:p14="http://schemas.microsoft.com/office/powerpoint/2010/main" val="269100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877</Words>
  <Application>Microsoft Office PowerPoint</Application>
  <PresentationFormat>Widescreen</PresentationFormat>
  <Paragraphs>53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2023-06-07T00:21:57Z</dcterms:created>
  <dcterms:modified xsi:type="dcterms:W3CDTF">2023-06-11T12:33:57Z</dcterms:modified>
</cp:coreProperties>
</file>