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B2D9A-6FCD-15F6-511F-89EB7BCB8E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0A01D9-9E74-4635-51A6-17B9DA76F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E389E3-F884-ECD3-533A-597F9FC6DD8F}"/>
              </a:ext>
            </a:extLst>
          </p:cNvPr>
          <p:cNvSpPr>
            <a:spLocks noGrp="1"/>
          </p:cNvSpPr>
          <p:nvPr>
            <p:ph type="dt" sz="half" idx="10"/>
          </p:nvPr>
        </p:nvSpPr>
        <p:spPr/>
        <p:txBody>
          <a:bodyPr/>
          <a:lstStyle/>
          <a:p>
            <a:fld id="{A0775EB6-290E-4B7F-B667-8135F9700C92}" type="datetimeFigureOut">
              <a:rPr lang="en-US" smtClean="0"/>
              <a:t>6/5/2023</a:t>
            </a:fld>
            <a:endParaRPr lang="en-US"/>
          </a:p>
        </p:txBody>
      </p:sp>
      <p:sp>
        <p:nvSpPr>
          <p:cNvPr id="5" name="Footer Placeholder 4">
            <a:extLst>
              <a:ext uri="{FF2B5EF4-FFF2-40B4-BE49-F238E27FC236}">
                <a16:creationId xmlns:a16="http://schemas.microsoft.com/office/drawing/2014/main" id="{CFBC4582-2FE8-D55C-232D-8C46C3806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6D47E-12A6-0E72-B856-A000D4E1A3CE}"/>
              </a:ext>
            </a:extLst>
          </p:cNvPr>
          <p:cNvSpPr>
            <a:spLocks noGrp="1"/>
          </p:cNvSpPr>
          <p:nvPr>
            <p:ph type="sldNum" sz="quarter" idx="12"/>
          </p:nvPr>
        </p:nvSpPr>
        <p:spPr/>
        <p:txBody>
          <a:bodyPr/>
          <a:lstStyle/>
          <a:p>
            <a:fld id="{1CA41971-B7B3-4B11-8687-9C666318A87D}" type="slidenum">
              <a:rPr lang="en-US" smtClean="0"/>
              <a:t>‹#›</a:t>
            </a:fld>
            <a:endParaRPr lang="en-US"/>
          </a:p>
        </p:txBody>
      </p:sp>
      <p:pic>
        <p:nvPicPr>
          <p:cNvPr id="8" name="Picture 7" descr="A book on a table&#10;&#10;Description automatically generated with low confidence">
            <a:extLst>
              <a:ext uri="{FF2B5EF4-FFF2-40B4-BE49-F238E27FC236}">
                <a16:creationId xmlns:a16="http://schemas.microsoft.com/office/drawing/2014/main" id="{31204E40-D589-94F1-9A12-F4D2AEB50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328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A082-E768-FC00-F288-10DFD083CF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898D04-687A-4A28-3A3B-AAC39DE28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AE03C-D8F3-449F-278C-BDD73B1D36A7}"/>
              </a:ext>
            </a:extLst>
          </p:cNvPr>
          <p:cNvSpPr>
            <a:spLocks noGrp="1"/>
          </p:cNvSpPr>
          <p:nvPr>
            <p:ph type="dt" sz="half" idx="10"/>
          </p:nvPr>
        </p:nvSpPr>
        <p:spPr/>
        <p:txBody>
          <a:bodyPr/>
          <a:lstStyle/>
          <a:p>
            <a:fld id="{A0775EB6-290E-4B7F-B667-8135F9700C92}" type="datetimeFigureOut">
              <a:rPr lang="en-US" smtClean="0"/>
              <a:t>6/5/2023</a:t>
            </a:fld>
            <a:endParaRPr lang="en-US"/>
          </a:p>
        </p:txBody>
      </p:sp>
      <p:sp>
        <p:nvSpPr>
          <p:cNvPr id="5" name="Footer Placeholder 4">
            <a:extLst>
              <a:ext uri="{FF2B5EF4-FFF2-40B4-BE49-F238E27FC236}">
                <a16:creationId xmlns:a16="http://schemas.microsoft.com/office/drawing/2014/main" id="{B23D2843-2D26-7F60-95B4-83BBE1892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B6F7B-9B6B-3691-BC99-BCF37FF97FD3}"/>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189384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8DFDC-0635-DD03-84A0-EA696DD4FD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1EAE6A-77AB-C4D8-2A3E-E56F3F9FBE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86EF7-CD19-B058-213C-4F5203EBE06F}"/>
              </a:ext>
            </a:extLst>
          </p:cNvPr>
          <p:cNvSpPr>
            <a:spLocks noGrp="1"/>
          </p:cNvSpPr>
          <p:nvPr>
            <p:ph type="dt" sz="half" idx="10"/>
          </p:nvPr>
        </p:nvSpPr>
        <p:spPr/>
        <p:txBody>
          <a:bodyPr/>
          <a:lstStyle/>
          <a:p>
            <a:fld id="{A0775EB6-290E-4B7F-B667-8135F9700C92}" type="datetimeFigureOut">
              <a:rPr lang="en-US" smtClean="0"/>
              <a:t>6/5/2023</a:t>
            </a:fld>
            <a:endParaRPr lang="en-US"/>
          </a:p>
        </p:txBody>
      </p:sp>
      <p:sp>
        <p:nvSpPr>
          <p:cNvPr id="5" name="Footer Placeholder 4">
            <a:extLst>
              <a:ext uri="{FF2B5EF4-FFF2-40B4-BE49-F238E27FC236}">
                <a16:creationId xmlns:a16="http://schemas.microsoft.com/office/drawing/2014/main" id="{3361BD99-39E1-F42C-9440-E4C4D9E69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B0BD1-6442-72E7-CBAB-142B89711ACF}"/>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225111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text, screenshot&#10;&#10;Description automatically generated">
            <a:extLst>
              <a:ext uri="{FF2B5EF4-FFF2-40B4-BE49-F238E27FC236}">
                <a16:creationId xmlns:a16="http://schemas.microsoft.com/office/drawing/2014/main" id="{681131AC-61FD-92A8-5664-12AD2E86ED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436552-0BF9-566A-3318-F6F21F8AD8FF}"/>
              </a:ext>
            </a:extLst>
          </p:cNvPr>
          <p:cNvSpPr>
            <a:spLocks noGrp="1"/>
          </p:cNvSpPr>
          <p:nvPr>
            <p:ph type="title"/>
          </p:nvPr>
        </p:nvSpPr>
        <p:spPr>
          <a:xfrm>
            <a:off x="159469" y="1618890"/>
            <a:ext cx="11860895" cy="1567370"/>
          </a:xfrm>
        </p:spPr>
        <p:txBody>
          <a:bodyPr/>
          <a:lstStyle>
            <a:lvl1pPr>
              <a:defRPr b="1" i="1">
                <a:solidFill>
                  <a:schemeClr val="bg1"/>
                </a:solidFill>
                <a:effectLst>
                  <a:outerShdw blurRad="50800" dist="50800" dir="2700000" algn="ctr" rotWithShape="0">
                    <a:schemeClr val="tx1"/>
                  </a:outerShd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CA60A7D-0EBB-6686-7808-52F9474AC0B8}"/>
              </a:ext>
            </a:extLst>
          </p:cNvPr>
          <p:cNvSpPr>
            <a:spLocks noGrp="1"/>
          </p:cNvSpPr>
          <p:nvPr>
            <p:ph idx="1"/>
          </p:nvPr>
        </p:nvSpPr>
        <p:spPr>
          <a:xfrm>
            <a:off x="337351" y="3346882"/>
            <a:ext cx="11683014" cy="3511117"/>
          </a:xfrm>
        </p:spPr>
        <p:txBody>
          <a:bodyPr/>
          <a:lstStyle>
            <a:lvl1pPr>
              <a:defRPr b="1">
                <a:solidFill>
                  <a:schemeClr val="bg1"/>
                </a:solidFill>
                <a:effectLst>
                  <a:outerShdw blurRad="50800" dist="50800" dir="2700000" algn="ctr" rotWithShape="0">
                    <a:schemeClr val="tx1"/>
                  </a:outerShdw>
                </a:effectLst>
              </a:defRPr>
            </a:lvl1pPr>
            <a:lvl2pPr marL="568325"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389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8BC9-AB9B-D1C5-300F-35D284BD2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63DEBB-DAB3-A0C0-154B-B847C974A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2EA495-DCB8-B116-250B-D1C7A14DF70F}"/>
              </a:ext>
            </a:extLst>
          </p:cNvPr>
          <p:cNvSpPr>
            <a:spLocks noGrp="1"/>
          </p:cNvSpPr>
          <p:nvPr>
            <p:ph type="dt" sz="half" idx="10"/>
          </p:nvPr>
        </p:nvSpPr>
        <p:spPr/>
        <p:txBody>
          <a:bodyPr/>
          <a:lstStyle/>
          <a:p>
            <a:fld id="{A0775EB6-290E-4B7F-B667-8135F9700C92}" type="datetimeFigureOut">
              <a:rPr lang="en-US" smtClean="0"/>
              <a:t>6/5/2023</a:t>
            </a:fld>
            <a:endParaRPr lang="en-US"/>
          </a:p>
        </p:txBody>
      </p:sp>
      <p:sp>
        <p:nvSpPr>
          <p:cNvPr id="5" name="Footer Placeholder 4">
            <a:extLst>
              <a:ext uri="{FF2B5EF4-FFF2-40B4-BE49-F238E27FC236}">
                <a16:creationId xmlns:a16="http://schemas.microsoft.com/office/drawing/2014/main" id="{809F5BF5-8750-FE69-E943-E23DCDA67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A4ECD-DCD2-C1D3-F058-30393ADE1737}"/>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270518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7061-27C8-C436-9114-BD7BDD0E4A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42C24-F92A-3320-A41F-D42FF87249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EAE984-FE4C-9171-C9B2-5F86E30CB1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F0599F-2C5E-95D9-753F-81CCE433F521}"/>
              </a:ext>
            </a:extLst>
          </p:cNvPr>
          <p:cNvSpPr>
            <a:spLocks noGrp="1"/>
          </p:cNvSpPr>
          <p:nvPr>
            <p:ph type="dt" sz="half" idx="10"/>
          </p:nvPr>
        </p:nvSpPr>
        <p:spPr/>
        <p:txBody>
          <a:bodyPr/>
          <a:lstStyle/>
          <a:p>
            <a:fld id="{A0775EB6-290E-4B7F-B667-8135F9700C92}" type="datetimeFigureOut">
              <a:rPr lang="en-US" smtClean="0"/>
              <a:t>6/5/2023</a:t>
            </a:fld>
            <a:endParaRPr lang="en-US"/>
          </a:p>
        </p:txBody>
      </p:sp>
      <p:sp>
        <p:nvSpPr>
          <p:cNvPr id="6" name="Footer Placeholder 5">
            <a:extLst>
              <a:ext uri="{FF2B5EF4-FFF2-40B4-BE49-F238E27FC236}">
                <a16:creationId xmlns:a16="http://schemas.microsoft.com/office/drawing/2014/main" id="{8D73B5A2-288A-3F38-365F-6221D7926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350B7-0086-41A5-2B4C-ACC87E801107}"/>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259119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01F6-EC2D-4CF9-761C-691263DCB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3DE516-99DD-7348-2620-F0E76A1A4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48803A-FF50-DA2A-4392-CCF2877038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571D67-3A63-06E6-A021-7D5550C4B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D0113E-45A4-DA11-DE7D-F4C9F458D0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331248-609F-C18A-5CE4-47C8D5E0BA20}"/>
              </a:ext>
            </a:extLst>
          </p:cNvPr>
          <p:cNvSpPr>
            <a:spLocks noGrp="1"/>
          </p:cNvSpPr>
          <p:nvPr>
            <p:ph type="dt" sz="half" idx="10"/>
          </p:nvPr>
        </p:nvSpPr>
        <p:spPr/>
        <p:txBody>
          <a:bodyPr/>
          <a:lstStyle/>
          <a:p>
            <a:fld id="{A0775EB6-290E-4B7F-B667-8135F9700C92}" type="datetimeFigureOut">
              <a:rPr lang="en-US" smtClean="0"/>
              <a:t>6/5/2023</a:t>
            </a:fld>
            <a:endParaRPr lang="en-US"/>
          </a:p>
        </p:txBody>
      </p:sp>
      <p:sp>
        <p:nvSpPr>
          <p:cNvPr id="8" name="Footer Placeholder 7">
            <a:extLst>
              <a:ext uri="{FF2B5EF4-FFF2-40B4-BE49-F238E27FC236}">
                <a16:creationId xmlns:a16="http://schemas.microsoft.com/office/drawing/2014/main" id="{F8DBDC3B-770C-475F-6857-9778126EE1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89654E-10AA-79B9-91B6-8F6414DD4035}"/>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91376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EFDA-5AFC-B8A7-D6DD-F3B0462B3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86D2B-D43D-C7F3-AD0A-57E05B736CCB}"/>
              </a:ext>
            </a:extLst>
          </p:cNvPr>
          <p:cNvSpPr>
            <a:spLocks noGrp="1"/>
          </p:cNvSpPr>
          <p:nvPr>
            <p:ph type="dt" sz="half" idx="10"/>
          </p:nvPr>
        </p:nvSpPr>
        <p:spPr/>
        <p:txBody>
          <a:bodyPr/>
          <a:lstStyle/>
          <a:p>
            <a:fld id="{A0775EB6-290E-4B7F-B667-8135F9700C92}" type="datetimeFigureOut">
              <a:rPr lang="en-US" smtClean="0"/>
              <a:t>6/5/2023</a:t>
            </a:fld>
            <a:endParaRPr lang="en-US"/>
          </a:p>
        </p:txBody>
      </p:sp>
      <p:sp>
        <p:nvSpPr>
          <p:cNvPr id="4" name="Footer Placeholder 3">
            <a:extLst>
              <a:ext uri="{FF2B5EF4-FFF2-40B4-BE49-F238E27FC236}">
                <a16:creationId xmlns:a16="http://schemas.microsoft.com/office/drawing/2014/main" id="{6D797A87-674F-D83F-B5DF-E2980CBE00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C11F1D-6AA9-C92E-CA07-5E6E67325ED1}"/>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361375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A69A8-A2E6-F8D9-9FBD-60C25F5F6AE1}"/>
              </a:ext>
            </a:extLst>
          </p:cNvPr>
          <p:cNvSpPr>
            <a:spLocks noGrp="1"/>
          </p:cNvSpPr>
          <p:nvPr>
            <p:ph type="dt" sz="half" idx="10"/>
          </p:nvPr>
        </p:nvSpPr>
        <p:spPr/>
        <p:txBody>
          <a:bodyPr/>
          <a:lstStyle/>
          <a:p>
            <a:fld id="{A0775EB6-290E-4B7F-B667-8135F9700C92}" type="datetimeFigureOut">
              <a:rPr lang="en-US" smtClean="0"/>
              <a:t>6/5/2023</a:t>
            </a:fld>
            <a:endParaRPr lang="en-US"/>
          </a:p>
        </p:txBody>
      </p:sp>
      <p:sp>
        <p:nvSpPr>
          <p:cNvPr id="3" name="Footer Placeholder 2">
            <a:extLst>
              <a:ext uri="{FF2B5EF4-FFF2-40B4-BE49-F238E27FC236}">
                <a16:creationId xmlns:a16="http://schemas.microsoft.com/office/drawing/2014/main" id="{47AF8FCA-8113-750B-D7BE-647A2B551F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2A4EB4-7CFC-B759-830C-7A6E3FCD779F}"/>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31611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EBFC-2C68-A784-2933-6B021FB8A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F5809-1B02-D4DE-00AC-5CB18567A0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58030-D28C-BAE3-7225-4D40F637C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EC85B-83F6-7624-84CF-9A6DEB3CEB67}"/>
              </a:ext>
            </a:extLst>
          </p:cNvPr>
          <p:cNvSpPr>
            <a:spLocks noGrp="1"/>
          </p:cNvSpPr>
          <p:nvPr>
            <p:ph type="dt" sz="half" idx="10"/>
          </p:nvPr>
        </p:nvSpPr>
        <p:spPr/>
        <p:txBody>
          <a:bodyPr/>
          <a:lstStyle/>
          <a:p>
            <a:fld id="{A0775EB6-290E-4B7F-B667-8135F9700C92}" type="datetimeFigureOut">
              <a:rPr lang="en-US" smtClean="0"/>
              <a:t>6/5/2023</a:t>
            </a:fld>
            <a:endParaRPr lang="en-US"/>
          </a:p>
        </p:txBody>
      </p:sp>
      <p:sp>
        <p:nvSpPr>
          <p:cNvPr id="6" name="Footer Placeholder 5">
            <a:extLst>
              <a:ext uri="{FF2B5EF4-FFF2-40B4-BE49-F238E27FC236}">
                <a16:creationId xmlns:a16="http://schemas.microsoft.com/office/drawing/2014/main" id="{201EB3AF-FA34-6781-53C7-26E411C7A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611CB-6842-65F9-1621-A67793562D29}"/>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325633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42F0-954E-5BCB-B80C-A5506657B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8B57C-D341-56F6-7327-8A4D1F6CA6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639780-B6CE-A4D4-AE4F-CF32DF668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7DB32-E75E-CCA9-C1BE-F45E1D5C31E0}"/>
              </a:ext>
            </a:extLst>
          </p:cNvPr>
          <p:cNvSpPr>
            <a:spLocks noGrp="1"/>
          </p:cNvSpPr>
          <p:nvPr>
            <p:ph type="dt" sz="half" idx="10"/>
          </p:nvPr>
        </p:nvSpPr>
        <p:spPr/>
        <p:txBody>
          <a:bodyPr/>
          <a:lstStyle/>
          <a:p>
            <a:fld id="{A0775EB6-290E-4B7F-B667-8135F9700C92}" type="datetimeFigureOut">
              <a:rPr lang="en-US" smtClean="0"/>
              <a:t>6/5/2023</a:t>
            </a:fld>
            <a:endParaRPr lang="en-US"/>
          </a:p>
        </p:txBody>
      </p:sp>
      <p:sp>
        <p:nvSpPr>
          <p:cNvPr id="6" name="Footer Placeholder 5">
            <a:extLst>
              <a:ext uri="{FF2B5EF4-FFF2-40B4-BE49-F238E27FC236}">
                <a16:creationId xmlns:a16="http://schemas.microsoft.com/office/drawing/2014/main" id="{63BC4C1E-F811-1301-591E-4DDA78DAD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2F354-A95D-62F5-11CF-C773A2314DB2}"/>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5625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8C85C-021D-C89E-FD6D-A182972CD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EF1CDC-A786-58C0-DF40-9181EFC55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68BB6-FA62-9FAC-75BD-5C142B78B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5EB6-290E-4B7F-B667-8135F9700C92}" type="datetimeFigureOut">
              <a:rPr lang="en-US" smtClean="0"/>
              <a:t>6/5/2023</a:t>
            </a:fld>
            <a:endParaRPr lang="en-US"/>
          </a:p>
        </p:txBody>
      </p:sp>
      <p:sp>
        <p:nvSpPr>
          <p:cNvPr id="5" name="Footer Placeholder 4">
            <a:extLst>
              <a:ext uri="{FF2B5EF4-FFF2-40B4-BE49-F238E27FC236}">
                <a16:creationId xmlns:a16="http://schemas.microsoft.com/office/drawing/2014/main" id="{76595960-6B3D-9DF4-6887-D5AA7AF35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EEBC35-D3BC-3636-AF62-7D70C8F0B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41971-B7B3-4B11-8687-9C666318A87D}" type="slidenum">
              <a:rPr lang="en-US" smtClean="0"/>
              <a:t>‹#›</a:t>
            </a:fld>
            <a:endParaRPr lang="en-US"/>
          </a:p>
        </p:txBody>
      </p:sp>
    </p:spTree>
    <p:extLst>
      <p:ext uri="{BB962C8B-B14F-4D97-AF65-F5344CB8AC3E}">
        <p14:creationId xmlns:p14="http://schemas.microsoft.com/office/powerpoint/2010/main" val="955665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447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p:txBody>
          <a:bodyPr/>
          <a:lstStyle/>
          <a:p>
            <a:r>
              <a:rPr lang="en-US" dirty="0"/>
              <a:t>Q: Who tore the veil of the temple in two from top to bottom (Mark 15:38)?</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p:txBody>
          <a:bodyPr/>
          <a:lstStyle/>
          <a:p>
            <a:r>
              <a:rPr lang="en-US" dirty="0"/>
              <a:t>Between the two chambers of the temple was the veil </a:t>
            </a:r>
          </a:p>
          <a:p>
            <a:r>
              <a:rPr lang="en-US" dirty="0"/>
              <a:t>The veil was 60 feet tall and reported to be the thickness of the palm</a:t>
            </a:r>
          </a:p>
          <a:p>
            <a:r>
              <a:rPr lang="en-US" dirty="0"/>
              <a:t>The veil was not torn by human hands or human devising (top to bottom)</a:t>
            </a:r>
          </a:p>
          <a:p>
            <a:r>
              <a:rPr lang="en-US" dirty="0"/>
              <a:t>The tearing of the veil was a miracle done by God’s hand (Matt. 27:50-52)</a:t>
            </a:r>
          </a:p>
          <a:p>
            <a:r>
              <a:rPr lang="en-US" dirty="0"/>
              <a:t>The tearing of the veil symbolizes direct access for all people on earth into the presence of God in heaven (Heb. 6:19; 10:19-20)</a:t>
            </a:r>
          </a:p>
        </p:txBody>
      </p:sp>
    </p:spTree>
    <p:extLst>
      <p:ext uri="{BB962C8B-B14F-4D97-AF65-F5344CB8AC3E}">
        <p14:creationId xmlns:p14="http://schemas.microsoft.com/office/powerpoint/2010/main" val="1138189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p:txBody>
          <a:bodyPr/>
          <a:lstStyle/>
          <a:p>
            <a:r>
              <a:rPr lang="en-US" dirty="0"/>
              <a:t>Q: Did Paul meet all the requirements (as the other apostles) to be an apostle?</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p:txBody>
          <a:bodyPr>
            <a:normAutofit/>
          </a:bodyPr>
          <a:lstStyle/>
          <a:p>
            <a:r>
              <a:rPr lang="en-US" dirty="0"/>
              <a:t>In selecting a replacement for Judas, the apostles were given two qualifications (Acts 1:21-22)</a:t>
            </a:r>
          </a:p>
          <a:p>
            <a:r>
              <a:rPr lang="en-US" dirty="0"/>
              <a:t>Paul was made to be an apostle personally by Jesus Christ Himself (Acts 9:15; 22:21; 26:17; etc.)</a:t>
            </a:r>
          </a:p>
          <a:p>
            <a:r>
              <a:rPr lang="en-US" dirty="0"/>
              <a:t>Rom. 1:1 + 1 Cor. 1:1 + 2 Cor. 1:1; Eph. 1:1; Col. 1:1; 2 Tim. 1:1 + 1 Tim. 1:1</a:t>
            </a:r>
          </a:p>
          <a:p>
            <a:r>
              <a:rPr lang="en-US" dirty="0"/>
              <a:t>Gal. 1:1 + 1:10-12</a:t>
            </a:r>
          </a:p>
          <a:p>
            <a:r>
              <a:rPr lang="en-US" dirty="0"/>
              <a:t>Paul was made an apostle by Christ Himself, meeting His qualifications </a:t>
            </a:r>
          </a:p>
        </p:txBody>
      </p:sp>
    </p:spTree>
    <p:extLst>
      <p:ext uri="{BB962C8B-B14F-4D97-AF65-F5344CB8AC3E}">
        <p14:creationId xmlns:p14="http://schemas.microsoft.com/office/powerpoint/2010/main" val="450283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950810"/>
            <a:ext cx="11860895" cy="1267878"/>
          </a:xfrm>
        </p:spPr>
        <p:txBody>
          <a:bodyPr>
            <a:noAutofit/>
          </a:bodyPr>
          <a:lstStyle/>
          <a:p>
            <a:r>
              <a:rPr lang="en-US" sz="3600" dirty="0"/>
              <a:t>Q: In Acts 21:4, it says that the disciples “through the Spirit” told Paul not to go to Jerusalem. Why did he go anyway? It seems like in verse 13 Paul used his human reasoning (feelings) to go against the Spirit.</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1" y="3639313"/>
            <a:ext cx="11683014" cy="3218687"/>
          </a:xfrm>
        </p:spPr>
        <p:txBody>
          <a:bodyPr numCol="1">
            <a:normAutofit fontScale="85000" lnSpcReduction="20000"/>
          </a:bodyPr>
          <a:lstStyle/>
          <a:p>
            <a:r>
              <a:rPr lang="en-US" dirty="0"/>
              <a:t>Christians had a miraculous gift (likely of prophecy) given “by the Holy Spirit” (1 Cor. 12:8-11)</a:t>
            </a:r>
          </a:p>
          <a:p>
            <a:r>
              <a:rPr lang="en-US" dirty="0"/>
              <a:t>Paul had “purposed in the Spirit to go to Jerusalem” (Acts 19:21)</a:t>
            </a:r>
          </a:p>
          <a:p>
            <a:r>
              <a:rPr lang="en-US" dirty="0"/>
              <a:t>Paul told the Ephesian elders that “the Holy Spirit testifies in every city, saying that chains and tribulations await me” (Acts 20:22-23)</a:t>
            </a:r>
          </a:p>
          <a:p>
            <a:r>
              <a:rPr lang="en-US" dirty="0"/>
              <a:t>Paul was determined to finish “the ministry…received from the Lord Jesus” (Acts 20:24)</a:t>
            </a:r>
          </a:p>
          <a:p>
            <a:r>
              <a:rPr lang="en-US" dirty="0"/>
              <a:t>The Lord had endorsed Paul’s trip to Jerusalem (Acts 23:11)</a:t>
            </a:r>
          </a:p>
          <a:p>
            <a:r>
              <a:rPr lang="en-US" dirty="0"/>
              <a:t>Paul obeyed other travel directives of the Holy Spirit (Acts 16:6-8)</a:t>
            </a:r>
          </a:p>
          <a:p>
            <a:r>
              <a:rPr lang="en-US" dirty="0"/>
              <a:t>Paul did not disobey God by going to Jerusalem </a:t>
            </a:r>
          </a:p>
        </p:txBody>
      </p:sp>
    </p:spTree>
    <p:extLst>
      <p:ext uri="{BB962C8B-B14F-4D97-AF65-F5344CB8AC3E}">
        <p14:creationId xmlns:p14="http://schemas.microsoft.com/office/powerpoint/2010/main" val="1778044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713160"/>
            <a:ext cx="11860895" cy="1567370"/>
          </a:xfrm>
        </p:spPr>
        <p:txBody>
          <a:bodyPr>
            <a:normAutofit fontScale="90000"/>
          </a:bodyPr>
          <a:lstStyle/>
          <a:p>
            <a:r>
              <a:rPr lang="en-US" dirty="0"/>
              <a:t>Q: What does it mean that “the Holy Spirit made” the elders in Acts 20 to be “overseers”?  Was that something miraculous or is that still done today?</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1" y="3429000"/>
            <a:ext cx="11683014" cy="3428999"/>
          </a:xfrm>
        </p:spPr>
        <p:txBody>
          <a:bodyPr>
            <a:normAutofit/>
          </a:bodyPr>
          <a:lstStyle/>
          <a:p>
            <a:r>
              <a:rPr lang="en-US" dirty="0"/>
              <a:t>The Holy Spirit gave the qualifications for elders (1 Tim. 3:1-7; Tit. 1:5-9)</a:t>
            </a:r>
          </a:p>
          <a:p>
            <a:r>
              <a:rPr lang="en-US" dirty="0"/>
              <a:t>Paul “appointed elders in every church” (Acts 14:23)</a:t>
            </a:r>
          </a:p>
          <a:p>
            <a:r>
              <a:rPr lang="en-US" dirty="0"/>
              <a:t>Miraculous gifts were given through Paul’s hands (Acts 19:6)</a:t>
            </a:r>
          </a:p>
          <a:p>
            <a:r>
              <a:rPr lang="en-US" dirty="0"/>
              <a:t>The Holy Spirit “making them overseers” was not necessarily miraculous</a:t>
            </a:r>
          </a:p>
        </p:txBody>
      </p:sp>
    </p:spTree>
    <p:extLst>
      <p:ext uri="{BB962C8B-B14F-4D97-AF65-F5344CB8AC3E}">
        <p14:creationId xmlns:p14="http://schemas.microsoft.com/office/powerpoint/2010/main" val="4232676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618890"/>
            <a:ext cx="11860895" cy="935774"/>
          </a:xfrm>
        </p:spPr>
        <p:txBody>
          <a:bodyPr/>
          <a:lstStyle/>
          <a:p>
            <a:r>
              <a:rPr lang="en-US" dirty="0"/>
              <a:t>Q: Where did Jesus go when He died?</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1" y="2630078"/>
            <a:ext cx="11683014" cy="4227921"/>
          </a:xfrm>
        </p:spPr>
        <p:txBody>
          <a:bodyPr>
            <a:normAutofit fontScale="92500"/>
          </a:bodyPr>
          <a:lstStyle/>
          <a:p>
            <a:r>
              <a:rPr lang="en-US" dirty="0"/>
              <a:t>The body of Jesus was taken from the cross and laid in Joseph’s tomb (Matt. 27:57-60; Jas. 2:26)</a:t>
            </a:r>
          </a:p>
          <a:p>
            <a:r>
              <a:rPr lang="en-US" dirty="0"/>
              <a:t>Jesus’ spirit left His body when He died (Matt. 27:50; Luke 23:46; John 19:30)</a:t>
            </a:r>
          </a:p>
          <a:p>
            <a:r>
              <a:rPr lang="en-US" dirty="0"/>
              <a:t>Jesus’ spirit went to the realm of departed spirits called “Hades” (Acts 2:27-31)</a:t>
            </a:r>
          </a:p>
          <a:p>
            <a:r>
              <a:rPr lang="en-US" dirty="0"/>
              <a:t>Jesus went to the compartment of Hades called “Paradise” (Luke 23:43; cf. 16:22)</a:t>
            </a:r>
          </a:p>
          <a:p>
            <a:r>
              <a:rPr lang="en-US" dirty="0"/>
              <a:t>Jesus did NOT go to hell or to torments and preach to the departed spirits there (cf. 1 Pet. 3:18-20; cf. 2 Pet. 2:5; Gen. 6:3; 1 Pet. 1:11; Eph. 2:17)</a:t>
            </a:r>
          </a:p>
          <a:p>
            <a:r>
              <a:rPr lang="en-US" dirty="0"/>
              <a:t>Christ was “made alive” (1 Pet. 1:18) when “God raised Him from the dead” (Acts 13:30) – Now He has “the keys of Hades and of Death” (Rev. 1:18)</a:t>
            </a:r>
          </a:p>
        </p:txBody>
      </p:sp>
    </p:spTree>
    <p:extLst>
      <p:ext uri="{BB962C8B-B14F-4D97-AF65-F5344CB8AC3E}">
        <p14:creationId xmlns:p14="http://schemas.microsoft.com/office/powerpoint/2010/main" val="2348601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618890"/>
            <a:ext cx="11860895" cy="935774"/>
          </a:xfrm>
        </p:spPr>
        <p:txBody>
          <a:bodyPr/>
          <a:lstStyle/>
          <a:p>
            <a:r>
              <a:rPr lang="en-US" dirty="0"/>
              <a:t>Q: What about hermaphrodite?</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1" y="2630078"/>
            <a:ext cx="11683014" cy="4227921"/>
          </a:xfrm>
        </p:spPr>
        <p:txBody>
          <a:bodyPr>
            <a:normAutofit fontScale="92500"/>
          </a:bodyPr>
          <a:lstStyle/>
          <a:p>
            <a:r>
              <a:rPr lang="en-US" dirty="0"/>
              <a:t>Hermaphroditism is “the condition of having both male and female reproductive organs” – used of plants and certain parasitic creatures</a:t>
            </a:r>
          </a:p>
          <a:p>
            <a:r>
              <a:rPr lang="en-US" dirty="0"/>
              <a:t>Intersexuality is an unfortunate congenital disorder of sex development </a:t>
            </a:r>
          </a:p>
          <a:p>
            <a:r>
              <a:rPr lang="en-US" dirty="0"/>
              <a:t>Intersex is NOT evidence that gender binary is a socially constructed idea</a:t>
            </a:r>
          </a:p>
          <a:p>
            <a:r>
              <a:rPr lang="en-US" dirty="0"/>
              <a:t>Transgenderism and intersex are not the same (are almost opposites)</a:t>
            </a:r>
          </a:p>
          <a:p>
            <a:r>
              <a:rPr lang="en-US" dirty="0"/>
              <a:t>Intersex affects around 1 in 2,000 to 1 in 5,000 persons (NOT 1.7% of population)</a:t>
            </a:r>
          </a:p>
          <a:p>
            <a:r>
              <a:rPr lang="en-US" dirty="0"/>
              <a:t>Because of MAN’S SIN (NOT God!), death and disease have resulted (Rom. 5:12)</a:t>
            </a:r>
          </a:p>
          <a:p>
            <a:r>
              <a:rPr lang="en-US" dirty="0"/>
              <a:t>God made male and female (Gen. </a:t>
            </a:r>
            <a:r>
              <a:rPr lang="en-US"/>
              <a:t>1:27)</a:t>
            </a:r>
            <a:endParaRPr lang="en-US" dirty="0"/>
          </a:p>
          <a:p>
            <a:r>
              <a:rPr lang="en-US" dirty="0"/>
              <a:t>Jesus talked about some who are born with reproductive disorders (Matt. 19:12)</a:t>
            </a:r>
          </a:p>
          <a:p>
            <a:endParaRPr lang="en-US" dirty="0"/>
          </a:p>
        </p:txBody>
      </p:sp>
    </p:spTree>
    <p:extLst>
      <p:ext uri="{BB962C8B-B14F-4D97-AF65-F5344CB8AC3E}">
        <p14:creationId xmlns:p14="http://schemas.microsoft.com/office/powerpoint/2010/main" val="37986932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618889"/>
            <a:ext cx="11860895" cy="2001003"/>
          </a:xfrm>
        </p:spPr>
        <p:txBody>
          <a:bodyPr>
            <a:normAutofit/>
          </a:bodyPr>
          <a:lstStyle/>
          <a:p>
            <a:r>
              <a:rPr lang="en-US" dirty="0"/>
              <a:t>Q: How do we know that “calling on the name of the Lord” is not done by praying to God and asking Him to save?</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0" y="3723588"/>
            <a:ext cx="11854649" cy="3134411"/>
          </a:xfrm>
        </p:spPr>
        <p:txBody>
          <a:bodyPr>
            <a:normAutofit/>
          </a:bodyPr>
          <a:lstStyle/>
          <a:p>
            <a:r>
              <a:rPr lang="en-US" dirty="0"/>
              <a:t>“Calling” is not some verbal appeal (Matt. 7:21; Luke 6:46)</a:t>
            </a:r>
          </a:p>
          <a:p>
            <a:r>
              <a:rPr lang="en-US" dirty="0"/>
              <a:t>“Calling” is separate from and subsequent to believing (Rom. 10:13-17)</a:t>
            </a:r>
          </a:p>
          <a:p>
            <a:r>
              <a:rPr lang="en-US" dirty="0"/>
              <a:t>“Calling” corresponds with repentance and baptism (Acts 2:21+2:38)</a:t>
            </a:r>
          </a:p>
          <a:p>
            <a:r>
              <a:rPr lang="en-US" dirty="0"/>
              <a:t>“Calling” takes place in baptism (Acts 22:16) </a:t>
            </a:r>
          </a:p>
          <a:p>
            <a:endParaRPr lang="en-US" dirty="0"/>
          </a:p>
        </p:txBody>
      </p:sp>
      <p:sp>
        <p:nvSpPr>
          <p:cNvPr id="4" name="Title 1">
            <a:extLst>
              <a:ext uri="{FF2B5EF4-FFF2-40B4-BE49-F238E27FC236}">
                <a16:creationId xmlns:a16="http://schemas.microsoft.com/office/drawing/2014/main" id="{8667CD47-FA9A-C45B-4A1F-DD6E4996D0CE}"/>
              </a:ext>
            </a:extLst>
          </p:cNvPr>
          <p:cNvSpPr txBox="1">
            <a:spLocks/>
          </p:cNvSpPr>
          <p:nvPr/>
        </p:nvSpPr>
        <p:spPr>
          <a:xfrm>
            <a:off x="169737" y="5764306"/>
            <a:ext cx="11860895" cy="93944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i="1" kern="1200">
                <a:solidFill>
                  <a:schemeClr val="bg1"/>
                </a:solidFill>
                <a:effectLst>
                  <a:outerShdw blurRad="50800" dist="50800" dir="2700000" algn="ctr" rotWithShape="0">
                    <a:schemeClr val="tx1"/>
                  </a:outerShdw>
                </a:effectLst>
                <a:latin typeface="+mn-lt"/>
                <a:ea typeface="+mj-ea"/>
                <a:cs typeface="+mj-cs"/>
              </a:defRPr>
            </a:lvl1pPr>
          </a:lstStyle>
          <a:p>
            <a:pPr algn="ctr"/>
            <a:r>
              <a:rPr lang="en-US" dirty="0"/>
              <a:t>Have you called on the name of the Lord in Bible baptism?</a:t>
            </a:r>
          </a:p>
        </p:txBody>
      </p:sp>
    </p:spTree>
    <p:extLst>
      <p:ext uri="{BB962C8B-B14F-4D97-AF65-F5344CB8AC3E}">
        <p14:creationId xmlns:p14="http://schemas.microsoft.com/office/powerpoint/2010/main" val="3275227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861</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Q: Who tore the veil of the temple in two from top to bottom (Mark 15:38)?</vt:lpstr>
      <vt:lpstr>Q: Did Paul meet all the requirements (as the other apostles) to be an apostle?</vt:lpstr>
      <vt:lpstr>Q: In Acts 21:4, it says that the disciples “through the Spirit” told Paul not to go to Jerusalem. Why did he go anyway? It seems like in verse 13 Paul used his human reasoning (feelings) to go against the Spirit.</vt:lpstr>
      <vt:lpstr>Q: What does it mean that “the Holy Spirit made” the elders in Acts 20 to be “overseers”?  Was that something miraculous or is that still done today?</vt:lpstr>
      <vt:lpstr>Q: Where did Jesus go when He died?</vt:lpstr>
      <vt:lpstr>Q: What about hermaphrodite?</vt:lpstr>
      <vt:lpstr>Q: How do we know that “calling on the name of the Lord” is not done by praying to God and asking Him to save?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3</cp:revision>
  <dcterms:created xsi:type="dcterms:W3CDTF">2023-06-04T20:49:44Z</dcterms:created>
  <dcterms:modified xsi:type="dcterms:W3CDTF">2023-06-05T13:02:32Z</dcterms:modified>
</cp:coreProperties>
</file>