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wall&#10;&#10;Description automatically generated with low confidence">
            <a:extLst>
              <a:ext uri="{FF2B5EF4-FFF2-40B4-BE49-F238E27FC236}">
                <a16:creationId xmlns:a16="http://schemas.microsoft.com/office/drawing/2014/main" id="{646F9DDB-E1B9-497D-DD02-CB2D61F57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E641A-BB58-64FF-E4D0-31796E95E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4D1F7-BA4E-C50C-0D30-1BC4948BB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4C6D6-2EAD-0B95-3A1A-A578F6735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90F25-2727-479C-8BA0-0C608D1E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74FA8-4E94-4F97-AD75-E839ACAF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668A28C8-9A29-6C0A-6D91-D2EA1652D7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1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9747-92B9-4622-83AD-FFC749B7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A8BBD-C2B4-0BF6-FBB1-29A2E8EE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49DDB-E47B-85F8-F661-DFA7EBF4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80B19-3A73-061F-8992-F1A3CC83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AAB1D-967C-C773-0F1D-665D4671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E2B89-1C11-41EA-95F4-607792D5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9CAAC-CBF2-3844-7C57-E482F838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4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61B8-24E6-2E64-797D-6C5140DE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9D09B-0833-C663-1797-F85668E64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CCB88-DB5C-0D25-7CEE-586628918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CF27C-4E8B-99F3-6B07-DDB16BEA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57F79-A196-76FC-B802-9D16A38F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4C2DE-CB21-8402-E86F-0082F2C5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09AE-4E8A-BC07-E5DC-EC97B4E2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E6B46-5228-598A-644B-95A11FC56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DAE2E-1F43-ADD4-B205-A883057A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3AE0F-1988-BBEE-687E-08EB36CE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9916D-7CC0-0374-CFD5-FFC8C443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40A88-506E-8C50-43A2-570ACE84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4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A9C6-1943-9ED4-17B6-CFDB05D9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7B919-E5A5-D1ED-8EF9-9EF2A1E6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2D4D2-31F2-73F5-7F68-B4E9EDB9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6C2E0-9F3A-5481-37F5-12F260AB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63E65-8C4A-DE70-1FF8-09C98601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23F32D-4217-DE28-2585-3CFA84FC5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D9AAC-D77A-00BF-3209-850965CE7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349F-92B3-82E0-69E4-77FAACA5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22C9D-F25E-1D09-A250-534B8434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A2732-70EA-3D49-6B27-3A122014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2F98D9E-F643-68D4-F4B0-685C8D755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20DD-10F0-1071-CB4D-82E94A50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1" y="1347830"/>
            <a:ext cx="11749216" cy="551016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39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E74B4936-FA7F-F7BA-BD91-25F4AF99A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20DD-10F0-1071-CB4D-82E94A50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1" y="1347830"/>
            <a:ext cx="11749216" cy="551016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70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329B30DD-DDCC-D831-F276-5BDD09AA6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20DD-10F0-1071-CB4D-82E94A50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1" y="1904214"/>
            <a:ext cx="11749216" cy="4953785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40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43ACBD89-DA60-60C9-1EC0-22AEFA3BE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20DD-10F0-1071-CB4D-82E94A50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1" y="1347830"/>
            <a:ext cx="11749216" cy="551016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19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0B4266CF-E227-56CF-A388-FB36E96A3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C20DD-10F0-1071-CB4D-82E94A50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1" y="1866507"/>
            <a:ext cx="11749216" cy="499149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92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7406-8B2A-FF35-4C8D-8FCD7F84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49EE4-899E-23B8-AF3F-BFBF72FE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2CDC6-3C1D-5C5D-1FFF-CABC89B0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FDAA3-CCF8-BC42-EBA3-EADD1F31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445F-FC81-B02F-9931-66D2F52E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618C-84A0-A78D-3284-36E6164F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5436-BBE2-683D-B2A8-16762375B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450DD-8B47-19EB-666D-1F296A483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DEDF8-09AA-1FBE-DE99-8EF3DA53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4D6A7-DB5A-970E-613D-119E9E49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DD4FB-DBDE-B617-7FC3-3A7ED742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C7BB-5471-356B-37BB-5048CEB7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4DAD-E228-BCF1-A0EC-9BFE71ACC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C0A3A-34E9-302C-C276-EE5D180F1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FCB1B-D6F2-46C8-D25B-976C9744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7496F-0FEC-FB6D-A0FC-827673B17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7476D-3795-22AF-A602-47CD014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7AFB6-893A-4491-36FE-85BFF070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2B9B9-7C6C-4B41-B6AD-CD65D7B9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5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7ECD6-D8AF-F1A5-1046-7C09C999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1B37B-5990-F98F-FE14-5229BCE88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EDFC6-4AAE-833B-193D-E1B50D915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04B6-CCB1-4E6E-AFD4-4AB2CF19A7A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E3459-52D4-F8C2-1CDB-1EE079F93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0897C-1973-3430-786D-8C011A369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AF6B-FA27-49BC-8F3B-F56C72E3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wall&#10;&#10;Description automatically generated with low confidence">
            <a:extLst>
              <a:ext uri="{FF2B5EF4-FFF2-40B4-BE49-F238E27FC236}">
                <a16:creationId xmlns:a16="http://schemas.microsoft.com/office/drawing/2014/main" id="{30C0EA0B-885F-AE3F-477F-C751DF2E4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 shot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8E20075-A4AE-ED88-A757-D966B1192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28549" r="64702" b="35361"/>
          <a:stretch/>
        </p:blipFill>
        <p:spPr>
          <a:xfrm>
            <a:off x="1808922" y="1958009"/>
            <a:ext cx="2494721" cy="2474843"/>
          </a:xfrm>
          <a:prstGeom prst="rect">
            <a:avLst/>
          </a:prstGeom>
        </p:spPr>
      </p:pic>
      <p:pic>
        <p:nvPicPr>
          <p:cNvPr id="9" name="Picture 8" descr="A screen shot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FF2B3EB-7BEB-C7A8-87AF-480212E83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4" t="28549" r="40162" b="35361"/>
          <a:stretch/>
        </p:blipFill>
        <p:spPr>
          <a:xfrm>
            <a:off x="4800600" y="1958009"/>
            <a:ext cx="2494721" cy="2474843"/>
          </a:xfrm>
          <a:prstGeom prst="rect">
            <a:avLst/>
          </a:prstGeom>
        </p:spPr>
      </p:pic>
      <p:pic>
        <p:nvPicPr>
          <p:cNvPr id="11" name="Picture 10" descr="A screen shot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E465771-BF32-84EE-5160-95D821AFE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7" t="29709" r="14834" b="35361"/>
          <a:stretch/>
        </p:blipFill>
        <p:spPr>
          <a:xfrm>
            <a:off x="7553738" y="2037522"/>
            <a:ext cx="2829339" cy="2395330"/>
          </a:xfrm>
          <a:prstGeom prst="rect">
            <a:avLst/>
          </a:prstGeom>
        </p:spPr>
      </p:pic>
      <p:pic>
        <p:nvPicPr>
          <p:cNvPr id="13" name="Picture 12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BE969AB0-A0EA-06FA-BC0B-F8B002B7C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t="29710" r="65435" b="36377"/>
          <a:stretch/>
        </p:blipFill>
        <p:spPr>
          <a:xfrm>
            <a:off x="1878496" y="2037522"/>
            <a:ext cx="2335695" cy="2325756"/>
          </a:xfrm>
          <a:prstGeom prst="rect">
            <a:avLst/>
          </a:prstGeom>
        </p:spPr>
      </p:pic>
      <p:pic>
        <p:nvPicPr>
          <p:cNvPr id="15" name="Picture 14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9AFE2A13-1C38-7E43-8129-7DB672EF8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28551" r="40163" b="35362"/>
          <a:stretch/>
        </p:blipFill>
        <p:spPr>
          <a:xfrm>
            <a:off x="4800600" y="1958008"/>
            <a:ext cx="2494721" cy="2474843"/>
          </a:xfrm>
          <a:prstGeom prst="rect">
            <a:avLst/>
          </a:prstGeom>
        </p:spPr>
      </p:pic>
      <p:pic>
        <p:nvPicPr>
          <p:cNvPr id="17" name="Picture 16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51516422-B362-BB9C-5D03-92CB4D222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7" t="29710" r="15407" b="35362"/>
          <a:stretch/>
        </p:blipFill>
        <p:spPr>
          <a:xfrm>
            <a:off x="7553738" y="2037522"/>
            <a:ext cx="2759766" cy="2395329"/>
          </a:xfrm>
          <a:prstGeom prst="rect">
            <a:avLst/>
          </a:prstGeom>
        </p:spPr>
      </p:pic>
      <p:pic>
        <p:nvPicPr>
          <p:cNvPr id="21" name="Picture 20" descr="A screen shot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525D0DE-04B5-AE96-8996-30FC55B8A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7" t="8547" r="21656" b="70291"/>
          <a:stretch/>
        </p:blipFill>
        <p:spPr>
          <a:xfrm>
            <a:off x="2673626" y="586409"/>
            <a:ext cx="6877878" cy="1451113"/>
          </a:xfrm>
          <a:prstGeom prst="rect">
            <a:avLst/>
          </a:prstGeom>
        </p:spPr>
      </p:pic>
      <p:pic>
        <p:nvPicPr>
          <p:cNvPr id="27" name="Picture 26" descr="A screen shot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792EC7D-F43F-869C-5E81-5FF148C8B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65798" r="10770" b="20823"/>
          <a:stretch/>
        </p:blipFill>
        <p:spPr>
          <a:xfrm>
            <a:off x="1244338" y="4512364"/>
            <a:ext cx="9634194" cy="917475"/>
          </a:xfrm>
          <a:prstGeom prst="rect">
            <a:avLst/>
          </a:prstGeom>
        </p:spPr>
      </p:pic>
      <p:pic>
        <p:nvPicPr>
          <p:cNvPr id="29" name="Picture 28" descr="A screen shot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79E789-1DF4-71F7-F51F-E5BA3472C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4" t="86621" r="36441"/>
          <a:stretch/>
        </p:blipFill>
        <p:spPr>
          <a:xfrm>
            <a:off x="4487159" y="5940241"/>
            <a:ext cx="3261674" cy="9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2672A-8610-9086-ABC5-BE402CB6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comes to…Possessions?  </a:t>
            </a:r>
          </a:p>
          <a:p>
            <a:r>
              <a:rPr lang="en-US" dirty="0"/>
              <a:t>When it comes to…Income? </a:t>
            </a:r>
          </a:p>
          <a:p>
            <a:r>
              <a:rPr lang="en-US" dirty="0"/>
              <a:t>When it comes to…Driving?</a:t>
            </a:r>
          </a:p>
          <a:p>
            <a:r>
              <a:rPr lang="en-US" dirty="0"/>
              <a:t>When it comes to…Behaviors? </a:t>
            </a:r>
          </a:p>
          <a:p>
            <a:r>
              <a:rPr lang="en-US" dirty="0"/>
              <a:t>When it comes to…Requirements? </a:t>
            </a:r>
          </a:p>
          <a:p>
            <a:r>
              <a:rPr lang="en-US" dirty="0"/>
              <a:t>When it comes to…Identity? </a:t>
            </a:r>
          </a:p>
          <a:p>
            <a:r>
              <a:rPr lang="en-US" dirty="0"/>
              <a:t>When it comes to…Religion? (Acts 26:9-11) 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76EDB9-43D9-671A-CF2D-C080593A1F31}"/>
              </a:ext>
            </a:extLst>
          </p:cNvPr>
          <p:cNvGrpSpPr/>
          <p:nvPr/>
        </p:nvGrpSpPr>
        <p:grpSpPr>
          <a:xfrm>
            <a:off x="6096000" y="2680870"/>
            <a:ext cx="5393971" cy="2693506"/>
            <a:chOff x="2859578" y="1787236"/>
            <a:chExt cx="6442364" cy="32170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0C97ECA-C3A9-C6B2-1E04-2C6A25E52539}"/>
                </a:ext>
              </a:extLst>
            </p:cNvPr>
            <p:cNvSpPr/>
            <p:nvPr/>
          </p:nvSpPr>
          <p:spPr>
            <a:xfrm>
              <a:off x="2859578" y="1787236"/>
              <a:ext cx="6442364" cy="3217026"/>
            </a:xfrm>
            <a:prstGeom prst="roundRect">
              <a:avLst>
                <a:gd name="adj" fmla="val 1020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Amazon.com : You Must Be This Tall To Ride Retro Vintage Style Sign Vinyl  Sticker Decal 8&quot; : Office Products">
              <a:extLst>
                <a:ext uri="{FF2B5EF4-FFF2-40B4-BE49-F238E27FC236}">
                  <a16:creationId xmlns:a16="http://schemas.microsoft.com/office/drawing/2014/main" id="{48C6F929-A89B-3676-5B57-1A0AB38BD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9" t="28254" r="5317" b="28888"/>
            <a:stretch/>
          </p:blipFill>
          <p:spPr bwMode="auto">
            <a:xfrm>
              <a:off x="3020786" y="1937657"/>
              <a:ext cx="6139543" cy="2939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getting stuck at a playground : r/Wellthatsucks">
            <a:extLst>
              <a:ext uri="{FF2B5EF4-FFF2-40B4-BE49-F238E27FC236}">
                <a16:creationId xmlns:a16="http://schemas.microsoft.com/office/drawing/2014/main" id="{CC1200E5-B08F-5206-B955-B230B476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37" y="1350046"/>
            <a:ext cx="3819290" cy="537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in a football uniform&#10;&#10;Description automatically generated with low confidence">
            <a:extLst>
              <a:ext uri="{FF2B5EF4-FFF2-40B4-BE49-F238E27FC236}">
                <a16:creationId xmlns:a16="http://schemas.microsoft.com/office/drawing/2014/main" id="{86C0CC42-2E8B-32E5-B3B5-FB47661A4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10" y="1229995"/>
            <a:ext cx="5177317" cy="5494428"/>
          </a:xfrm>
          <a:prstGeom prst="rect">
            <a:avLst/>
          </a:prstGeom>
        </p:spPr>
      </p:pic>
      <p:pic>
        <p:nvPicPr>
          <p:cNvPr id="1030" name="Picture 6" descr="WIN World Survey (WWS) reveals that people stop feeling young way before  they feel old - Win Worldwide Independent Network of Market Research and  Opinion Poll">
            <a:extLst>
              <a:ext uri="{FF2B5EF4-FFF2-40B4-BE49-F238E27FC236}">
                <a16:creationId xmlns:a16="http://schemas.microsoft.com/office/drawing/2014/main" id="{30D1A9FC-D0F2-6FDD-42D6-16DB7C911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 bwMode="auto">
          <a:xfrm>
            <a:off x="3000228" y="2520600"/>
            <a:ext cx="9329279" cy="40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design, art&#10;&#10;Description automatically generated with low confidence">
            <a:extLst>
              <a:ext uri="{FF2B5EF4-FFF2-40B4-BE49-F238E27FC236}">
                <a16:creationId xmlns:a16="http://schemas.microsoft.com/office/drawing/2014/main" id="{8FB7FD65-6B36-FC5C-252E-8E9AEB6DB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22" y="2427275"/>
            <a:ext cx="6130709" cy="4287490"/>
          </a:xfrm>
          <a:prstGeom prst="rect">
            <a:avLst/>
          </a:prstGeom>
        </p:spPr>
      </p:pic>
      <p:pic>
        <p:nvPicPr>
          <p:cNvPr id="12" name="Picture 11" descr="A parrot flying in the sky&#10;&#10;Description automatically generated with low confidence">
            <a:extLst>
              <a:ext uri="{FF2B5EF4-FFF2-40B4-BE49-F238E27FC236}">
                <a16:creationId xmlns:a16="http://schemas.microsoft.com/office/drawing/2014/main" id="{4B7AEDB5-40DE-BAB6-8106-3C2BCBD2DF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t="14946" r="15465" b="1245"/>
          <a:stretch/>
        </p:blipFill>
        <p:spPr>
          <a:xfrm flipH="1">
            <a:off x="4838600" y="1852830"/>
            <a:ext cx="8703228" cy="5747658"/>
          </a:xfrm>
          <a:prstGeom prst="rect">
            <a:avLst/>
          </a:prstGeom>
        </p:spPr>
      </p:pic>
      <p:pic>
        <p:nvPicPr>
          <p:cNvPr id="1034" name="Picture 10" descr="Bighorn Sheep - NWF | Ranger Rick">
            <a:extLst>
              <a:ext uri="{FF2B5EF4-FFF2-40B4-BE49-F238E27FC236}">
                <a16:creationId xmlns:a16="http://schemas.microsoft.com/office/drawing/2014/main" id="{349E0DB0-8223-26DF-505C-81080CA92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r="12590" b="8759"/>
          <a:stretch/>
        </p:blipFill>
        <p:spPr bwMode="auto">
          <a:xfrm>
            <a:off x="5816310" y="2806813"/>
            <a:ext cx="6348575" cy="40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hat is the scientific explanation of why a wolf howls to the moon? - Quora">
            <a:extLst>
              <a:ext uri="{FF2B5EF4-FFF2-40B4-BE49-F238E27FC236}">
                <a16:creationId xmlns:a16="http://schemas.microsoft.com/office/drawing/2014/main" id="{1D3A40D5-EF48-CBF0-F70B-0F90A7E9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43" y="2960914"/>
            <a:ext cx="6324915" cy="39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erson and person symbols&#10;&#10;Description automatically generated with low confidence">
            <a:extLst>
              <a:ext uri="{FF2B5EF4-FFF2-40B4-BE49-F238E27FC236}">
                <a16:creationId xmlns:a16="http://schemas.microsoft.com/office/drawing/2014/main" id="{16AE89B1-21FC-1106-A1A5-C353D69940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5086" b="34127"/>
          <a:stretch/>
        </p:blipFill>
        <p:spPr>
          <a:xfrm flipH="1">
            <a:off x="5816310" y="1586332"/>
            <a:ext cx="6595336" cy="53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48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2672A-8610-9086-ABC5-BE402CB6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1" y="1347830"/>
            <a:ext cx="11810702" cy="5510169"/>
          </a:xfrm>
        </p:spPr>
        <p:txBody>
          <a:bodyPr>
            <a:normAutofit/>
          </a:bodyPr>
          <a:lstStyle/>
          <a:p>
            <a:r>
              <a:rPr lang="en-US" dirty="0"/>
              <a:t>Feelings can be (usually are) sincere and feel right (Acts 23:1)</a:t>
            </a:r>
          </a:p>
          <a:p>
            <a:r>
              <a:rPr lang="en-US" dirty="0"/>
              <a:t>Feelings can be (often are) deeply imbedded (Acts 10:13-16, 28; Gal. 2:11-13)</a:t>
            </a:r>
          </a:p>
          <a:p>
            <a:r>
              <a:rPr lang="en-US" dirty="0"/>
              <a:t>Feelings can be (often are) influenced by other people (Acts 12:3; John 12:43)</a:t>
            </a:r>
          </a:p>
          <a:p>
            <a:r>
              <a:rPr lang="en-US" dirty="0"/>
              <a:t>Feelings can be (often are) misguided and manipulated (Gen. 37:31-34)</a:t>
            </a:r>
          </a:p>
          <a:p>
            <a:r>
              <a:rPr lang="en-US" dirty="0"/>
              <a:t>Feelings can be (often are) subject to conditions (Gen. 37:3-8)</a:t>
            </a:r>
          </a:p>
          <a:p>
            <a:r>
              <a:rPr lang="en-US" dirty="0"/>
              <a:t>Feelings can (often do) change (Gen. 45:15; 50:15-21)</a:t>
            </a:r>
          </a:p>
          <a:p>
            <a:r>
              <a:rPr lang="en-US" dirty="0"/>
              <a:t>Feelings can (usually do) vary by person (Gen. 37:18-30)</a:t>
            </a:r>
          </a:p>
          <a:p>
            <a:r>
              <a:rPr lang="en-US" dirty="0"/>
              <a:t>Feelings make me feel right when I am wrong (1 Tim. 1:13, 15; Eph. 3:8)</a:t>
            </a:r>
          </a:p>
        </p:txBody>
      </p:sp>
    </p:spTree>
    <p:extLst>
      <p:ext uri="{BB962C8B-B14F-4D97-AF65-F5344CB8AC3E}">
        <p14:creationId xmlns:p14="http://schemas.microsoft.com/office/powerpoint/2010/main" val="5924984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2672A-8610-9086-ABC5-BE402CB6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1" y="1904215"/>
            <a:ext cx="11749216" cy="49537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Putting my ideas above God’s (cf. 2 Kgs. 5:11; Rom. 10:3)</a:t>
            </a:r>
          </a:p>
          <a:p>
            <a:pPr lvl="1"/>
            <a:r>
              <a:rPr lang="en-US" i="1" dirty="0"/>
              <a:t>“I myself thought”</a:t>
            </a:r>
          </a:p>
          <a:p>
            <a:r>
              <a:rPr lang="en-US" dirty="0"/>
              <a:t>Making myself the authority, not God (cf. Matt. 7:22)</a:t>
            </a:r>
          </a:p>
          <a:p>
            <a:pPr lvl="1"/>
            <a:r>
              <a:rPr lang="en-US" i="1" dirty="0"/>
              <a:t>“I must do many things contrary to the name of Jesus of Nazareth”</a:t>
            </a:r>
          </a:p>
          <a:p>
            <a:r>
              <a:rPr lang="en-US" dirty="0"/>
              <a:t>Elevating what others say over what God says (cf. 1 Kgs. 13:15-26) </a:t>
            </a:r>
          </a:p>
          <a:p>
            <a:pPr lvl="1"/>
            <a:r>
              <a:rPr lang="en-US" i="1" dirty="0"/>
              <a:t>“having received authority from the chief priests”</a:t>
            </a:r>
          </a:p>
          <a:p>
            <a:r>
              <a:rPr lang="en-US" dirty="0"/>
              <a:t>Going along with the crowd (cf. Acts 19:29, 32; Ex. 23:2)</a:t>
            </a:r>
          </a:p>
          <a:p>
            <a:pPr lvl="1"/>
            <a:r>
              <a:rPr lang="en-US" i="1" dirty="0"/>
              <a:t>“I cast my vote against them”</a:t>
            </a:r>
          </a:p>
          <a:p>
            <a:r>
              <a:rPr lang="en-US" dirty="0"/>
              <a:t>Using my influence to press my feelings on others (cf. Gal. 6:3; 1 John 4:1)</a:t>
            </a:r>
          </a:p>
          <a:p>
            <a:pPr lvl="1"/>
            <a:r>
              <a:rPr lang="en-US" i="1" dirty="0"/>
              <a:t>“I punished them often in every synagogue”</a:t>
            </a:r>
            <a:endParaRPr lang="en-US" dirty="0"/>
          </a:p>
          <a:p>
            <a:r>
              <a:rPr lang="en-US" dirty="0"/>
              <a:t>Forcing my opinion on others (cf. Rev. 13:15-17)</a:t>
            </a:r>
          </a:p>
          <a:p>
            <a:pPr lvl="1"/>
            <a:r>
              <a:rPr lang="en-US" i="1" dirty="0"/>
              <a:t>“I tried to force them to blaspheme…I kept pursuing them”</a:t>
            </a:r>
          </a:p>
        </p:txBody>
      </p:sp>
    </p:spTree>
    <p:extLst>
      <p:ext uri="{BB962C8B-B14F-4D97-AF65-F5344CB8AC3E}">
        <p14:creationId xmlns:p14="http://schemas.microsoft.com/office/powerpoint/2010/main" val="33235753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2672A-8610-9086-ABC5-BE402CB64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0" y="1347830"/>
            <a:ext cx="11889259" cy="5510169"/>
          </a:xfrm>
        </p:spPr>
        <p:txBody>
          <a:bodyPr>
            <a:normAutofit/>
          </a:bodyPr>
          <a:lstStyle/>
          <a:p>
            <a:r>
              <a:rPr lang="en-US" dirty="0"/>
              <a:t>My feelings do not change objective realities</a:t>
            </a:r>
          </a:p>
          <a:p>
            <a:r>
              <a:rPr lang="en-US" dirty="0"/>
              <a:t>My feelings do not change or determine anything about God (Acts 17:29)</a:t>
            </a:r>
          </a:p>
          <a:p>
            <a:pPr lvl="1"/>
            <a:r>
              <a:rPr lang="en-US" dirty="0"/>
              <a:t>Not the will of God – His intended life for me (Tit. 2:11-14; 1 Pet. 3:8-12)</a:t>
            </a:r>
          </a:p>
          <a:p>
            <a:pPr lvl="1"/>
            <a:r>
              <a:rPr lang="en-US" dirty="0"/>
              <a:t>Not the Word of God – His objective truth to me (Psa. 119:89; 1 Pet. 1:23-25)</a:t>
            </a:r>
          </a:p>
          <a:p>
            <a:pPr lvl="1"/>
            <a:r>
              <a:rPr lang="en-US" dirty="0"/>
              <a:t>Not the weight of God – His supreme authority over me (Col. 3:17; Matt. 28:18)</a:t>
            </a:r>
          </a:p>
          <a:p>
            <a:pPr lvl="1"/>
            <a:r>
              <a:rPr lang="en-US" dirty="0"/>
              <a:t>Not the work of God – His created design of me (Matt. 19:4; Psa. 139:13-16)</a:t>
            </a:r>
          </a:p>
          <a:p>
            <a:r>
              <a:rPr lang="en-US" dirty="0"/>
              <a:t>My feelings can &amp; must be controlled and trained (1 Cor. 6:9-11; Gal. 5:19-24)</a:t>
            </a:r>
          </a:p>
          <a:p>
            <a:r>
              <a:rPr lang="en-US" dirty="0"/>
              <a:t>My feelings must be conformed to God’s will (Luke 22:42; Rom. 12:2; Jas. 4:7)</a:t>
            </a:r>
          </a:p>
          <a:p>
            <a:r>
              <a:rPr lang="en-US" dirty="0"/>
              <a:t>My feelings, if not controlled, can (and will) lead me to hell (Prov. 14:12)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67927B7-3AC8-0C88-6DE7-8B94CD4677E1}"/>
              </a:ext>
            </a:extLst>
          </p:cNvPr>
          <p:cNvSpPr txBox="1">
            <a:spLocks/>
          </p:cNvSpPr>
          <p:nvPr/>
        </p:nvSpPr>
        <p:spPr>
          <a:xfrm>
            <a:off x="467707" y="5458120"/>
            <a:ext cx="10970147" cy="1418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1pPr>
            <a:lvl2pPr marL="568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335C9"/>
                </a:solidFill>
              </a:rPr>
              <a:t>Feelings are not a safe or reliable guide!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/>
              <a:t>When something is set by definition, properties and authority,</a:t>
            </a:r>
            <a:br>
              <a:rPr lang="en-US" dirty="0"/>
            </a:br>
            <a:r>
              <a:rPr lang="en-US" dirty="0"/>
              <a:t>nothing I feel can change it!  Right is always right!</a:t>
            </a:r>
          </a:p>
        </p:txBody>
      </p:sp>
    </p:spTree>
    <p:extLst>
      <p:ext uri="{BB962C8B-B14F-4D97-AF65-F5344CB8AC3E}">
        <p14:creationId xmlns:p14="http://schemas.microsoft.com/office/powerpoint/2010/main" val="4098021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2672A-8610-9086-ABC5-BE402CB6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Someone may say, “I feel like I’m on the right path and going to heaven.”</a:t>
            </a:r>
          </a:p>
          <a:p>
            <a:r>
              <a:rPr lang="en-US" dirty="0"/>
              <a:t>Someone may say, “I feel like I’m in the right church.”</a:t>
            </a:r>
          </a:p>
          <a:p>
            <a:r>
              <a:rPr lang="en-US" dirty="0"/>
              <a:t>Someone may say, “I feel like I’m saved.”</a:t>
            </a:r>
          </a:p>
          <a:p>
            <a:r>
              <a:rPr lang="en-US" dirty="0"/>
              <a:t>There is only one way to know you are saved, in the right church and on the only path to heaven = follow God’s truth + compare what you did to it</a:t>
            </a:r>
          </a:p>
          <a:p>
            <a:pPr lvl="1"/>
            <a:r>
              <a:rPr lang="en-US" dirty="0"/>
              <a:t>Believe Jesus is God’s Son – Acts 16:31</a:t>
            </a:r>
          </a:p>
          <a:p>
            <a:pPr lvl="1"/>
            <a:r>
              <a:rPr lang="en-US" dirty="0"/>
              <a:t>Repent of your sins and turn to God – Acts 17:30</a:t>
            </a:r>
          </a:p>
          <a:p>
            <a:pPr lvl="1"/>
            <a:r>
              <a:rPr lang="en-US" dirty="0"/>
              <a:t>Confess your faith in Jesus Christ – Romans 10:9</a:t>
            </a:r>
          </a:p>
          <a:p>
            <a:pPr lvl="1"/>
            <a:r>
              <a:rPr lang="en-US" dirty="0"/>
              <a:t>Be immersed into Christ – Acts 2:38</a:t>
            </a:r>
          </a:p>
          <a:p>
            <a:pPr lvl="2"/>
            <a:r>
              <a:rPr lang="en-US" sz="2400" dirty="0"/>
              <a:t>Then, you are saved, in Christ’s church and enrolled in heaven – Hebrews 12:23</a:t>
            </a:r>
          </a:p>
          <a:p>
            <a:pPr lvl="1"/>
            <a:r>
              <a:rPr lang="en-US" dirty="0"/>
              <a:t>Serve the Lord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3678778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671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2023-06-02T00:39:23Z</dcterms:created>
  <dcterms:modified xsi:type="dcterms:W3CDTF">2023-06-04T12:32:51Z</dcterms:modified>
</cp:coreProperties>
</file>