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E4CB77E-DE5B-D3D5-427E-D8C528FEE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the Sermon on the Mount (Matthew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7388" indent="-687388">
              <a:buFont typeface="+mj-lt"/>
              <a:buAutoNum type="romanUcPeriod"/>
            </a:pPr>
            <a:r>
              <a:rPr lang="en-US" dirty="0"/>
              <a:t>The Setting (5:1-2)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Righteous Character (5:3-12)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Personal Influence (5:13-16)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Relationship to the Law (5:17-20)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Righteous Heart (5:21-48)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Genuine Motivation (6:1-18)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Heavenly Perspective (6:19-24)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Triumph Over Worry (6:25-34)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Proper Judgments (7:1-6)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Daily Persistence (7:7-12)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XI.  The Christian’s Focus on Eternity (7:13-27)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Choosing the Narrow Path (7:13-14) – TWO Different Ways</a:t>
            </a:r>
          </a:p>
          <a:p>
            <a:pPr lvl="1"/>
            <a:r>
              <a:rPr lang="en-US" dirty="0"/>
              <a:t>The “narrow” gate requires much effort to enter (cf. 5:20; 19:24)</a:t>
            </a:r>
          </a:p>
          <a:p>
            <a:pPr lvl="2"/>
            <a:r>
              <a:rPr lang="en-US" dirty="0"/>
              <a:t>The narrow way is </a:t>
            </a:r>
            <a:r>
              <a:rPr lang="en-US"/>
              <a:t>“difficult” </a:t>
            </a:r>
            <a:r>
              <a:rPr lang="en-US" dirty="0"/>
              <a:t>because it (by definition) compresses and restrains</a:t>
            </a:r>
          </a:p>
          <a:p>
            <a:pPr lvl="2"/>
            <a:r>
              <a:rPr lang="en-US" dirty="0"/>
              <a:t>The narrow way leads to eternal life in heaven (cf. 19:16, 29)</a:t>
            </a:r>
          </a:p>
          <a:p>
            <a:pPr lvl="2"/>
            <a:r>
              <a:rPr lang="en-US" dirty="0"/>
              <a:t>The narrow way to eternal life will only be found by a “few” (cf. 9:37; 22:14; 1 Pet. 3:20)</a:t>
            </a:r>
          </a:p>
          <a:p>
            <a:pPr lvl="1"/>
            <a:r>
              <a:rPr lang="en-US" dirty="0"/>
              <a:t>The “wide” gate has no requirements or restrictions </a:t>
            </a:r>
          </a:p>
          <a:p>
            <a:pPr lvl="2"/>
            <a:r>
              <a:rPr lang="en-US" dirty="0"/>
              <a:t>The wide way is “broad” because its roominess requires no commitments</a:t>
            </a:r>
          </a:p>
          <a:p>
            <a:pPr lvl="2"/>
            <a:r>
              <a:rPr lang="en-US" dirty="0"/>
              <a:t>The wide way leads to eternal destruction in hell </a:t>
            </a:r>
          </a:p>
          <a:p>
            <a:pPr lvl="2"/>
            <a:r>
              <a:rPr lang="en-US" dirty="0"/>
              <a:t>The wide way to eternal hell attracts “many” (cf. 7:22)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XI.  The Christian’s Focus on Eternity (7:13-27)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Watching for False Prophets (7:15-20) – TWO Kinds of Teachers </a:t>
            </a:r>
          </a:p>
          <a:p>
            <a:pPr lvl="1"/>
            <a:r>
              <a:rPr lang="en-US" dirty="0"/>
              <a:t>False teachers are deceptive (Acts 20:29; 2 Pet. 2:1; 1 John 4:1; 2 John 10-11)</a:t>
            </a:r>
          </a:p>
          <a:p>
            <a:pPr lvl="1"/>
            <a:r>
              <a:rPr lang="en-US" dirty="0"/>
              <a:t>False teachers impersonate good teachers (John 10:10-12; 2 Cor. 11:13-15; 2 Tim. 3:13)</a:t>
            </a:r>
          </a:p>
          <a:p>
            <a:pPr lvl="1"/>
            <a:r>
              <a:rPr lang="en-US" dirty="0"/>
              <a:t>Righteous judgment is required in being a fruit inspector (7:16, 20)</a:t>
            </a:r>
          </a:p>
          <a:p>
            <a:pPr lvl="2"/>
            <a:r>
              <a:rPr lang="en-US" dirty="0"/>
              <a:t>Fruit reflects the kind of tree that produces it (7:16-18)</a:t>
            </a:r>
          </a:p>
          <a:p>
            <a:pPr lvl="2"/>
            <a:r>
              <a:rPr lang="en-US" dirty="0"/>
              <a:t>Bad fruit includes false teaching (12:31-37) and immoral/corrupt lives (look at their conduct)</a:t>
            </a:r>
          </a:p>
          <a:p>
            <a:pPr lvl="1"/>
            <a:r>
              <a:rPr lang="en-US" dirty="0"/>
              <a:t>False teachers will be cast into hell (7:19; 3:10; John 15:2, 6; Rev. 20:10; 2 Pet. 2:3)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XI.  The Christian’s Focus on Eternity (7:13-27)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Doing the Will of God (7:21-27) </a:t>
            </a:r>
          </a:p>
          <a:p>
            <a:pPr lvl="1"/>
            <a:r>
              <a:rPr lang="en-US" dirty="0"/>
              <a:t>TWO Kinds of Disciples/Followers (7:21-23) </a:t>
            </a:r>
          </a:p>
          <a:p>
            <a:pPr lvl="2"/>
            <a:r>
              <a:rPr lang="en-US" dirty="0"/>
              <a:t>Confession, verbal calling is not sufficient to be saved (7:21)</a:t>
            </a:r>
            <a:br>
              <a:rPr lang="en-US" dirty="0"/>
            </a:br>
            <a:r>
              <a:rPr lang="en-US" dirty="0"/>
              <a:t>= Must obey God’s defined conditions to be saved (John 14:15; 1 John 5:3)</a:t>
            </a:r>
          </a:p>
          <a:p>
            <a:pPr lvl="2"/>
            <a:r>
              <a:rPr lang="en-US" dirty="0"/>
              <a:t>Sincerity not sufficient to be saved (7:22)</a:t>
            </a:r>
          </a:p>
          <a:p>
            <a:pPr lvl="2"/>
            <a:r>
              <a:rPr lang="en-US" dirty="0"/>
              <a:t>On the day of judgment, the Judge will render final judgment (7:23)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You are not in a right relationship with Christ (25:12; Gal. 4:9; 2 Tim. 2:19)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You are to be cast from the presence of the Lord (2 Thess. 1:8-9; Rev. 21:7-8; 22:14-15)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In spite of your claims, you have continued to disobey Christ (13:41; 24:12; Luke 13:27)</a:t>
            </a:r>
          </a:p>
          <a:p>
            <a:pPr lvl="1"/>
            <a:r>
              <a:rPr lang="en-US" dirty="0"/>
              <a:t>TWO Kinds of Hearers/Builders (7:24-27)</a:t>
            </a:r>
          </a:p>
          <a:p>
            <a:pPr lvl="2"/>
            <a:r>
              <a:rPr lang="en-US" dirty="0"/>
              <a:t>The words of Christ are the foundation for life – hearing alone is not sufficient (Jas. 1:22-25; Rev. 1:3)</a:t>
            </a:r>
          </a:p>
          <a:p>
            <a:pPr lvl="2"/>
            <a:r>
              <a:rPr lang="en-US" dirty="0"/>
              <a:t>Faithful obedience is based on His solid bedrock, which is secure and immovable (Prov. 10:25)</a:t>
            </a:r>
          </a:p>
          <a:p>
            <a:pPr lvl="2"/>
            <a:r>
              <a:rPr lang="en-US" dirty="0"/>
              <a:t>Faith based on opinions and speculations is unstable and leads to eternal destruction (Eph. 4:14)</a:t>
            </a:r>
          </a:p>
        </p:txBody>
      </p:sp>
    </p:spTree>
    <p:extLst>
      <p:ext uri="{BB962C8B-B14F-4D97-AF65-F5344CB8AC3E}">
        <p14:creationId xmlns:p14="http://schemas.microsoft.com/office/powerpoint/2010/main" val="23268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XII.  The Reaction (7:28-29)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Scribes taught by quoting other authorities and appealing to their traditions</a:t>
            </a:r>
          </a:p>
          <a:p>
            <a:r>
              <a:rPr lang="en-US" dirty="0"/>
              <a:t>Jesus appealed to no other authority but His own</a:t>
            </a:r>
          </a:p>
          <a:p>
            <a:pPr lvl="1"/>
            <a:r>
              <a:rPr lang="en-US" dirty="0"/>
              <a:t>His authority and His words were from heaven (28:18; John 5:27; 10:18; 17:2)</a:t>
            </a:r>
          </a:p>
          <a:p>
            <a:pPr lvl="1"/>
            <a:r>
              <a:rPr lang="en-US" dirty="0"/>
              <a:t>Jesus alone has </a:t>
            </a:r>
            <a:r>
              <a:rPr lang="en-US" i="1" dirty="0" err="1"/>
              <a:t>exousia</a:t>
            </a:r>
            <a:r>
              <a:rPr lang="en-US" i="1" dirty="0"/>
              <a:t> </a:t>
            </a:r>
            <a:r>
              <a:rPr lang="en-US" dirty="0"/>
              <a:t>authority to command, rule and govern (9:6</a:t>
            </a:r>
            <a:r>
              <a:rPr lang="en-US"/>
              <a:t>; 21:23; 28:18)</a:t>
            </a:r>
            <a:endParaRPr lang="en-US" dirty="0"/>
          </a:p>
          <a:p>
            <a:pPr lvl="1"/>
            <a:r>
              <a:rPr lang="en-US" dirty="0"/>
              <a:t>14 times in the sermon, Jesus said, “I say to you”</a:t>
            </a:r>
          </a:p>
          <a:p>
            <a:pPr lvl="1"/>
            <a:r>
              <a:rPr lang="en-US" dirty="0"/>
              <a:t>Jesus gave us all the authority we need in “these sayings of Mine” </a:t>
            </a:r>
            <a:br>
              <a:rPr lang="en-US" dirty="0"/>
            </a:br>
            <a:r>
              <a:rPr lang="en-US" dirty="0"/>
              <a:t>= We must hear and obey!</a:t>
            </a:r>
          </a:p>
        </p:txBody>
      </p:sp>
    </p:spTree>
    <p:extLst>
      <p:ext uri="{BB962C8B-B14F-4D97-AF65-F5344CB8AC3E}">
        <p14:creationId xmlns:p14="http://schemas.microsoft.com/office/powerpoint/2010/main" val="18560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676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OUTLINE of the Sermon on the Mount (Matthew 5-7)</vt:lpstr>
      <vt:lpstr>XI.  The Christian’s Focus on Eternity (7:13-27)</vt:lpstr>
      <vt:lpstr>XI.  The Christian’s Focus on Eternity (7:13-27)</vt:lpstr>
      <vt:lpstr>XI.  The Christian’s Focus on Eternity (7:13-27)</vt:lpstr>
      <vt:lpstr>XII.  The Reaction (7:28-29)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2023-02-17T02:07:46Z</dcterms:created>
  <dcterms:modified xsi:type="dcterms:W3CDTF">2023-04-30T12:34:21Z</dcterms:modified>
</cp:coreProperties>
</file>