
<file path=[Content_Types].xml><?xml version="1.0" encoding="utf-8"?>
<Types xmlns="http://schemas.openxmlformats.org/package/2006/content-types">
  <Default Extension="19-3242791681" ContentType="image/jpeg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89" r:id="rId3"/>
    <p:sldId id="288" r:id="rId4"/>
    <p:sldId id="290" r:id="rId5"/>
    <p:sldId id="291" r:id="rId6"/>
    <p:sldId id="277" r:id="rId7"/>
    <p:sldId id="260" r:id="rId8"/>
    <p:sldId id="29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1464"/>
    <a:srgbClr val="1B14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90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2FAE1D-C3F3-47E0-BBDE-B8BE275D4CC6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C48FAF-28FD-498F-ADCD-3356D711D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469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48FAF-28FD-498F-ADCD-3356D711D75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680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48FAF-28FD-498F-ADCD-3356D711D75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521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48FAF-28FD-498F-ADCD-3356D711D75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9537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48FAF-28FD-498F-ADCD-3356D711D75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7833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C48FAF-28FD-498F-ADCD-3356D711D75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82268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48FAF-28FD-498F-ADCD-3356D711D75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8592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48FAF-28FD-498F-ADCD-3356D711D75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42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43549-C79D-FB52-5F8D-89908DCC3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3DF1DE-7FB4-313C-53F0-3D494BF273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540A4E-8D5F-4309-6791-4F65CB030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74B1-6FB2-4184-A655-64DA648B98CD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05476B-D6B4-11CE-94DD-014E29335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FFB0D3-090D-1800-D783-683FD1B3E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D32C9-8F84-4C9E-BC4B-CA841FAF5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753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DAB9D-35C2-AB93-D9DA-4A46AEB5E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DF336D-DD91-9D02-7C67-F8437E1848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49F775-1505-65CE-2875-E951619F5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74B1-6FB2-4184-A655-64DA648B98CD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086010-9FC4-8A22-6B2D-30B8C03A8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DD18B0-5A2A-3546-0088-4569439E9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D32C9-8F84-4C9E-BC4B-CA841FAF5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608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F534ED-87D9-1C22-C826-335EBA0AE3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A95C74-1EBD-9282-E9CB-5C9C52595A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6B6B5D-FB3E-2E65-57B2-34C3C630E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74B1-6FB2-4184-A655-64DA648B98CD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5C441E-3B49-4147-6235-755422E4A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8EDE22-A2AB-027C-16E8-9FDA291D5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D32C9-8F84-4C9E-BC4B-CA841FAF5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133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9E6D6-0308-41F9-111F-C581A7C2F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6DB1D-2C25-4433-D7BF-2BCB013797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4CBE3D-8124-7B0E-E8D1-A3B1BB4A8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74B1-6FB2-4184-A655-64DA648B98CD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2CD79A-09CC-BEA5-0478-AC4450005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7B64FC-0AF1-FF5B-4886-874137084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D32C9-8F84-4C9E-BC4B-CA841FAF5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817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8801A-C139-B9D2-D6DD-38F380844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4BDB6F-3A22-B0A4-3571-862AB3BFE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28AE-9E25-0E32-E123-82F1A1A62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74B1-6FB2-4184-A655-64DA648B98CD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992DD8-ACB1-6F9F-0272-056D9C792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EBB94A-450B-C929-8580-D4A79EE1D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D32C9-8F84-4C9E-BC4B-CA841FAF5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966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C710F-2999-AA7D-1EFC-5A887B3D7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2B0EE0-5895-6C49-32EC-7D46FDC283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23F4A4-1607-A055-EC11-ED542C6494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F5F719-FAE1-5655-9F69-F1CB716E6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74B1-6FB2-4184-A655-64DA648B98CD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0EBCBD-AFF5-9971-FFCA-8AAE5DFF9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A6A719-001E-A4B1-ABDE-8A2138468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D32C9-8F84-4C9E-BC4B-CA841FAF5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052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4593D-6B57-8260-6DCA-FB509F7D3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5C8EB3-4D74-3203-46D7-3E88CCB38D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CDFE88-6475-F0D0-235B-BE412F9405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FAC875-2B6B-5860-B733-BC057BDB88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BA024C-8B74-A052-F770-B99C4E4963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29DC7B-A652-320F-E97F-9DAD23085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74B1-6FB2-4184-A655-64DA648B98CD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20E994-01FD-2ECA-951E-4BDC2A78E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9818C2-BC2D-3450-308E-4E4F7976E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D32C9-8F84-4C9E-BC4B-CA841FAF5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7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6077F-748C-1D12-ABDA-7D104FC36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301704-B283-3AAF-6D58-9B8AE48F4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74B1-6FB2-4184-A655-64DA648B98CD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3C1276-38A7-E995-2B19-EEFB63E3D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63E0A6-7E30-82B9-534B-5DDBBAF0C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D32C9-8F84-4C9E-BC4B-CA841FAF5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390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0320CF-BEC1-E53C-EEC0-8F2D63111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74B1-6FB2-4184-A655-64DA648B98CD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FE9BEA-80F8-78FA-9690-B4D6B6D1D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21C6BD-E260-4657-D584-E5FBB8485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D32C9-8F84-4C9E-BC4B-CA841FAF5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594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79DB0-CB21-E7FF-381A-ECB648C66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2A2AF-E7EC-8467-1225-6749DF3EB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C31835-71F7-7C7A-AEB1-50F7BA9BF2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CEF32F-EA5B-C89C-6208-76DEB9F73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74B1-6FB2-4184-A655-64DA648B98CD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2F1394-5DF1-1AD9-F48B-FAE7356F1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E010E8-AEBD-ABB7-F7CD-420CE9678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D32C9-8F84-4C9E-BC4B-CA841FAF5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100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C545F-AFE1-538C-BCCB-09D55F1E4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F05595-4CBD-FE79-319D-CC0F0D8B42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7F8332-BE4F-1CDF-A83F-E3EA5232E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AEA2D1-3510-EC2A-B0D1-135407D66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74B1-6FB2-4184-A655-64DA648B98CD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FFB50-992C-E745-86CC-C7BFA52D6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C8C273-6E6A-529D-2A93-14EAD249E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D32C9-8F84-4C9E-BC4B-CA841FAF5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385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442791-486B-866C-D7C2-B2203E73D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99247A-5A23-2675-6F61-4D64CF0FF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A6A79-9D00-DE21-0726-1494307B3E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74B1-6FB2-4184-A655-64DA648B98CD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E45635-94DC-C219-744A-1914D7A8E7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8E443-3EFD-E5A2-6DB3-FCF501EF4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D32C9-8F84-4C9E-BC4B-CA841FAF5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071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19-3242791681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Terminator 3">
            <a:extLst>
              <a:ext uri="{FF2B5EF4-FFF2-40B4-BE49-F238E27FC236}">
                <a16:creationId xmlns:a16="http://schemas.microsoft.com/office/drawing/2014/main" id="{E0FD8CF0-9269-86FD-A86B-7B77C2D90EF0}"/>
              </a:ext>
            </a:extLst>
          </p:cNvPr>
          <p:cNvSpPr/>
          <p:nvPr/>
        </p:nvSpPr>
        <p:spPr>
          <a:xfrm>
            <a:off x="184727" y="225209"/>
            <a:ext cx="7860146" cy="2296697"/>
          </a:xfrm>
          <a:prstGeom prst="flowChartTerminator">
            <a:avLst/>
          </a:prstGeom>
          <a:solidFill>
            <a:srgbClr val="1B1464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B340E9-D68A-6E1F-8986-B6A4E54129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1963" y="304804"/>
            <a:ext cx="5689599" cy="2161685"/>
          </a:xfrm>
        </p:spPr>
        <p:txBody>
          <a:bodyPr>
            <a:normAutofit fontScale="90000"/>
          </a:bodyPr>
          <a:lstStyle/>
          <a:p>
            <a:pPr algn="l"/>
            <a:r>
              <a:rPr lang="en-US" sz="8000" dirty="0">
                <a:solidFill>
                  <a:schemeClr val="bg1"/>
                </a:solidFill>
                <a:latin typeface="Eras Bold ITC" panose="020B0907030504020204" pitchFamily="34" charset="0"/>
                <a:cs typeface="Aharoni" panose="02010803020104030203" pitchFamily="2" charset="-79"/>
              </a:rPr>
              <a:t>Creating</a:t>
            </a:r>
            <a:br>
              <a:rPr lang="en-US" sz="8000" dirty="0">
                <a:solidFill>
                  <a:schemeClr val="bg1"/>
                </a:solidFill>
                <a:latin typeface="Eras Bold ITC" panose="020B0907030504020204" pitchFamily="34" charset="0"/>
                <a:cs typeface="Aharoni" panose="02010803020104030203" pitchFamily="2" charset="-79"/>
              </a:rPr>
            </a:br>
            <a:r>
              <a:rPr lang="en-US" sz="8000" dirty="0">
                <a:solidFill>
                  <a:schemeClr val="bg1"/>
                </a:solidFill>
                <a:latin typeface="Eras Bold ITC" panose="020B0907030504020204" pitchFamily="34" charset="0"/>
                <a:cs typeface="Aharoni" panose="02010803020104030203" pitchFamily="2" charset="-79"/>
              </a:rPr>
              <a:t>Community</a:t>
            </a:r>
          </a:p>
        </p:txBody>
      </p:sp>
      <p:sp>
        <p:nvSpPr>
          <p:cNvPr id="6" name="Flowchart: Terminator 5">
            <a:extLst>
              <a:ext uri="{FF2B5EF4-FFF2-40B4-BE49-F238E27FC236}">
                <a16:creationId xmlns:a16="http://schemas.microsoft.com/office/drawing/2014/main" id="{4506447B-B4B2-4068-BFBC-52BE3E0FEBE7}"/>
              </a:ext>
            </a:extLst>
          </p:cNvPr>
          <p:cNvSpPr/>
          <p:nvPr/>
        </p:nvSpPr>
        <p:spPr>
          <a:xfrm>
            <a:off x="6280727" y="1088168"/>
            <a:ext cx="4793673" cy="1869426"/>
          </a:xfrm>
          <a:prstGeom prst="flowChartTerminator">
            <a:avLst/>
          </a:prstGeom>
          <a:solidFill>
            <a:schemeClr val="bg1"/>
          </a:solidFill>
          <a:ln w="38100">
            <a:solidFill>
              <a:srgbClr val="1B14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DA73916-0E94-760A-F997-64F2B8334681}"/>
              </a:ext>
            </a:extLst>
          </p:cNvPr>
          <p:cNvSpPr txBox="1">
            <a:spLocks/>
          </p:cNvSpPr>
          <p:nvPr/>
        </p:nvSpPr>
        <p:spPr>
          <a:xfrm>
            <a:off x="6871856" y="1015998"/>
            <a:ext cx="3870031" cy="20062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0000"/>
              </a:lnSpc>
            </a:pPr>
            <a:r>
              <a:rPr lang="en-US" sz="7200" dirty="0">
                <a:solidFill>
                  <a:srgbClr val="1B1463"/>
                </a:solidFill>
                <a:latin typeface="Eras Bold ITC" panose="020B0907030504020204" pitchFamily="34" charset="0"/>
                <a:cs typeface="Aharoni" panose="02010803020104030203" pitchFamily="2" charset="-79"/>
              </a:rPr>
              <a:t>In The</a:t>
            </a:r>
          </a:p>
          <a:p>
            <a:pPr algn="l">
              <a:lnSpc>
                <a:spcPct val="80000"/>
              </a:lnSpc>
            </a:pPr>
            <a:r>
              <a:rPr lang="en-US" sz="7200" dirty="0">
                <a:solidFill>
                  <a:srgbClr val="1B1463"/>
                </a:solidFill>
                <a:latin typeface="Eras Bold ITC" panose="020B0907030504020204" pitchFamily="34" charset="0"/>
                <a:cs typeface="Aharoni" panose="02010803020104030203" pitchFamily="2" charset="-79"/>
              </a:rPr>
              <a:t>Church</a:t>
            </a:r>
          </a:p>
        </p:txBody>
      </p:sp>
    </p:spTree>
    <p:extLst>
      <p:ext uri="{BB962C8B-B14F-4D97-AF65-F5344CB8AC3E}">
        <p14:creationId xmlns:p14="http://schemas.microsoft.com/office/powerpoint/2010/main" val="3712589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2000" r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C311C95-F3F4-2481-5FD6-4CA90B2C6332}"/>
              </a:ext>
            </a:extLst>
          </p:cNvPr>
          <p:cNvGrpSpPr/>
          <p:nvPr/>
        </p:nvGrpSpPr>
        <p:grpSpPr>
          <a:xfrm>
            <a:off x="0" y="46191"/>
            <a:ext cx="12182764" cy="1431628"/>
            <a:chOff x="0" y="46190"/>
            <a:chExt cx="12182764" cy="167178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37EFE49-76E3-EBC3-7F8C-F919A884C13B}"/>
                </a:ext>
              </a:extLst>
            </p:cNvPr>
            <p:cNvSpPr/>
            <p:nvPr/>
          </p:nvSpPr>
          <p:spPr>
            <a:xfrm>
              <a:off x="928253" y="55426"/>
              <a:ext cx="10515601" cy="165330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0FA4EBD7-7BE3-EB18-1616-0199647F5C86}"/>
                </a:ext>
              </a:extLst>
            </p:cNvPr>
            <p:cNvSpPr/>
            <p:nvPr/>
          </p:nvSpPr>
          <p:spPr>
            <a:xfrm>
              <a:off x="0" y="46190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651B2E68-58FE-41CE-1285-DFFC52B94202}"/>
                </a:ext>
              </a:extLst>
            </p:cNvPr>
            <p:cNvSpPr/>
            <p:nvPr/>
          </p:nvSpPr>
          <p:spPr>
            <a:xfrm>
              <a:off x="10464800" y="55426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678D9-6999-DC15-617B-FB278C09F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27" y="1699490"/>
            <a:ext cx="11841018" cy="50102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Then the LORD said to Cain, "Where is Abel your brother?" And he said, "I do not know. Am I my brother's keeper? " He said, "What have you done? The voice of your brother's blood is crying to Me from the ground.</a:t>
            </a:r>
          </a:p>
          <a:p>
            <a:pPr marL="0" indent="0" algn="r">
              <a:buNone/>
            </a:pPr>
            <a:r>
              <a:rPr lang="en-US" sz="48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Genesis 4:9-10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A5A618-F7F6-835A-E1B8-59A499AB6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711" y="54100"/>
            <a:ext cx="11645034" cy="1418319"/>
          </a:xfrm>
        </p:spPr>
        <p:txBody>
          <a:bodyPr>
            <a:normAutofit/>
          </a:bodyPr>
          <a:lstStyle/>
          <a:p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Eras Bold ITC" panose="020B0907030504020204" pitchFamily="34" charset="0"/>
                <a:ea typeface="+mj-ea"/>
                <a:cs typeface="Aharoni" panose="02010803020104030203" pitchFamily="2" charset="-79"/>
              </a:rPr>
              <a:t>Answering the Question</a:t>
            </a:r>
            <a:endParaRPr lang="en-US" sz="7200" dirty="0">
              <a:solidFill>
                <a:srgbClr val="1B1464"/>
              </a:solidFill>
              <a:latin typeface="Eras Bold ITC" panose="020B090703050402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78031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2000" r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C311C95-F3F4-2481-5FD6-4CA90B2C6332}"/>
              </a:ext>
            </a:extLst>
          </p:cNvPr>
          <p:cNvGrpSpPr/>
          <p:nvPr/>
        </p:nvGrpSpPr>
        <p:grpSpPr>
          <a:xfrm>
            <a:off x="0" y="46191"/>
            <a:ext cx="12182764" cy="1431628"/>
            <a:chOff x="0" y="46190"/>
            <a:chExt cx="12182764" cy="167178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37EFE49-76E3-EBC3-7F8C-F919A884C13B}"/>
                </a:ext>
              </a:extLst>
            </p:cNvPr>
            <p:cNvSpPr/>
            <p:nvPr/>
          </p:nvSpPr>
          <p:spPr>
            <a:xfrm>
              <a:off x="928253" y="55426"/>
              <a:ext cx="10515601" cy="165330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0FA4EBD7-7BE3-EB18-1616-0199647F5C86}"/>
                </a:ext>
              </a:extLst>
            </p:cNvPr>
            <p:cNvSpPr/>
            <p:nvPr/>
          </p:nvSpPr>
          <p:spPr>
            <a:xfrm>
              <a:off x="0" y="46190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651B2E68-58FE-41CE-1285-DFFC52B94202}"/>
                </a:ext>
              </a:extLst>
            </p:cNvPr>
            <p:cNvSpPr/>
            <p:nvPr/>
          </p:nvSpPr>
          <p:spPr>
            <a:xfrm>
              <a:off x="10464800" y="55426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678D9-6999-DC15-617B-FB278C09F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27" y="1699490"/>
            <a:ext cx="11841018" cy="50102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Realization of our place in this relationship </a:t>
            </a:r>
            <a:r>
              <a:rPr lang="en-US" sz="36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– “Am I…”</a:t>
            </a:r>
          </a:p>
          <a:p>
            <a:pPr marL="742950" indent="-742950">
              <a:buAutoNum type="arabicPeriod"/>
            </a:pPr>
            <a:r>
              <a:rPr lang="en-US" sz="36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Galatians 6:1-10</a:t>
            </a:r>
          </a:p>
          <a:p>
            <a:pPr marL="742950" indent="-742950">
              <a:buAutoNum type="arabicPeriod"/>
            </a:pPr>
            <a:r>
              <a:rPr lang="en-US" sz="36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Romans 14:7</a:t>
            </a:r>
          </a:p>
          <a:p>
            <a:pPr marL="742950" indent="-742950">
              <a:buAutoNum type="arabicPeriod"/>
            </a:pPr>
            <a:r>
              <a:rPr lang="en-US" sz="36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1 Corinthians 12:13-14, 25-27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A5A618-F7F6-835A-E1B8-59A499AB6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711" y="54100"/>
            <a:ext cx="11645034" cy="1418319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1B1464"/>
                </a:solidFill>
                <a:latin typeface="Eras Bold ITC" panose="020B0907030504020204" pitchFamily="34" charset="0"/>
                <a:cs typeface="Aharoni" panose="02010803020104030203" pitchFamily="2" charset="-79"/>
              </a:rPr>
              <a:t>“Am I my brother’s keeper?”</a:t>
            </a:r>
            <a:endParaRPr lang="en-US" sz="7200" dirty="0">
              <a:solidFill>
                <a:srgbClr val="1B1464"/>
              </a:solidFill>
              <a:latin typeface="Eras Bold ITC" panose="020B090703050402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61125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2000" r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C311C95-F3F4-2481-5FD6-4CA90B2C6332}"/>
              </a:ext>
            </a:extLst>
          </p:cNvPr>
          <p:cNvGrpSpPr/>
          <p:nvPr/>
        </p:nvGrpSpPr>
        <p:grpSpPr>
          <a:xfrm>
            <a:off x="0" y="46191"/>
            <a:ext cx="12182764" cy="1431628"/>
            <a:chOff x="0" y="46190"/>
            <a:chExt cx="12182764" cy="167178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37EFE49-76E3-EBC3-7F8C-F919A884C13B}"/>
                </a:ext>
              </a:extLst>
            </p:cNvPr>
            <p:cNvSpPr/>
            <p:nvPr/>
          </p:nvSpPr>
          <p:spPr>
            <a:xfrm>
              <a:off x="928253" y="55426"/>
              <a:ext cx="10515601" cy="165330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0FA4EBD7-7BE3-EB18-1616-0199647F5C86}"/>
                </a:ext>
              </a:extLst>
            </p:cNvPr>
            <p:cNvSpPr/>
            <p:nvPr/>
          </p:nvSpPr>
          <p:spPr>
            <a:xfrm>
              <a:off x="0" y="46190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651B2E68-58FE-41CE-1285-DFFC52B94202}"/>
                </a:ext>
              </a:extLst>
            </p:cNvPr>
            <p:cNvSpPr/>
            <p:nvPr/>
          </p:nvSpPr>
          <p:spPr>
            <a:xfrm>
              <a:off x="10464800" y="55426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678D9-6999-DC15-617B-FB278C09F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27" y="1699490"/>
            <a:ext cx="11841018" cy="50102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Recognition that a relationship exists </a:t>
            </a:r>
            <a:r>
              <a:rPr lang="en-US" sz="36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– “my brother’s”</a:t>
            </a:r>
          </a:p>
          <a:p>
            <a:pPr marL="742950" indent="-742950">
              <a:buAutoNum type="arabicPeriod"/>
            </a:pPr>
            <a:r>
              <a:rPr lang="en-US" sz="36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Genesis 13:1-8</a:t>
            </a:r>
          </a:p>
          <a:p>
            <a:pPr marL="742950" indent="-742950">
              <a:buAutoNum type="arabicPeriod"/>
            </a:pPr>
            <a:r>
              <a:rPr lang="en-US" sz="36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Matthew 23:6-12</a:t>
            </a:r>
          </a:p>
          <a:p>
            <a:pPr marL="742950" indent="-742950">
              <a:buAutoNum type="arabicPeriod"/>
            </a:pPr>
            <a:r>
              <a:rPr lang="en-US" sz="36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Matthew 12:46-50</a:t>
            </a:r>
          </a:p>
          <a:p>
            <a:pPr marL="742950" indent="-742950">
              <a:buAutoNum type="arabicPeriod"/>
            </a:pPr>
            <a:r>
              <a:rPr lang="en-US" sz="36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Romans 12:9-13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A5A618-F7F6-835A-E1B8-59A499AB6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711" y="54100"/>
            <a:ext cx="11645034" cy="1418319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1B1464"/>
                </a:solidFill>
                <a:latin typeface="Eras Bold ITC" panose="020B0907030504020204" pitchFamily="34" charset="0"/>
                <a:cs typeface="Aharoni" panose="02010803020104030203" pitchFamily="2" charset="-79"/>
              </a:rPr>
              <a:t>“Am I my brother’s keeper?”</a:t>
            </a:r>
            <a:endParaRPr lang="en-US" sz="7200" dirty="0">
              <a:solidFill>
                <a:srgbClr val="1B1464"/>
              </a:solidFill>
              <a:latin typeface="Eras Bold ITC" panose="020B090703050402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38413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2000" r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C311C95-F3F4-2481-5FD6-4CA90B2C6332}"/>
              </a:ext>
            </a:extLst>
          </p:cNvPr>
          <p:cNvGrpSpPr/>
          <p:nvPr/>
        </p:nvGrpSpPr>
        <p:grpSpPr>
          <a:xfrm>
            <a:off x="0" y="46191"/>
            <a:ext cx="12182764" cy="1431628"/>
            <a:chOff x="0" y="46190"/>
            <a:chExt cx="12182764" cy="167178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37EFE49-76E3-EBC3-7F8C-F919A884C13B}"/>
                </a:ext>
              </a:extLst>
            </p:cNvPr>
            <p:cNvSpPr/>
            <p:nvPr/>
          </p:nvSpPr>
          <p:spPr>
            <a:xfrm>
              <a:off x="928253" y="55426"/>
              <a:ext cx="10515601" cy="165330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0FA4EBD7-7BE3-EB18-1616-0199647F5C86}"/>
                </a:ext>
              </a:extLst>
            </p:cNvPr>
            <p:cNvSpPr/>
            <p:nvPr/>
          </p:nvSpPr>
          <p:spPr>
            <a:xfrm>
              <a:off x="0" y="46190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651B2E68-58FE-41CE-1285-DFFC52B94202}"/>
                </a:ext>
              </a:extLst>
            </p:cNvPr>
            <p:cNvSpPr/>
            <p:nvPr/>
          </p:nvSpPr>
          <p:spPr>
            <a:xfrm>
              <a:off x="10464800" y="55426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678D9-6999-DC15-617B-FB278C09F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27" y="1699490"/>
            <a:ext cx="11841018" cy="501020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Reception of personal responsibility </a:t>
            </a:r>
            <a:r>
              <a:rPr lang="en-US" sz="36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– “keeper?”</a:t>
            </a:r>
          </a:p>
          <a:p>
            <a:pPr marL="742950" indent="-742950">
              <a:buAutoNum type="arabicPeriod"/>
            </a:pPr>
            <a:r>
              <a:rPr lang="en-US" sz="36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Keeper = hedge, bodyguard, watchman             (Eze. 33:5-6)</a:t>
            </a:r>
          </a:p>
          <a:p>
            <a:pPr marL="742950" indent="-742950">
              <a:buAutoNum type="arabicPeriod"/>
            </a:pPr>
            <a:r>
              <a:rPr lang="en-US" sz="36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Galatians 6:1</a:t>
            </a:r>
          </a:p>
          <a:p>
            <a:pPr marL="742950" indent="-742950">
              <a:buAutoNum type="arabicPeriod"/>
            </a:pPr>
            <a:r>
              <a:rPr lang="en-US" sz="36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1 John 4:20; Hebrews 12:6</a:t>
            </a:r>
          </a:p>
          <a:p>
            <a:pPr marL="742950" indent="-742950">
              <a:buAutoNum type="arabicPeriod"/>
            </a:pPr>
            <a:r>
              <a:rPr lang="en-US" sz="36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2 Thessalonians 3:6-15 </a:t>
            </a:r>
          </a:p>
          <a:p>
            <a:pPr marL="742950" indent="-742950">
              <a:buAutoNum type="arabicPeriod"/>
            </a:pPr>
            <a:r>
              <a:rPr lang="en-US" sz="36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Romans 16:17-18</a:t>
            </a:r>
          </a:p>
          <a:p>
            <a:pPr marL="742950" indent="-742950">
              <a:buAutoNum type="arabicPeriod"/>
            </a:pPr>
            <a:r>
              <a:rPr lang="en-US" sz="36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Matthew 18:17</a:t>
            </a:r>
          </a:p>
          <a:p>
            <a:pPr marL="742950" indent="-742950">
              <a:buAutoNum type="arabicPeriod"/>
            </a:pPr>
            <a:r>
              <a:rPr lang="en-US" sz="36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1 Corinthians 5:9-13</a:t>
            </a:r>
          </a:p>
          <a:p>
            <a:pPr marL="742950" indent="-742950">
              <a:buAutoNum type="arabicPeriod"/>
            </a:pPr>
            <a:endParaRPr lang="en-US" sz="3600" dirty="0">
              <a:solidFill>
                <a:srgbClr val="1B146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ras Demi ITC" panose="020B08050305040208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A5A618-F7F6-835A-E1B8-59A499AB6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711" y="54100"/>
            <a:ext cx="11645034" cy="1418319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1B1464"/>
                </a:solidFill>
                <a:latin typeface="Eras Bold ITC" panose="020B0907030504020204" pitchFamily="34" charset="0"/>
                <a:cs typeface="Aharoni" panose="02010803020104030203" pitchFamily="2" charset="-79"/>
              </a:rPr>
              <a:t>“Am I my brother’s keeper?”</a:t>
            </a:r>
            <a:endParaRPr lang="en-US" sz="7200" dirty="0">
              <a:solidFill>
                <a:srgbClr val="1B1464"/>
              </a:solidFill>
              <a:latin typeface="Eras Bold ITC" panose="020B090703050402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4875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2000" r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C311C95-F3F4-2481-5FD6-4CA90B2C6332}"/>
              </a:ext>
            </a:extLst>
          </p:cNvPr>
          <p:cNvGrpSpPr/>
          <p:nvPr/>
        </p:nvGrpSpPr>
        <p:grpSpPr>
          <a:xfrm>
            <a:off x="0" y="46191"/>
            <a:ext cx="12182764" cy="1431628"/>
            <a:chOff x="0" y="46190"/>
            <a:chExt cx="12182764" cy="167178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37EFE49-76E3-EBC3-7F8C-F919A884C13B}"/>
                </a:ext>
              </a:extLst>
            </p:cNvPr>
            <p:cNvSpPr/>
            <p:nvPr/>
          </p:nvSpPr>
          <p:spPr>
            <a:xfrm>
              <a:off x="928253" y="55426"/>
              <a:ext cx="10515601" cy="165330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0FA4EBD7-7BE3-EB18-1616-0199647F5C86}"/>
                </a:ext>
              </a:extLst>
            </p:cNvPr>
            <p:cNvSpPr/>
            <p:nvPr/>
          </p:nvSpPr>
          <p:spPr>
            <a:xfrm>
              <a:off x="0" y="46190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651B2E68-58FE-41CE-1285-DFFC52B94202}"/>
                </a:ext>
              </a:extLst>
            </p:cNvPr>
            <p:cNvSpPr/>
            <p:nvPr/>
          </p:nvSpPr>
          <p:spPr>
            <a:xfrm>
              <a:off x="10464800" y="55426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678D9-6999-DC15-617B-FB278C09F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27" y="1699490"/>
            <a:ext cx="11841018" cy="5010209"/>
          </a:xfrm>
        </p:spPr>
        <p:txBody>
          <a:bodyPr numCol="2">
            <a:normAutofit/>
          </a:bodyPr>
          <a:lstStyle/>
          <a:p>
            <a:r>
              <a:rPr lang="en-US" sz="44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 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Love</a:t>
            </a:r>
          </a:p>
          <a:p>
            <a:r>
              <a:rPr lang="en-US" sz="36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 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Devoted to</a:t>
            </a:r>
          </a:p>
          <a:p>
            <a:r>
              <a:rPr lang="en-US" sz="36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 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Give preference to</a:t>
            </a:r>
          </a:p>
          <a:p>
            <a:r>
              <a:rPr lang="en-US" sz="36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 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Same mind toward</a:t>
            </a:r>
          </a:p>
          <a:p>
            <a:r>
              <a:rPr lang="en-US" sz="36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 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Consider</a:t>
            </a:r>
          </a:p>
          <a:p>
            <a:r>
              <a:rPr lang="en-US" sz="36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 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Encourage</a:t>
            </a:r>
          </a:p>
          <a:p>
            <a:r>
              <a:rPr lang="en-US" sz="36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 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Tolerate</a:t>
            </a:r>
          </a:p>
          <a:p>
            <a:r>
              <a:rPr lang="en-US" sz="36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 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Hospitable</a:t>
            </a:r>
          </a:p>
          <a:p>
            <a:r>
              <a:rPr lang="en-US" sz="36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 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Build up</a:t>
            </a:r>
          </a:p>
          <a:p>
            <a:r>
              <a:rPr lang="en-US" sz="36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 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Admonish</a:t>
            </a:r>
          </a:p>
          <a:p>
            <a:r>
              <a:rPr lang="en-US" sz="36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 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Serve</a:t>
            </a:r>
          </a:p>
          <a:p>
            <a:r>
              <a:rPr lang="en-US" sz="36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 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Bear the burdens of</a:t>
            </a:r>
          </a:p>
          <a:p>
            <a:r>
              <a:rPr lang="en-US" sz="36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 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Forgive</a:t>
            </a:r>
          </a:p>
          <a:p>
            <a:r>
              <a:rPr lang="en-US" sz="36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 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Pray for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A5A618-F7F6-835A-E1B8-59A499AB6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-10959"/>
            <a:ext cx="11260282" cy="1653299"/>
          </a:xfrm>
        </p:spPr>
        <p:txBody>
          <a:bodyPr>
            <a:noAutofit/>
          </a:bodyPr>
          <a:lstStyle/>
          <a:p>
            <a:r>
              <a:rPr kumimoji="0" lang="en-US" sz="4900" b="0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Eras Bold ITC" panose="020B0907030504020204" pitchFamily="34" charset="0"/>
                <a:ea typeface="+mj-ea"/>
                <a:cs typeface="Aharoni" panose="02010803020104030203" pitchFamily="2" charset="-79"/>
              </a:rPr>
              <a:t>Responsibilities Toward              “One another”</a:t>
            </a:r>
            <a:endParaRPr lang="en-US" sz="5400" dirty="0">
              <a:solidFill>
                <a:srgbClr val="1B1464"/>
              </a:solidFill>
              <a:latin typeface="Eras Bold ITC" panose="020B090703050402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01488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2000" r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C311C95-F3F4-2481-5FD6-4CA90B2C6332}"/>
              </a:ext>
            </a:extLst>
          </p:cNvPr>
          <p:cNvGrpSpPr/>
          <p:nvPr/>
        </p:nvGrpSpPr>
        <p:grpSpPr>
          <a:xfrm>
            <a:off x="0" y="46191"/>
            <a:ext cx="12182764" cy="1431628"/>
            <a:chOff x="0" y="46190"/>
            <a:chExt cx="12182764" cy="167178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37EFE49-76E3-EBC3-7F8C-F919A884C13B}"/>
                </a:ext>
              </a:extLst>
            </p:cNvPr>
            <p:cNvSpPr/>
            <p:nvPr/>
          </p:nvSpPr>
          <p:spPr>
            <a:xfrm>
              <a:off x="928253" y="55426"/>
              <a:ext cx="10515601" cy="165330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0FA4EBD7-7BE3-EB18-1616-0199647F5C86}"/>
                </a:ext>
              </a:extLst>
            </p:cNvPr>
            <p:cNvSpPr/>
            <p:nvPr/>
          </p:nvSpPr>
          <p:spPr>
            <a:xfrm>
              <a:off x="0" y="46190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651B2E68-58FE-41CE-1285-DFFC52B94202}"/>
                </a:ext>
              </a:extLst>
            </p:cNvPr>
            <p:cNvSpPr/>
            <p:nvPr/>
          </p:nvSpPr>
          <p:spPr>
            <a:xfrm>
              <a:off x="10464800" y="55426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678D9-6999-DC15-617B-FB278C09F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27" y="1699490"/>
            <a:ext cx="11841018" cy="50102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Toward our God</a:t>
            </a:r>
          </a:p>
          <a:p>
            <a:pPr marL="0" indent="0">
              <a:buNone/>
            </a:pPr>
            <a:r>
              <a:rPr lang="en-US" sz="6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Toward our neighbor</a:t>
            </a:r>
          </a:p>
          <a:p>
            <a:pPr marL="0" indent="0">
              <a:buNone/>
            </a:pPr>
            <a:r>
              <a:rPr lang="en-US" sz="6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Toward our brother/sister</a:t>
            </a:r>
          </a:p>
          <a:p>
            <a:pPr marL="0" indent="0">
              <a:buNone/>
            </a:pPr>
            <a:r>
              <a:rPr lang="en-US" sz="6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Toward ourselves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A5A618-F7F6-835A-E1B8-59A499AB6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036" y="194481"/>
            <a:ext cx="11517746" cy="1325563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1B1464"/>
                </a:solidFill>
                <a:latin typeface="Eras Bold ITC" panose="020B0907030504020204" pitchFamily="34" charset="0"/>
                <a:cs typeface="Aharoni" panose="02010803020104030203" pitchFamily="2" charset="-79"/>
              </a:rPr>
              <a:t>We have responsibilities</a:t>
            </a:r>
          </a:p>
        </p:txBody>
      </p:sp>
    </p:spTree>
    <p:extLst>
      <p:ext uri="{BB962C8B-B14F-4D97-AF65-F5344CB8AC3E}">
        <p14:creationId xmlns:p14="http://schemas.microsoft.com/office/powerpoint/2010/main" val="794795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2000" r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C311C95-F3F4-2481-5FD6-4CA90B2C6332}"/>
              </a:ext>
            </a:extLst>
          </p:cNvPr>
          <p:cNvGrpSpPr/>
          <p:nvPr/>
        </p:nvGrpSpPr>
        <p:grpSpPr>
          <a:xfrm>
            <a:off x="0" y="46191"/>
            <a:ext cx="12182764" cy="1431628"/>
            <a:chOff x="0" y="46190"/>
            <a:chExt cx="12182764" cy="167178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37EFE49-76E3-EBC3-7F8C-F919A884C13B}"/>
                </a:ext>
              </a:extLst>
            </p:cNvPr>
            <p:cNvSpPr/>
            <p:nvPr/>
          </p:nvSpPr>
          <p:spPr>
            <a:xfrm>
              <a:off x="928253" y="55426"/>
              <a:ext cx="10515601" cy="165330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0FA4EBD7-7BE3-EB18-1616-0199647F5C86}"/>
                </a:ext>
              </a:extLst>
            </p:cNvPr>
            <p:cNvSpPr/>
            <p:nvPr/>
          </p:nvSpPr>
          <p:spPr>
            <a:xfrm>
              <a:off x="0" y="46190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651B2E68-58FE-41CE-1285-DFFC52B94202}"/>
                </a:ext>
              </a:extLst>
            </p:cNvPr>
            <p:cNvSpPr/>
            <p:nvPr/>
          </p:nvSpPr>
          <p:spPr>
            <a:xfrm>
              <a:off x="10464800" y="55426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678D9-6999-DC15-617B-FB278C09F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27" y="2686050"/>
            <a:ext cx="11841018" cy="402364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What </a:t>
            </a:r>
            <a:r>
              <a:rPr lang="en-US" sz="7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will you do? 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ras Demi ITC" panose="020B08050305040208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A5A618-F7F6-835A-E1B8-59A499AB6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036" y="194481"/>
            <a:ext cx="11517746" cy="1325563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1B1464"/>
                </a:solidFill>
                <a:latin typeface="Eras Bold ITC" panose="020B0907030504020204" pitchFamily="34" charset="0"/>
                <a:cs typeface="Aharoni" panose="02010803020104030203" pitchFamily="2" charset="-79"/>
              </a:rPr>
              <a:t>Answer this question</a:t>
            </a:r>
          </a:p>
        </p:txBody>
      </p:sp>
    </p:spTree>
    <p:extLst>
      <p:ext uri="{BB962C8B-B14F-4D97-AF65-F5344CB8AC3E}">
        <p14:creationId xmlns:p14="http://schemas.microsoft.com/office/powerpoint/2010/main" val="3155960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2014</TotalTime>
  <Words>238</Words>
  <Application>Microsoft Office PowerPoint</Application>
  <PresentationFormat>Widescreen</PresentationFormat>
  <Paragraphs>55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Eras Bold ITC</vt:lpstr>
      <vt:lpstr>Eras Demi ITC</vt:lpstr>
      <vt:lpstr>Office Theme</vt:lpstr>
      <vt:lpstr>Creating Community</vt:lpstr>
      <vt:lpstr>Answering the Question</vt:lpstr>
      <vt:lpstr>“Am I my brother’s keeper?”</vt:lpstr>
      <vt:lpstr>“Am I my brother’s keeper?”</vt:lpstr>
      <vt:lpstr>“Am I my brother’s keeper?”</vt:lpstr>
      <vt:lpstr>Responsibilities Toward              “One another”</vt:lpstr>
      <vt:lpstr>We have responsibilities</vt:lpstr>
      <vt:lpstr>Answer this question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Community</dc:title>
  <dc:creator>Josh Blackmer</dc:creator>
  <cp:lastModifiedBy>Josh Blackmer</cp:lastModifiedBy>
  <cp:revision>39</cp:revision>
  <cp:lastPrinted>2023-05-03T17:05:48Z</cp:lastPrinted>
  <dcterms:created xsi:type="dcterms:W3CDTF">2023-03-15T19:00:54Z</dcterms:created>
  <dcterms:modified xsi:type="dcterms:W3CDTF">2023-05-03T22:39:28Z</dcterms:modified>
</cp:coreProperties>
</file>