
<file path=[Content_Types].xml><?xml version="1.0" encoding="utf-8"?>
<Types xmlns="http://schemas.openxmlformats.org/package/2006/content-types">
  <Default Extension="19-3242791681"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0" r:id="rId3"/>
    <p:sldId id="280" r:id="rId4"/>
    <p:sldId id="282" r:id="rId5"/>
    <p:sldId id="283" r:id="rId6"/>
    <p:sldId id="284" r:id="rId7"/>
    <p:sldId id="277" r:id="rId8"/>
    <p:sldId id="285" r:id="rId9"/>
    <p:sldId id="286" r:id="rId10"/>
    <p:sldId id="287" r:id="rId11"/>
    <p:sldId id="28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1463"/>
    <a:srgbClr val="1B14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264"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FAE1D-C3F3-47E0-BBDE-B8BE275D4CC6}" type="datetimeFigureOut">
              <a:rPr lang="en-US" smtClean="0"/>
              <a:t>4/26/2023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48FAF-28FD-498F-ADCD-3356D711D75D}" type="slidenum">
              <a:rPr lang="en-US" smtClean="0"/>
              <a:t>‹#›</a:t>
            </a:fld>
            <a:endParaRPr lang="en-US"/>
          </a:p>
        </p:txBody>
      </p:sp>
    </p:spTree>
    <p:extLst>
      <p:ext uri="{BB962C8B-B14F-4D97-AF65-F5344CB8AC3E}">
        <p14:creationId xmlns:p14="http://schemas.microsoft.com/office/powerpoint/2010/main" val="61346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2</a:t>
            </a:fld>
            <a:endParaRPr lang="en-US"/>
          </a:p>
        </p:txBody>
      </p:sp>
    </p:spTree>
    <p:extLst>
      <p:ext uri="{BB962C8B-B14F-4D97-AF65-F5344CB8AC3E}">
        <p14:creationId xmlns:p14="http://schemas.microsoft.com/office/powerpoint/2010/main" val="2194859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4</a:t>
            </a:fld>
            <a:endParaRPr lang="en-US"/>
          </a:p>
        </p:txBody>
      </p:sp>
    </p:spTree>
    <p:extLst>
      <p:ext uri="{BB962C8B-B14F-4D97-AF65-F5344CB8AC3E}">
        <p14:creationId xmlns:p14="http://schemas.microsoft.com/office/powerpoint/2010/main" val="14201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5</a:t>
            </a:fld>
            <a:endParaRPr lang="en-US"/>
          </a:p>
        </p:txBody>
      </p:sp>
    </p:spTree>
    <p:extLst>
      <p:ext uri="{BB962C8B-B14F-4D97-AF65-F5344CB8AC3E}">
        <p14:creationId xmlns:p14="http://schemas.microsoft.com/office/powerpoint/2010/main" val="2491203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6</a:t>
            </a:fld>
            <a:endParaRPr lang="en-US"/>
          </a:p>
        </p:txBody>
      </p:sp>
    </p:spTree>
    <p:extLst>
      <p:ext uri="{BB962C8B-B14F-4D97-AF65-F5344CB8AC3E}">
        <p14:creationId xmlns:p14="http://schemas.microsoft.com/office/powerpoint/2010/main" val="1787337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C48FAF-28FD-498F-ADCD-3356D711D7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8226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8</a:t>
            </a:fld>
            <a:endParaRPr lang="en-US"/>
          </a:p>
        </p:txBody>
      </p:sp>
    </p:spTree>
    <p:extLst>
      <p:ext uri="{BB962C8B-B14F-4D97-AF65-F5344CB8AC3E}">
        <p14:creationId xmlns:p14="http://schemas.microsoft.com/office/powerpoint/2010/main" val="697448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9</a:t>
            </a:fld>
            <a:endParaRPr lang="en-US"/>
          </a:p>
        </p:txBody>
      </p:sp>
    </p:spTree>
    <p:extLst>
      <p:ext uri="{BB962C8B-B14F-4D97-AF65-F5344CB8AC3E}">
        <p14:creationId xmlns:p14="http://schemas.microsoft.com/office/powerpoint/2010/main" val="3645659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10</a:t>
            </a:fld>
            <a:endParaRPr lang="en-US"/>
          </a:p>
        </p:txBody>
      </p:sp>
    </p:spTree>
    <p:extLst>
      <p:ext uri="{BB962C8B-B14F-4D97-AF65-F5344CB8AC3E}">
        <p14:creationId xmlns:p14="http://schemas.microsoft.com/office/powerpoint/2010/main" val="3411509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C48FAF-28FD-498F-ADCD-3356D711D75D}" type="slidenum">
              <a:rPr lang="en-US" smtClean="0"/>
              <a:t>11</a:t>
            </a:fld>
            <a:endParaRPr lang="en-US"/>
          </a:p>
        </p:txBody>
      </p:sp>
    </p:spTree>
    <p:extLst>
      <p:ext uri="{BB962C8B-B14F-4D97-AF65-F5344CB8AC3E}">
        <p14:creationId xmlns:p14="http://schemas.microsoft.com/office/powerpoint/2010/main" val="16845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3549-C79D-FB52-5F8D-89908DCC30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3DF1DE-7FB4-313C-53F0-3D494BF27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540A4E-8D5F-4309-6791-4F65CB0302FF}"/>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5" name="Footer Placeholder 4">
            <a:extLst>
              <a:ext uri="{FF2B5EF4-FFF2-40B4-BE49-F238E27FC236}">
                <a16:creationId xmlns:a16="http://schemas.microsoft.com/office/drawing/2014/main" id="{3F05476B-D6B4-11CE-94DD-014E29335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FB0D3-090D-1800-D783-683FD1B3EB16}"/>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429753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AB9D-35C2-AB93-D9DA-4A46AEB5E8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DF336D-DD91-9D02-7C67-F8437E1848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49F775-1505-65CE-2875-E951619F559B}"/>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5" name="Footer Placeholder 4">
            <a:extLst>
              <a:ext uri="{FF2B5EF4-FFF2-40B4-BE49-F238E27FC236}">
                <a16:creationId xmlns:a16="http://schemas.microsoft.com/office/drawing/2014/main" id="{8B086010-9FC4-8A22-6B2D-30B8C03A8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D18B0-5A2A-3546-0088-4569439E9634}"/>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87960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F534ED-87D9-1C22-C826-335EBA0AE3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A95C74-1EBD-9282-E9CB-5C9C52595A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B6B5D-FB3E-2E65-57B2-34C3C630EE8A}"/>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5" name="Footer Placeholder 4">
            <a:extLst>
              <a:ext uri="{FF2B5EF4-FFF2-40B4-BE49-F238E27FC236}">
                <a16:creationId xmlns:a16="http://schemas.microsoft.com/office/drawing/2014/main" id="{745C441E-3B49-4147-6235-755422E4A2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8EDE22-A2AB-027C-16E8-9FDA291D59CC}"/>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129133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E6D6-0308-41F9-111F-C581A7C2F8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86DB1D-2C25-4433-D7BF-2BCB01379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4CBE3D-8124-7B0E-E8D1-A3B1BB4A8106}"/>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5" name="Footer Placeholder 4">
            <a:extLst>
              <a:ext uri="{FF2B5EF4-FFF2-40B4-BE49-F238E27FC236}">
                <a16:creationId xmlns:a16="http://schemas.microsoft.com/office/drawing/2014/main" id="{152CD79A-09CC-BEA5-0478-AC4450005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B64FC-0AF1-FF5B-4886-87413708428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124817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801A-C139-B9D2-D6DD-38F3808447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4BDB6F-3A22-B0A4-3571-862AB3BFE6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3028AE-9E25-0E32-E123-82F1A1A6249F}"/>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5" name="Footer Placeholder 4">
            <a:extLst>
              <a:ext uri="{FF2B5EF4-FFF2-40B4-BE49-F238E27FC236}">
                <a16:creationId xmlns:a16="http://schemas.microsoft.com/office/drawing/2014/main" id="{2A992DD8-ACB1-6F9F-0272-056D9C792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BB94A-450B-C929-8580-D4A79EE1D678}"/>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08096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710F-2999-AA7D-1EFC-5A887B3D7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2B0EE0-5895-6C49-32EC-7D46FDC283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23F4A4-1607-A055-EC11-ED542C6494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F5F719-FAE1-5655-9F69-F1CB716E67B4}"/>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6" name="Footer Placeholder 5">
            <a:extLst>
              <a:ext uri="{FF2B5EF4-FFF2-40B4-BE49-F238E27FC236}">
                <a16:creationId xmlns:a16="http://schemas.microsoft.com/office/drawing/2014/main" id="{9F0EBCBD-AFF5-9971-FFCA-8AAE5DFF97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A6A719-001E-A4B1-ABDE-8A21384687FF}"/>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55805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4593D-6B57-8260-6DCA-FB509F7D36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5C8EB3-4D74-3203-46D7-3E88CCB38D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FE88-6475-F0D0-235B-BE412F9405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FAC875-2B6B-5860-B733-BC057BDB88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BA024C-8B74-A052-F770-B99C4E496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29DC7B-A652-320F-E97F-9DAD23085F1D}"/>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8" name="Footer Placeholder 7">
            <a:extLst>
              <a:ext uri="{FF2B5EF4-FFF2-40B4-BE49-F238E27FC236}">
                <a16:creationId xmlns:a16="http://schemas.microsoft.com/office/drawing/2014/main" id="{2B20E994-01FD-2ECA-951E-4BDC2A78E4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9818C2-BC2D-3450-308E-4E4F7976EAD3}"/>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33917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077F-748C-1D12-ABDA-7D104FC367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301704-B283-3AAF-6D58-9B8AE48F48B7}"/>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4" name="Footer Placeholder 3">
            <a:extLst>
              <a:ext uri="{FF2B5EF4-FFF2-40B4-BE49-F238E27FC236}">
                <a16:creationId xmlns:a16="http://schemas.microsoft.com/office/drawing/2014/main" id="{5C3C1276-38A7-E995-2B19-EEFB63E3DD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63E0A6-7E30-82B9-534B-5DDBBAF0CD7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53939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320CF-BEC1-E53C-EEC0-8F2D631115B5}"/>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3" name="Footer Placeholder 2">
            <a:extLst>
              <a:ext uri="{FF2B5EF4-FFF2-40B4-BE49-F238E27FC236}">
                <a16:creationId xmlns:a16="http://schemas.microsoft.com/office/drawing/2014/main" id="{7DFE9BEA-80F8-78FA-9690-B4D6B6D1DE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21C6BD-E260-4657-D584-E5FBB8485140}"/>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31359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79DB0-CB21-E7FF-381A-ECB648C66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82A2AF-E7EC-8467-1225-6749DF3EBD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C31835-71F7-7C7A-AEB1-50F7BA9BF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CEF32F-EA5B-C89C-6208-76DEB9F73862}"/>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6" name="Footer Placeholder 5">
            <a:extLst>
              <a:ext uri="{FF2B5EF4-FFF2-40B4-BE49-F238E27FC236}">
                <a16:creationId xmlns:a16="http://schemas.microsoft.com/office/drawing/2014/main" id="{D82F1394-5DF1-1AD9-F48B-FAE7356F19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E010E8-AEBD-ABB7-F7CD-420CE967887B}"/>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233310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C545F-AFE1-538C-BCCB-09D55F1E4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F05595-4CBD-FE79-319D-CC0F0D8B4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7F8332-BE4F-1CDF-A83F-E3EA5232E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AEA2D1-3510-EC2A-B0D1-135407D66AD2}"/>
              </a:ext>
            </a:extLst>
          </p:cNvPr>
          <p:cNvSpPr>
            <a:spLocks noGrp="1"/>
          </p:cNvSpPr>
          <p:nvPr>
            <p:ph type="dt" sz="half" idx="10"/>
          </p:nvPr>
        </p:nvSpPr>
        <p:spPr/>
        <p:txBody>
          <a:bodyPr/>
          <a:lstStyle/>
          <a:p>
            <a:fld id="{B07674B1-6FB2-4184-A655-64DA648B98CD}" type="datetimeFigureOut">
              <a:rPr lang="en-US" smtClean="0"/>
              <a:t>4/26/2023</a:t>
            </a:fld>
            <a:endParaRPr lang="en-US"/>
          </a:p>
        </p:txBody>
      </p:sp>
      <p:sp>
        <p:nvSpPr>
          <p:cNvPr id="6" name="Footer Placeholder 5">
            <a:extLst>
              <a:ext uri="{FF2B5EF4-FFF2-40B4-BE49-F238E27FC236}">
                <a16:creationId xmlns:a16="http://schemas.microsoft.com/office/drawing/2014/main" id="{F8DFFB50-992C-E745-86CC-C7BFA52D65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C8C273-6E6A-529D-2A93-14EAD249E9E7}"/>
              </a:ext>
            </a:extLst>
          </p:cNvPr>
          <p:cNvSpPr>
            <a:spLocks noGrp="1"/>
          </p:cNvSpPr>
          <p:nvPr>
            <p:ph type="sldNum" sz="quarter" idx="12"/>
          </p:nvPr>
        </p:nvSpPr>
        <p:spPr/>
        <p:txBody>
          <a:bodyPr/>
          <a:lstStyle/>
          <a:p>
            <a:fld id="{14DD32C9-8F84-4C9E-BC4B-CA841FAF54F7}" type="slidenum">
              <a:rPr lang="en-US" smtClean="0"/>
              <a:t>‹#›</a:t>
            </a:fld>
            <a:endParaRPr lang="en-US"/>
          </a:p>
        </p:txBody>
      </p:sp>
    </p:spTree>
    <p:extLst>
      <p:ext uri="{BB962C8B-B14F-4D97-AF65-F5344CB8AC3E}">
        <p14:creationId xmlns:p14="http://schemas.microsoft.com/office/powerpoint/2010/main" val="176438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442791-486B-866C-D7C2-B2203E73D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99247A-5A23-2675-6F61-4D64CF0FF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A6A79-9D00-DE21-0726-1494307B3E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674B1-6FB2-4184-A655-64DA648B98CD}" type="datetimeFigureOut">
              <a:rPr lang="en-US" smtClean="0"/>
              <a:t>4/26/2023</a:t>
            </a:fld>
            <a:endParaRPr lang="en-US"/>
          </a:p>
        </p:txBody>
      </p:sp>
      <p:sp>
        <p:nvSpPr>
          <p:cNvPr id="5" name="Footer Placeholder 4">
            <a:extLst>
              <a:ext uri="{FF2B5EF4-FFF2-40B4-BE49-F238E27FC236}">
                <a16:creationId xmlns:a16="http://schemas.microsoft.com/office/drawing/2014/main" id="{7CE45635-94DC-C219-744A-1914D7A8E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D8E443-3EFD-E5A2-6DB3-FCF501EF4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D32C9-8F84-4C9E-BC4B-CA841FAF54F7}" type="slidenum">
              <a:rPr lang="en-US" smtClean="0"/>
              <a:t>‹#›</a:t>
            </a:fld>
            <a:endParaRPr lang="en-US"/>
          </a:p>
        </p:txBody>
      </p:sp>
    </p:spTree>
    <p:extLst>
      <p:ext uri="{BB962C8B-B14F-4D97-AF65-F5344CB8AC3E}">
        <p14:creationId xmlns:p14="http://schemas.microsoft.com/office/powerpoint/2010/main" val="2268071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9-3242791681"/><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12000"/>
          </a:stretch>
        </a:blipFill>
        <a:effectLst/>
      </p:bgPr>
    </p:bg>
    <p:spTree>
      <p:nvGrpSpPr>
        <p:cNvPr id="1" name=""/>
        <p:cNvGrpSpPr/>
        <p:nvPr/>
      </p:nvGrpSpPr>
      <p:grpSpPr>
        <a:xfrm>
          <a:off x="0" y="0"/>
          <a:ext cx="0" cy="0"/>
          <a:chOff x="0" y="0"/>
          <a:chExt cx="0" cy="0"/>
        </a:xfrm>
      </p:grpSpPr>
      <p:sp>
        <p:nvSpPr>
          <p:cNvPr id="4" name="Flowchart: Terminator 3">
            <a:extLst>
              <a:ext uri="{FF2B5EF4-FFF2-40B4-BE49-F238E27FC236}">
                <a16:creationId xmlns:a16="http://schemas.microsoft.com/office/drawing/2014/main" id="{E0FD8CF0-9269-86FD-A86B-7B77C2D90EF0}"/>
              </a:ext>
            </a:extLst>
          </p:cNvPr>
          <p:cNvSpPr/>
          <p:nvPr/>
        </p:nvSpPr>
        <p:spPr>
          <a:xfrm>
            <a:off x="184727" y="225209"/>
            <a:ext cx="7860146" cy="2296697"/>
          </a:xfrm>
          <a:prstGeom prst="flowChartTerminator">
            <a:avLst/>
          </a:prstGeom>
          <a:solidFill>
            <a:srgbClr val="1B146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B340E9-D68A-6E1F-8986-B6A4E5412966}"/>
              </a:ext>
            </a:extLst>
          </p:cNvPr>
          <p:cNvSpPr>
            <a:spLocks noGrp="1"/>
          </p:cNvSpPr>
          <p:nvPr>
            <p:ph type="ctrTitle"/>
          </p:nvPr>
        </p:nvSpPr>
        <p:spPr>
          <a:xfrm>
            <a:off x="701963" y="304804"/>
            <a:ext cx="5689599" cy="2161685"/>
          </a:xfrm>
        </p:spPr>
        <p:txBody>
          <a:bodyPr>
            <a:normAutofit fontScale="90000"/>
          </a:bodyPr>
          <a:lstStyle/>
          <a:p>
            <a:pPr algn="l"/>
            <a:r>
              <a:rPr lang="en-US" sz="8000" dirty="0">
                <a:solidFill>
                  <a:schemeClr val="bg1"/>
                </a:solidFill>
                <a:latin typeface="Eras Bold ITC" panose="020B0907030504020204" pitchFamily="34" charset="0"/>
                <a:cs typeface="Aharoni" panose="02010803020104030203" pitchFamily="2" charset="-79"/>
              </a:rPr>
              <a:t>Creating</a:t>
            </a:r>
            <a:br>
              <a:rPr lang="en-US" sz="8000" dirty="0">
                <a:solidFill>
                  <a:schemeClr val="bg1"/>
                </a:solidFill>
                <a:latin typeface="Eras Bold ITC" panose="020B0907030504020204" pitchFamily="34" charset="0"/>
                <a:cs typeface="Aharoni" panose="02010803020104030203" pitchFamily="2" charset="-79"/>
              </a:rPr>
            </a:br>
            <a:r>
              <a:rPr lang="en-US" sz="8000" dirty="0">
                <a:solidFill>
                  <a:schemeClr val="bg1"/>
                </a:solidFill>
                <a:latin typeface="Eras Bold ITC" panose="020B0907030504020204" pitchFamily="34" charset="0"/>
                <a:cs typeface="Aharoni" panose="02010803020104030203" pitchFamily="2" charset="-79"/>
              </a:rPr>
              <a:t>Community</a:t>
            </a:r>
          </a:p>
        </p:txBody>
      </p:sp>
      <p:sp>
        <p:nvSpPr>
          <p:cNvPr id="6" name="Flowchart: Terminator 5">
            <a:extLst>
              <a:ext uri="{FF2B5EF4-FFF2-40B4-BE49-F238E27FC236}">
                <a16:creationId xmlns:a16="http://schemas.microsoft.com/office/drawing/2014/main" id="{4506447B-B4B2-4068-BFBC-52BE3E0FEBE7}"/>
              </a:ext>
            </a:extLst>
          </p:cNvPr>
          <p:cNvSpPr/>
          <p:nvPr/>
        </p:nvSpPr>
        <p:spPr>
          <a:xfrm>
            <a:off x="6280727" y="1088168"/>
            <a:ext cx="4793673" cy="1869426"/>
          </a:xfrm>
          <a:prstGeom prst="flowChartTerminator">
            <a:avLst/>
          </a:prstGeom>
          <a:solidFill>
            <a:schemeClr val="bg1"/>
          </a:solidFill>
          <a:ln w="38100">
            <a:solidFill>
              <a:srgbClr val="1B14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EDA73916-0E94-760A-F997-64F2B8334681}"/>
              </a:ext>
            </a:extLst>
          </p:cNvPr>
          <p:cNvSpPr txBox="1">
            <a:spLocks/>
          </p:cNvSpPr>
          <p:nvPr/>
        </p:nvSpPr>
        <p:spPr>
          <a:xfrm>
            <a:off x="6871856" y="1015998"/>
            <a:ext cx="3870031" cy="20062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80000"/>
              </a:lnSpc>
            </a:pPr>
            <a:r>
              <a:rPr lang="en-US" sz="7200" dirty="0">
                <a:solidFill>
                  <a:srgbClr val="1B1463"/>
                </a:solidFill>
                <a:latin typeface="Eras Bold ITC" panose="020B0907030504020204" pitchFamily="34" charset="0"/>
                <a:cs typeface="Aharoni" panose="02010803020104030203" pitchFamily="2" charset="-79"/>
              </a:rPr>
              <a:t>In The</a:t>
            </a:r>
          </a:p>
          <a:p>
            <a:pPr algn="l">
              <a:lnSpc>
                <a:spcPct val="80000"/>
              </a:lnSpc>
            </a:pPr>
            <a:r>
              <a:rPr lang="en-US" sz="7200" dirty="0">
                <a:solidFill>
                  <a:srgbClr val="1B1463"/>
                </a:solidFill>
                <a:latin typeface="Eras Bold ITC" panose="020B0907030504020204" pitchFamily="34" charset="0"/>
                <a:cs typeface="Aharoni" panose="02010803020104030203" pitchFamily="2" charset="-79"/>
              </a:rPr>
              <a:t>Church</a:t>
            </a:r>
          </a:p>
        </p:txBody>
      </p:sp>
    </p:spTree>
    <p:extLst>
      <p:ext uri="{BB962C8B-B14F-4D97-AF65-F5344CB8AC3E}">
        <p14:creationId xmlns:p14="http://schemas.microsoft.com/office/powerpoint/2010/main" val="3712589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70000" lnSpcReduction="20000"/>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Some Do’s and Don’ts</a:t>
            </a:r>
          </a:p>
          <a:p>
            <a:pPr marL="914400" indent="-914400">
              <a:buFont typeface="+mj-lt"/>
              <a:buAutoNum type="arabicPeriod" startAt="4"/>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 introduce them to people, especially to people that they would have something in common.</a:t>
            </a:r>
          </a:p>
          <a:p>
            <a:pPr marL="914400" indent="-914400">
              <a:buFont typeface="+mj-lt"/>
              <a:buAutoNum type="arabicPeriod" startAt="4"/>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Don’t overdo it.  Be sensitive to their comfort.  If they say they don’t want to do something don’t insist.</a:t>
            </a:r>
          </a:p>
          <a:p>
            <a:pPr marL="914400" indent="-914400">
              <a:buFont typeface="+mj-lt"/>
              <a:buAutoNum type="arabicPeriod" startAt="4"/>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 ask them if they have any questions.  Often people will share about their biggest fear, or greatest need if we simply ask, “Do you have any questions, or needs that I can help you with?”</a:t>
            </a:r>
          </a:p>
          <a:p>
            <a:pPr marL="914400" indent="-914400">
              <a:buFont typeface="+mj-lt"/>
              <a:buAutoNum type="arabicPeriod" startAt="4"/>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Don’t try to convert them in the foyer.  Let them become comfortable.</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54100"/>
            <a:ext cx="11645034" cy="1418319"/>
          </a:xfrm>
        </p:spPr>
        <p:txBody>
          <a:bodyPr>
            <a:normAutofit fontScale="90000"/>
          </a:bodyPr>
          <a:lstStyle/>
          <a:p>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Responsibilities</a:t>
            </a:r>
            <a:b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br>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Towards the New &amp; Visiting</a:t>
            </a:r>
            <a:endParaRPr lang="en-US" sz="7200" dirty="0">
              <a:solidFill>
                <a:srgbClr val="1B1464"/>
              </a:solidFill>
              <a:latin typeface="Eras Bold ITC" panose="020B0907030504020204" pitchFamily="34" charset="0"/>
              <a:cs typeface="Aharoni" panose="02010803020104030203" pitchFamily="2" charset="-79"/>
            </a:endParaRPr>
          </a:p>
        </p:txBody>
      </p:sp>
    </p:spTree>
    <p:extLst>
      <p:ext uri="{BB962C8B-B14F-4D97-AF65-F5344CB8AC3E}">
        <p14:creationId xmlns:p14="http://schemas.microsoft.com/office/powerpoint/2010/main" val="39088460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70000" lnSpcReduction="20000"/>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Some Do’s and Don’ts</a:t>
            </a:r>
          </a:p>
          <a:p>
            <a:pPr marL="914400" indent="-914400">
              <a:buFont typeface="+mj-lt"/>
              <a:buAutoNum type="arabicPeriod" startAt="9"/>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 ask them what brought them to our church today?  Did a friend invite them?  Did they see a sign? Was it advertising? Was it a personal need?   A local visitor comes to church for a reason.  Again by asking them we may find out how to meet their needs.</a:t>
            </a:r>
          </a:p>
          <a:p>
            <a:pPr marL="914400" indent="-914400">
              <a:buFont typeface="+mj-lt"/>
              <a:buAutoNum type="arabicPeriod" startAt="9"/>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Don’t let them walk out without getting their contact information.  Ask them to lunch, if they can’t go today, see if they would like to go next week.  </a:t>
            </a:r>
          </a:p>
          <a:p>
            <a:pPr marL="914400" indent="-914400">
              <a:buFont typeface="+mj-lt"/>
              <a:buAutoNum type="arabicPeriod" startAt="9"/>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 give them some information from the foyer that would pertain to them. </a:t>
            </a:r>
            <a:endParaRPr lang="en-US" sz="4800" dirty="0">
              <a:solidFill>
                <a:schemeClr val="bg1"/>
              </a:solidFill>
              <a:effectLst>
                <a:outerShdw blurRad="38100" dist="38100" dir="2700000" algn="tl">
                  <a:srgbClr val="000000">
                    <a:alpha val="43137"/>
                  </a:srgbClr>
                </a:outerShdw>
              </a:effectLst>
              <a:latin typeface="Eras Demi ITC" panose="020B0805030504020804" pitchFamily="34" charset="0"/>
            </a:endParaRP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54100"/>
            <a:ext cx="11645034" cy="1418319"/>
          </a:xfrm>
        </p:spPr>
        <p:txBody>
          <a:bodyPr>
            <a:normAutofit fontScale="90000"/>
          </a:bodyPr>
          <a:lstStyle/>
          <a:p>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Responsibilities</a:t>
            </a:r>
            <a:b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br>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Towards the New &amp; Visiting</a:t>
            </a:r>
            <a:endParaRPr lang="en-US" sz="7200" dirty="0">
              <a:solidFill>
                <a:srgbClr val="1B1464"/>
              </a:solidFill>
              <a:latin typeface="Eras Bold ITC" panose="020B0907030504020204" pitchFamily="34" charset="0"/>
              <a:cs typeface="Aharoni" panose="02010803020104030203" pitchFamily="2" charset="-79"/>
            </a:endParaRPr>
          </a:p>
        </p:txBody>
      </p:sp>
    </p:spTree>
    <p:extLst>
      <p:ext uri="{BB962C8B-B14F-4D97-AF65-F5344CB8AC3E}">
        <p14:creationId xmlns:p14="http://schemas.microsoft.com/office/powerpoint/2010/main" val="29611256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Toward our God</a:t>
            </a:r>
          </a:p>
          <a:p>
            <a:pPr marL="0" indent="0">
              <a:buNone/>
            </a:pP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Toward our neighbor</a:t>
            </a:r>
          </a:p>
          <a:p>
            <a:pPr marL="0" indent="0">
              <a:buNone/>
            </a:pP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Toward our brother/sister</a:t>
            </a:r>
          </a:p>
          <a:p>
            <a:pPr marL="0" indent="0">
              <a:buNone/>
            </a:pPr>
            <a:r>
              <a:rPr lang="en-US" sz="6000" dirty="0">
                <a:solidFill>
                  <a:schemeClr val="bg1"/>
                </a:solidFill>
                <a:effectLst>
                  <a:outerShdw blurRad="38100" dist="38100" dir="2700000" algn="tl">
                    <a:srgbClr val="000000">
                      <a:alpha val="43137"/>
                    </a:srgbClr>
                  </a:outerShdw>
                </a:effectLst>
                <a:latin typeface="Eras Demi ITC" panose="020B0805030504020804" pitchFamily="34" charset="0"/>
              </a:rPr>
              <a:t>Toward ourselves</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14036" y="194481"/>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We have responsibilities</a:t>
            </a:r>
          </a:p>
        </p:txBody>
      </p:sp>
    </p:spTree>
    <p:extLst>
      <p:ext uri="{BB962C8B-B14F-4D97-AF65-F5344CB8AC3E}">
        <p14:creationId xmlns:p14="http://schemas.microsoft.com/office/powerpoint/2010/main" val="79479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7836C02-D7BC-4F48-DBD5-C27D88D720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2987" y="0"/>
            <a:ext cx="10106026" cy="6859465"/>
          </a:xfrm>
        </p:spPr>
      </p:pic>
    </p:spTree>
    <p:extLst>
      <p:ext uri="{BB962C8B-B14F-4D97-AF65-F5344CB8AC3E}">
        <p14:creationId xmlns:p14="http://schemas.microsoft.com/office/powerpoint/2010/main" val="3440996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92500" lnSpcReduction="20000"/>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What do I take away from this?</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I might need to talk with someone.</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How I deal with conflict could be better.</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Am I vilifying anyone right now?</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How is my communication?</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Would I be considered a peacemaker?</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Am I using conflict as a weapon?</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I can be assertive and a Christian.</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a:bodyPr>
          <a:lstStyle/>
          <a:p>
            <a:r>
              <a:rPr lang="en-US" sz="7200" dirty="0">
                <a:solidFill>
                  <a:srgbClr val="1B1464"/>
                </a:solidFill>
                <a:latin typeface="Eras Bold ITC" panose="020B0907030504020204" pitchFamily="34" charset="0"/>
                <a:cs typeface="Aharoni" panose="02010803020104030203" pitchFamily="2" charset="-79"/>
              </a:rPr>
              <a:t>When Conflict Happens</a:t>
            </a:r>
          </a:p>
        </p:txBody>
      </p:sp>
    </p:spTree>
    <p:extLst>
      <p:ext uri="{BB962C8B-B14F-4D97-AF65-F5344CB8AC3E}">
        <p14:creationId xmlns:p14="http://schemas.microsoft.com/office/powerpoint/2010/main" val="3341368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If I love God and my neighbor?</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I need to rejoice with heaven (Luke 15:7)</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Be a part of someone finding truth (Matthew 7:7-8)</a:t>
            </a:r>
          </a:p>
          <a:p>
            <a:r>
              <a:rPr lang="en-US" sz="44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400" dirty="0">
                <a:solidFill>
                  <a:schemeClr val="bg1"/>
                </a:solidFill>
                <a:effectLst>
                  <a:outerShdw blurRad="38100" dist="38100" dir="2700000" algn="tl">
                    <a:srgbClr val="000000">
                      <a:alpha val="43137"/>
                    </a:srgbClr>
                  </a:outerShdw>
                </a:effectLst>
                <a:latin typeface="Eras Demi ITC" panose="020B0805030504020804" pitchFamily="34" charset="0"/>
              </a:rPr>
              <a:t>Help someone grow (Colossians 1:28-29)</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fontScale="90000"/>
          </a:bodyPr>
          <a:lstStyle/>
          <a:p>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Responsibilities</a:t>
            </a:r>
            <a:b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br>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Towards the New &amp; Visiting</a:t>
            </a:r>
            <a:endParaRPr lang="en-US" sz="7200" dirty="0">
              <a:solidFill>
                <a:srgbClr val="1B1464"/>
              </a:solidFill>
              <a:latin typeface="Eras Bold ITC" panose="020B0907030504020204" pitchFamily="34" charset="0"/>
              <a:cs typeface="Aharoni" panose="02010803020104030203" pitchFamily="2" charset="-79"/>
            </a:endParaRPr>
          </a:p>
        </p:txBody>
      </p:sp>
    </p:spTree>
    <p:extLst>
      <p:ext uri="{BB962C8B-B14F-4D97-AF65-F5344CB8AC3E}">
        <p14:creationId xmlns:p14="http://schemas.microsoft.com/office/powerpoint/2010/main" val="10728239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146856"/>
            <a:ext cx="11517746" cy="1325563"/>
          </a:xfrm>
        </p:spPr>
        <p:txBody>
          <a:bodyPr>
            <a:normAutofit fontScale="90000"/>
          </a:bodyPr>
          <a:lstStyle/>
          <a:p>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Responsibilities</a:t>
            </a:r>
            <a:b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br>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Towards the New &amp; Visiting</a:t>
            </a:r>
            <a:endParaRPr lang="en-US" sz="7200" dirty="0">
              <a:solidFill>
                <a:srgbClr val="1B1464"/>
              </a:solidFill>
              <a:latin typeface="Eras Bold ITC" panose="020B0907030504020204" pitchFamily="34" charset="0"/>
              <a:cs typeface="Aharoni" panose="02010803020104030203" pitchFamily="2" charset="-79"/>
            </a:endParaRPr>
          </a:p>
        </p:txBody>
      </p:sp>
      <p:graphicFrame>
        <p:nvGraphicFramePr>
          <p:cNvPr id="7" name="Table 9">
            <a:extLst>
              <a:ext uri="{FF2B5EF4-FFF2-40B4-BE49-F238E27FC236}">
                <a16:creationId xmlns:a16="http://schemas.microsoft.com/office/drawing/2014/main" id="{D3E588A0-D12F-C01C-198B-23E6276F6E38}"/>
              </a:ext>
            </a:extLst>
          </p:cNvPr>
          <p:cNvGraphicFramePr>
            <a:graphicFrameLocks noGrp="1"/>
          </p:cNvGraphicFramePr>
          <p:nvPr>
            <p:extLst>
              <p:ext uri="{D42A27DB-BD31-4B8C-83A1-F6EECF244321}">
                <p14:modId xmlns:p14="http://schemas.microsoft.com/office/powerpoint/2010/main" val="1154025520"/>
              </p:ext>
            </p:extLst>
          </p:nvPr>
        </p:nvGraphicFramePr>
        <p:xfrm>
          <a:off x="780761" y="2167466"/>
          <a:ext cx="10583703" cy="3937000"/>
        </p:xfrm>
        <a:graphic>
          <a:graphicData uri="http://schemas.openxmlformats.org/drawingml/2006/table">
            <a:tbl>
              <a:tblPr firstRow="1" bandRow="1">
                <a:tableStyleId>{073A0DAA-6AF3-43AB-8588-CEC1D06C72B9}</a:tableStyleId>
              </a:tblPr>
              <a:tblGrid>
                <a:gridCol w="622571">
                  <a:extLst>
                    <a:ext uri="{9D8B030D-6E8A-4147-A177-3AD203B41FA5}">
                      <a16:colId xmlns:a16="http://schemas.microsoft.com/office/drawing/2014/main" val="1197213361"/>
                    </a:ext>
                  </a:extLst>
                </a:gridCol>
                <a:gridCol w="1005691">
                  <a:extLst>
                    <a:ext uri="{9D8B030D-6E8A-4147-A177-3AD203B41FA5}">
                      <a16:colId xmlns:a16="http://schemas.microsoft.com/office/drawing/2014/main" val="3239157449"/>
                    </a:ext>
                  </a:extLst>
                </a:gridCol>
                <a:gridCol w="696649">
                  <a:extLst>
                    <a:ext uri="{9D8B030D-6E8A-4147-A177-3AD203B41FA5}">
                      <a16:colId xmlns:a16="http://schemas.microsoft.com/office/drawing/2014/main" val="2704366475"/>
                    </a:ext>
                  </a:extLst>
                </a:gridCol>
                <a:gridCol w="1745744">
                  <a:extLst>
                    <a:ext uri="{9D8B030D-6E8A-4147-A177-3AD203B41FA5}">
                      <a16:colId xmlns:a16="http://schemas.microsoft.com/office/drawing/2014/main" val="2873557064"/>
                    </a:ext>
                  </a:extLst>
                </a:gridCol>
                <a:gridCol w="1628262">
                  <a:extLst>
                    <a:ext uri="{9D8B030D-6E8A-4147-A177-3AD203B41FA5}">
                      <a16:colId xmlns:a16="http://schemas.microsoft.com/office/drawing/2014/main" val="4094502850"/>
                    </a:ext>
                  </a:extLst>
                </a:gridCol>
                <a:gridCol w="1628262">
                  <a:extLst>
                    <a:ext uri="{9D8B030D-6E8A-4147-A177-3AD203B41FA5}">
                      <a16:colId xmlns:a16="http://schemas.microsoft.com/office/drawing/2014/main" val="2845336828"/>
                    </a:ext>
                  </a:extLst>
                </a:gridCol>
                <a:gridCol w="1628262">
                  <a:extLst>
                    <a:ext uri="{9D8B030D-6E8A-4147-A177-3AD203B41FA5}">
                      <a16:colId xmlns:a16="http://schemas.microsoft.com/office/drawing/2014/main" val="673959444"/>
                    </a:ext>
                  </a:extLst>
                </a:gridCol>
                <a:gridCol w="1628262">
                  <a:extLst>
                    <a:ext uri="{9D8B030D-6E8A-4147-A177-3AD203B41FA5}">
                      <a16:colId xmlns:a16="http://schemas.microsoft.com/office/drawing/2014/main" val="4272086891"/>
                    </a:ext>
                  </a:extLst>
                </a:gridCol>
              </a:tblGrid>
              <a:tr h="370840">
                <a:tc gridSpan="8">
                  <a:txBody>
                    <a:bodyPr/>
                    <a:lstStyle/>
                    <a:p>
                      <a:r>
                        <a:rPr lang="en-US" sz="4000" dirty="0"/>
                        <a:t>Cultural Adaptation Curve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sz="4000" dirty="0"/>
                    </a:p>
                  </a:txBody>
                  <a:tcPr/>
                </a:tc>
                <a:extLst>
                  <a:ext uri="{0D108BD9-81ED-4DB2-BD59-A6C34878D82A}">
                    <a16:rowId xmlns:a16="http://schemas.microsoft.com/office/drawing/2014/main" val="2740600333"/>
                  </a:ext>
                </a:extLst>
              </a:tr>
              <a:tr h="741680">
                <a:tc rowSpan="6">
                  <a:txBody>
                    <a:bodyPr/>
                    <a:lstStyle/>
                    <a:p>
                      <a:pPr algn="ctr"/>
                      <a:r>
                        <a:rPr lang="en-US" sz="3200" dirty="0"/>
                        <a:t>Happiness Meter</a:t>
                      </a:r>
                    </a:p>
                  </a:txBody>
                  <a:tcPr vert="vert270"/>
                </a:tc>
                <a:tc>
                  <a:txBody>
                    <a:bodyPr/>
                    <a:lstStyle/>
                    <a:p>
                      <a:r>
                        <a:rPr lang="en-US" dirty="0"/>
                        <a:t>High</a:t>
                      </a:r>
                    </a:p>
                  </a:txBody>
                  <a:tcPr>
                    <a:lnR w="12700" cap="flat" cmpd="sng" algn="ctr">
                      <a:solidFill>
                        <a:schemeClr val="tx1"/>
                      </a:solidFill>
                      <a:prstDash val="solid"/>
                      <a:round/>
                      <a:headEnd type="none" w="med" len="med"/>
                      <a:tailEnd type="none" w="med" len="med"/>
                    </a:lnR>
                  </a:tcPr>
                </a:tc>
                <a:tc rowSpan="2" gridSpan="6">
                  <a:txBody>
                    <a:bodyPr/>
                    <a:lstStyle/>
                    <a:p>
                      <a:endParaRPr lang="en-US" dirty="0">
                        <a:solidFill>
                          <a:schemeClr val="bg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ysDash"/>
                      <a:round/>
                      <a:headEnd type="none" w="med" len="med"/>
                      <a:tailEnd type="none" w="med" len="med"/>
                    </a:lnB>
                    <a:solidFill>
                      <a:schemeClr val="bg1"/>
                    </a:solidFill>
                  </a:tcPr>
                </a:tc>
                <a:tc rowSpan="2" hMerge="1">
                  <a:txBody>
                    <a:bodyPr/>
                    <a:lstStyle/>
                    <a:p>
                      <a:endParaRPr lang="en-US" dirty="0"/>
                    </a:p>
                  </a:txBody>
                  <a:tcPr/>
                </a:tc>
                <a:tc rowSpan="2" hMerge="1">
                  <a:txBody>
                    <a:bodyPr/>
                    <a:lstStyle/>
                    <a:p>
                      <a:endParaRPr lang="en-US"/>
                    </a:p>
                  </a:txBody>
                  <a:tcPr/>
                </a:tc>
                <a:tc rowSpan="2" hMerge="1">
                  <a:txBody>
                    <a:bodyPr/>
                    <a:lstStyle/>
                    <a:p>
                      <a:endParaRPr lang="en-US" dirty="0"/>
                    </a:p>
                  </a:txBody>
                  <a:tcPr/>
                </a:tc>
                <a:tc rowSpan="2" hMerge="1">
                  <a:txBody>
                    <a:bodyPr/>
                    <a:lstStyle/>
                    <a:p>
                      <a:endParaRPr lang="en-US"/>
                    </a:p>
                  </a:txBody>
                  <a:tcPr/>
                </a:tc>
                <a:tc rowSpan="2" hMerge="1">
                  <a:txBody>
                    <a:bodyPr/>
                    <a:lstStyle/>
                    <a:p>
                      <a:endParaRPr lang="en-US" dirty="0"/>
                    </a:p>
                  </a:txBody>
                  <a:tcPr/>
                </a:tc>
                <a:extLst>
                  <a:ext uri="{0D108BD9-81ED-4DB2-BD59-A6C34878D82A}">
                    <a16:rowId xmlns:a16="http://schemas.microsoft.com/office/drawing/2014/main" val="510600485"/>
                  </a:ext>
                </a:extLst>
              </a:tr>
              <a:tr h="370840">
                <a:tc vMerge="1">
                  <a:txBody>
                    <a:bodyPr/>
                    <a:lstStyle/>
                    <a:p>
                      <a:endParaRPr lang="en-US"/>
                    </a:p>
                  </a:txBody>
                  <a:tcPr/>
                </a:tc>
                <a:tc rowSpan="2">
                  <a:txBody>
                    <a:bodyPr/>
                    <a:lstStyle/>
                    <a:p>
                      <a:r>
                        <a:rPr lang="en-US" dirty="0"/>
                        <a:t>Normal</a:t>
                      </a:r>
                    </a:p>
                  </a:txBody>
                  <a:tcPr>
                    <a:lnR w="12700" cap="flat" cmpd="sng" algn="ctr">
                      <a:solidFill>
                        <a:schemeClr val="tx1"/>
                      </a:solidFill>
                      <a:prstDash val="solid"/>
                      <a:round/>
                      <a:headEnd type="none" w="med" len="med"/>
                      <a:tailEnd type="none" w="med" len="med"/>
                    </a:lnR>
                  </a:tcPr>
                </a:tc>
                <a:tc gridSpan="6" vMerge="1">
                  <a:txBody>
                    <a:bodyPr/>
                    <a:lstStyle/>
                    <a:p>
                      <a:endParaRPr lang="en-US" dirty="0"/>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hMerge="1" vMerge="1">
                  <a:txBody>
                    <a:bodyPr/>
                    <a:lstStyle/>
                    <a:p>
                      <a:endParaRPr lang="en-US" dirty="0"/>
                    </a:p>
                  </a:txBody>
                  <a:tcPr>
                    <a:lnB w="12700" cap="flat" cmpd="sng" algn="ctr">
                      <a:solidFill>
                        <a:schemeClr val="tx1"/>
                      </a:solidFill>
                      <a:prstDash val="sysDash"/>
                      <a:round/>
                      <a:headEnd type="none" w="med" len="med"/>
                      <a:tailEnd type="none" w="med" len="med"/>
                    </a:lnB>
                  </a:tcPr>
                </a:tc>
                <a:tc hMerge="1" vMerge="1">
                  <a:txBody>
                    <a:bodyPr/>
                    <a:lstStyle/>
                    <a:p>
                      <a:endParaRPr lang="en-US" dirty="0"/>
                    </a:p>
                  </a:txBody>
                  <a:tcPr>
                    <a:lnB w="12700" cap="flat" cmpd="sng" algn="ctr">
                      <a:solidFill>
                        <a:schemeClr val="tx1"/>
                      </a:solidFill>
                      <a:prstDash val="sysDash"/>
                      <a:round/>
                      <a:headEnd type="none" w="med" len="med"/>
                      <a:tailEnd type="none" w="med" len="med"/>
                    </a:lnB>
                  </a:tcPr>
                </a:tc>
                <a:tc hMerge="1" vMerge="1">
                  <a:txBody>
                    <a:bodyPr/>
                    <a:lstStyle/>
                    <a:p>
                      <a:endParaRPr lang="en-US" dirty="0"/>
                    </a:p>
                  </a:txBody>
                  <a:tcPr>
                    <a:lnB w="12700" cap="flat" cmpd="sng" algn="ctr">
                      <a:solidFill>
                        <a:schemeClr val="tx1"/>
                      </a:solidFill>
                      <a:prstDash val="sysDash"/>
                      <a:round/>
                      <a:headEnd type="none" w="med" len="med"/>
                      <a:tailEnd type="none" w="med" len="med"/>
                    </a:lnB>
                  </a:tcPr>
                </a:tc>
                <a:tc hMerge="1" vMerge="1">
                  <a:txBody>
                    <a:bodyPr/>
                    <a:lstStyle/>
                    <a:p>
                      <a:endParaRPr lang="en-US" dirty="0"/>
                    </a:p>
                  </a:txBody>
                  <a:tcPr>
                    <a:lnB w="12700" cap="flat" cmpd="sng" algn="ctr">
                      <a:solidFill>
                        <a:schemeClr val="tx1"/>
                      </a:solidFill>
                      <a:prstDash val="sysDash"/>
                      <a:round/>
                      <a:headEnd type="none" w="med" len="med"/>
                      <a:tailEnd type="none" w="med" len="med"/>
                    </a:lnB>
                  </a:tcPr>
                </a:tc>
                <a:tc hMerge="1" vMerge="1">
                  <a:txBody>
                    <a:bodyPr/>
                    <a:lstStyle/>
                    <a:p>
                      <a:endParaRPr lang="en-US" dirty="0"/>
                    </a:p>
                  </a:txBody>
                  <a:tcP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72075821"/>
                  </a:ext>
                </a:extLst>
              </a:tr>
              <a:tr h="370840">
                <a:tc vMerge="1">
                  <a:txBody>
                    <a:bodyPr/>
                    <a:lstStyle/>
                    <a:p>
                      <a:endParaRPr lang="en-US"/>
                    </a:p>
                  </a:txBody>
                  <a:tcPr/>
                </a:tc>
                <a:tc vMerge="1">
                  <a:txBody>
                    <a:bodyPr/>
                    <a:lstStyle/>
                    <a:p>
                      <a:endParaRPr lang="en-US" dirty="0"/>
                    </a:p>
                  </a:txBody>
                  <a:tcPr>
                    <a:lnT w="12700" cap="flat" cmpd="sng" algn="ctr">
                      <a:solidFill>
                        <a:schemeClr val="tx1"/>
                      </a:solidFill>
                      <a:prstDash val="sysDash"/>
                      <a:round/>
                      <a:headEnd type="none" w="med" len="med"/>
                      <a:tailEnd type="none" w="med" len="med"/>
                    </a:lnT>
                  </a:tcPr>
                </a:tc>
                <a:tc rowSpan="2" gridSpan="6">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en-US" dirty="0"/>
                    </a:p>
                  </a:txBody>
                  <a:tcPr>
                    <a:lnT w="12700" cap="flat" cmpd="sng" algn="ctr">
                      <a:solidFill>
                        <a:schemeClr val="tx1"/>
                      </a:solidFill>
                      <a:prstDash val="sysDash"/>
                      <a:round/>
                      <a:headEnd type="none" w="med" len="med"/>
                      <a:tailEnd type="none" w="med" len="med"/>
                    </a:lnT>
                  </a:tcPr>
                </a:tc>
                <a:tc rowSpan="2" hMerge="1">
                  <a:txBody>
                    <a:bodyPr/>
                    <a:lstStyle/>
                    <a:p>
                      <a:endParaRPr lang="en-US" dirty="0"/>
                    </a:p>
                  </a:txBody>
                  <a:tcPr/>
                </a:tc>
                <a:tc rowSpan="2" hMerge="1">
                  <a:txBody>
                    <a:bodyPr/>
                    <a:lstStyle/>
                    <a:p>
                      <a:endParaRPr lang="en-US" dirty="0"/>
                    </a:p>
                  </a:txBody>
                  <a:tcPr/>
                </a:tc>
                <a:tc rowSpan="2" hMerge="1">
                  <a:txBody>
                    <a:bodyPr/>
                    <a:lstStyle/>
                    <a:p>
                      <a:endParaRPr lang="en-US"/>
                    </a:p>
                  </a:txBody>
                  <a:tcPr/>
                </a:tc>
                <a:tc rowSpan="2" hMerge="1">
                  <a:txBody>
                    <a:bodyPr/>
                    <a:lstStyle/>
                    <a:p>
                      <a:endParaRPr lang="en-US" dirty="0"/>
                    </a:p>
                  </a:txBody>
                  <a:tcPr/>
                </a:tc>
                <a:extLst>
                  <a:ext uri="{0D108BD9-81ED-4DB2-BD59-A6C34878D82A}">
                    <a16:rowId xmlns:a16="http://schemas.microsoft.com/office/drawing/2014/main" val="3657073768"/>
                  </a:ext>
                </a:extLst>
              </a:tr>
              <a:tr h="741680">
                <a:tc vMerge="1">
                  <a:txBody>
                    <a:bodyPr/>
                    <a:lstStyle/>
                    <a:p>
                      <a:endParaRPr lang="en-US"/>
                    </a:p>
                  </a:txBody>
                  <a:tcPr/>
                </a:tc>
                <a:tc>
                  <a:txBody>
                    <a:bodyPr/>
                    <a:lstStyle/>
                    <a:p>
                      <a:r>
                        <a:rPr lang="en-US" dirty="0"/>
                        <a:t>Low</a:t>
                      </a:r>
                    </a:p>
                  </a:txBody>
                  <a:tcPr>
                    <a:lnR w="12700" cap="flat" cmpd="sng" algn="ctr">
                      <a:solidFill>
                        <a:schemeClr val="tx1"/>
                      </a:solidFill>
                      <a:prstDash val="solid"/>
                      <a:round/>
                      <a:headEnd type="none" w="med" len="med"/>
                      <a:tailEnd type="none" w="med" len="med"/>
                    </a:lnR>
                  </a:tcPr>
                </a:tc>
                <a:tc gridSpan="6" vMerge="1">
                  <a:txBody>
                    <a:bodyPr/>
                    <a:lstStyle/>
                    <a:p>
                      <a:endParaRPr lang="en-US" dirty="0"/>
                    </a:p>
                  </a:txBody>
                  <a:tcPr/>
                </a:tc>
                <a:tc hMerge="1" vMerge="1">
                  <a:txBody>
                    <a:bodyPr/>
                    <a:lstStyle/>
                    <a:p>
                      <a:endParaRPr lang="en-US" dirty="0"/>
                    </a:p>
                  </a:txBody>
                  <a:tcPr/>
                </a:tc>
                <a:tc hMerge="1" vMerge="1">
                  <a:txBody>
                    <a:bodyPr/>
                    <a:lstStyle/>
                    <a:p>
                      <a:endParaRPr lang="en-US" dirty="0"/>
                    </a:p>
                  </a:txBody>
                  <a:tcPr/>
                </a:tc>
                <a:tc hMerge="1" vMerge="1">
                  <a:txBody>
                    <a:bodyPr/>
                    <a:lstStyle/>
                    <a:p>
                      <a:endParaRPr lang="en-US" dirty="0"/>
                    </a:p>
                  </a:txBody>
                  <a:tcPr/>
                </a:tc>
                <a:tc hMerge="1" vMerge="1">
                  <a:txBody>
                    <a:bodyPr/>
                    <a:lstStyle/>
                    <a:p>
                      <a:endParaRPr lang="en-US" dirty="0"/>
                    </a:p>
                  </a:txBody>
                  <a:tcPr/>
                </a:tc>
                <a:tc hMerge="1" vMerge="1">
                  <a:txBody>
                    <a:bodyPr/>
                    <a:lstStyle/>
                    <a:p>
                      <a:endParaRPr lang="en-US" dirty="0"/>
                    </a:p>
                  </a:txBody>
                  <a:tcPr/>
                </a:tc>
                <a:extLst>
                  <a:ext uri="{0D108BD9-81ED-4DB2-BD59-A6C34878D82A}">
                    <a16:rowId xmlns:a16="http://schemas.microsoft.com/office/drawing/2014/main" val="3488267187"/>
                  </a:ext>
                </a:extLst>
              </a:tr>
              <a:tr h="370840">
                <a:tc vMerge="1">
                  <a:txBody>
                    <a:bodyPr/>
                    <a:lstStyle/>
                    <a:p>
                      <a:endParaRPr lang="en-US"/>
                    </a:p>
                  </a:txBody>
                  <a:tcPr/>
                </a:tc>
                <a:tc gridSpan="2">
                  <a:txBody>
                    <a:bodyPr/>
                    <a:lstStyle/>
                    <a:p>
                      <a:pPr algn="ctr"/>
                      <a:r>
                        <a:rPr lang="en-US" dirty="0"/>
                        <a:t>1</a:t>
                      </a:r>
                    </a:p>
                  </a:txBody>
                  <a:tcPr/>
                </a:tc>
                <a:tc hMerge="1">
                  <a:txBody>
                    <a:bodyPr/>
                    <a:lstStyle/>
                    <a:p>
                      <a:endParaRPr lang="en-US" dirty="0"/>
                    </a:p>
                  </a:txBody>
                  <a:tcPr/>
                </a:tc>
                <a:tc>
                  <a:txBody>
                    <a:bodyPr/>
                    <a:lstStyle/>
                    <a:p>
                      <a:pPr algn="ctr"/>
                      <a:r>
                        <a:rPr lang="en-US" dirty="0"/>
                        <a:t>2</a:t>
                      </a:r>
                    </a:p>
                  </a:txBody>
                  <a:tcPr>
                    <a:lnT w="12700" cap="flat" cmpd="sng" algn="ctr">
                      <a:solidFill>
                        <a:schemeClr val="tx1"/>
                      </a:solidFill>
                      <a:prstDash val="solid"/>
                      <a:round/>
                      <a:headEnd type="none" w="med" len="med"/>
                      <a:tailEnd type="none" w="med" len="med"/>
                    </a:lnT>
                  </a:tcPr>
                </a:tc>
                <a:tc>
                  <a:txBody>
                    <a:bodyPr/>
                    <a:lstStyle/>
                    <a:p>
                      <a:pPr algn="ctr"/>
                      <a:r>
                        <a:rPr lang="en-US" dirty="0"/>
                        <a:t>3</a:t>
                      </a:r>
                    </a:p>
                  </a:txBody>
                  <a:tcPr>
                    <a:lnT w="12700" cap="flat" cmpd="sng" algn="ctr">
                      <a:solidFill>
                        <a:schemeClr val="tx1"/>
                      </a:solidFill>
                      <a:prstDash val="solid"/>
                      <a:round/>
                      <a:headEnd type="none" w="med" len="med"/>
                      <a:tailEnd type="none" w="med" len="med"/>
                    </a:lnT>
                  </a:tcPr>
                </a:tc>
                <a:tc>
                  <a:txBody>
                    <a:bodyPr/>
                    <a:lstStyle/>
                    <a:p>
                      <a:pPr algn="ctr"/>
                      <a:r>
                        <a:rPr lang="en-US" dirty="0"/>
                        <a:t>4</a:t>
                      </a:r>
                    </a:p>
                  </a:txBody>
                  <a:tcPr>
                    <a:lnT w="12700" cap="flat" cmpd="sng" algn="ctr">
                      <a:solidFill>
                        <a:schemeClr val="tx1"/>
                      </a:solidFill>
                      <a:prstDash val="solid"/>
                      <a:round/>
                      <a:headEnd type="none" w="med" len="med"/>
                      <a:tailEnd type="none" w="med" len="med"/>
                    </a:lnT>
                  </a:tcPr>
                </a:tc>
                <a:tc>
                  <a:txBody>
                    <a:bodyPr/>
                    <a:lstStyle/>
                    <a:p>
                      <a:pPr algn="ctr"/>
                      <a:r>
                        <a:rPr lang="en-US" dirty="0"/>
                        <a:t>5</a:t>
                      </a:r>
                    </a:p>
                  </a:txBody>
                  <a:tcPr>
                    <a:lnT w="12700" cap="flat" cmpd="sng" algn="ctr">
                      <a:solidFill>
                        <a:schemeClr val="tx1"/>
                      </a:solidFill>
                      <a:prstDash val="solid"/>
                      <a:round/>
                      <a:headEnd type="none" w="med" len="med"/>
                      <a:tailEnd type="none" w="med" len="med"/>
                    </a:lnT>
                  </a:tcPr>
                </a:tc>
                <a:tc>
                  <a:txBody>
                    <a:bodyPr/>
                    <a:lstStyle/>
                    <a:p>
                      <a:pPr algn="ctr"/>
                      <a:r>
                        <a:rPr lang="en-US" dirty="0"/>
                        <a:t>6</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15562348"/>
                  </a:ext>
                </a:extLst>
              </a:tr>
              <a:tr h="370840">
                <a:tc vMerge="1">
                  <a:txBody>
                    <a:bodyPr/>
                    <a:lstStyle/>
                    <a:p>
                      <a:endParaRPr lang="en-US" dirty="0"/>
                    </a:p>
                  </a:txBody>
                  <a:tcPr/>
                </a:tc>
                <a:tc gridSpan="7">
                  <a:txBody>
                    <a:bodyPr/>
                    <a:lstStyle/>
                    <a:p>
                      <a:pPr algn="ctr"/>
                      <a:r>
                        <a:rPr lang="en-US" sz="3600" b="1" dirty="0"/>
                        <a:t>Months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pPr algn="ctr"/>
                      <a:endParaRPr lang="en-US" sz="3600" b="1" dirty="0"/>
                    </a:p>
                  </a:txBody>
                  <a:tcPr/>
                </a:tc>
                <a:extLst>
                  <a:ext uri="{0D108BD9-81ED-4DB2-BD59-A6C34878D82A}">
                    <a16:rowId xmlns:a16="http://schemas.microsoft.com/office/drawing/2014/main" val="3492235569"/>
                  </a:ext>
                </a:extLst>
              </a:tr>
            </a:tbl>
          </a:graphicData>
        </a:graphic>
      </p:graphicFrame>
      <p:sp>
        <p:nvSpPr>
          <p:cNvPr id="20" name="Freeform: Shape 19">
            <a:extLst>
              <a:ext uri="{FF2B5EF4-FFF2-40B4-BE49-F238E27FC236}">
                <a16:creationId xmlns:a16="http://schemas.microsoft.com/office/drawing/2014/main" id="{34FCD589-AD04-FABE-44CE-B25143426940}"/>
              </a:ext>
            </a:extLst>
          </p:cNvPr>
          <p:cNvSpPr/>
          <p:nvPr/>
        </p:nvSpPr>
        <p:spPr>
          <a:xfrm>
            <a:off x="2686050" y="3301262"/>
            <a:ext cx="7905750" cy="1624937"/>
          </a:xfrm>
          <a:custGeom>
            <a:avLst/>
            <a:gdLst>
              <a:gd name="connsiteX0" fmla="*/ 0 w 7905750"/>
              <a:gd name="connsiteY0" fmla="*/ 80113 h 1624937"/>
              <a:gd name="connsiteX1" fmla="*/ 2181225 w 7905750"/>
              <a:gd name="connsiteY1" fmla="*/ 146788 h 1624937"/>
              <a:gd name="connsiteX2" fmla="*/ 3476625 w 7905750"/>
              <a:gd name="connsiteY2" fmla="*/ 1423138 h 1624937"/>
              <a:gd name="connsiteX3" fmla="*/ 5219700 w 7905750"/>
              <a:gd name="connsiteY3" fmla="*/ 1518388 h 1624937"/>
              <a:gd name="connsiteX4" fmla="*/ 6886575 w 7905750"/>
              <a:gd name="connsiteY4" fmla="*/ 394438 h 1624937"/>
              <a:gd name="connsiteX5" fmla="*/ 7905750 w 7905750"/>
              <a:gd name="connsiteY5" fmla="*/ 261088 h 1624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05750" h="1624937">
                <a:moveTo>
                  <a:pt x="0" y="80113"/>
                </a:moveTo>
                <a:cubicBezTo>
                  <a:pt x="800894" y="1531"/>
                  <a:pt x="1601788" y="-77050"/>
                  <a:pt x="2181225" y="146788"/>
                </a:cubicBezTo>
                <a:cubicBezTo>
                  <a:pt x="2760663" y="370626"/>
                  <a:pt x="2970213" y="1194538"/>
                  <a:pt x="3476625" y="1423138"/>
                </a:cubicBezTo>
                <a:cubicBezTo>
                  <a:pt x="3983038" y="1651738"/>
                  <a:pt x="4651375" y="1689838"/>
                  <a:pt x="5219700" y="1518388"/>
                </a:cubicBezTo>
                <a:cubicBezTo>
                  <a:pt x="5788025" y="1346938"/>
                  <a:pt x="6438900" y="603988"/>
                  <a:pt x="6886575" y="394438"/>
                </a:cubicBezTo>
                <a:cubicBezTo>
                  <a:pt x="7334250" y="184888"/>
                  <a:pt x="7620000" y="222988"/>
                  <a:pt x="7905750" y="261088"/>
                </a:cubicBezTo>
              </a:path>
            </a:pathLst>
          </a:custGeom>
          <a:ln w="9525"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07849A51-F154-2D9F-0BBB-3987E9A3EAAF}"/>
              </a:ext>
            </a:extLst>
          </p:cNvPr>
          <p:cNvSpPr txBox="1"/>
          <p:nvPr/>
        </p:nvSpPr>
        <p:spPr>
          <a:xfrm>
            <a:off x="2619375" y="3362325"/>
            <a:ext cx="1790700" cy="461665"/>
          </a:xfrm>
          <a:prstGeom prst="rect">
            <a:avLst/>
          </a:prstGeom>
          <a:noFill/>
        </p:spPr>
        <p:txBody>
          <a:bodyPr wrap="square" rtlCol="0">
            <a:spAutoFit/>
          </a:bodyPr>
          <a:lstStyle/>
          <a:p>
            <a:r>
              <a:rPr lang="en-US" sz="2400" b="1" dirty="0"/>
              <a:t>Honeymoon</a:t>
            </a:r>
          </a:p>
        </p:txBody>
      </p:sp>
      <p:sp>
        <p:nvSpPr>
          <p:cNvPr id="22" name="TextBox 21">
            <a:extLst>
              <a:ext uri="{FF2B5EF4-FFF2-40B4-BE49-F238E27FC236}">
                <a16:creationId xmlns:a16="http://schemas.microsoft.com/office/drawing/2014/main" id="{A1F51111-D832-316D-6248-021AF440A30D}"/>
              </a:ext>
            </a:extLst>
          </p:cNvPr>
          <p:cNvSpPr txBox="1"/>
          <p:nvPr/>
        </p:nvSpPr>
        <p:spPr>
          <a:xfrm>
            <a:off x="6391275" y="4135966"/>
            <a:ext cx="1514475" cy="461665"/>
          </a:xfrm>
          <a:prstGeom prst="rect">
            <a:avLst/>
          </a:prstGeom>
          <a:noFill/>
        </p:spPr>
        <p:txBody>
          <a:bodyPr wrap="square" rtlCol="0">
            <a:spAutoFit/>
          </a:bodyPr>
          <a:lstStyle/>
          <a:p>
            <a:r>
              <a:rPr lang="en-US" sz="2400" b="1" dirty="0"/>
              <a:t>Hostility</a:t>
            </a:r>
          </a:p>
        </p:txBody>
      </p:sp>
      <p:sp>
        <p:nvSpPr>
          <p:cNvPr id="23" name="TextBox 22">
            <a:extLst>
              <a:ext uri="{FF2B5EF4-FFF2-40B4-BE49-F238E27FC236}">
                <a16:creationId xmlns:a16="http://schemas.microsoft.com/office/drawing/2014/main" id="{8205912A-3857-1941-4010-FA20E81F635F}"/>
              </a:ext>
            </a:extLst>
          </p:cNvPr>
          <p:cNvSpPr txBox="1"/>
          <p:nvPr/>
        </p:nvSpPr>
        <p:spPr>
          <a:xfrm>
            <a:off x="8893296" y="4135966"/>
            <a:ext cx="1790700" cy="461665"/>
          </a:xfrm>
          <a:prstGeom prst="rect">
            <a:avLst/>
          </a:prstGeom>
          <a:noFill/>
        </p:spPr>
        <p:txBody>
          <a:bodyPr wrap="square" rtlCol="0">
            <a:spAutoFit/>
          </a:bodyPr>
          <a:lstStyle/>
          <a:p>
            <a:r>
              <a:rPr lang="en-US" sz="2400" b="1" dirty="0"/>
              <a:t>Humor</a:t>
            </a:r>
          </a:p>
        </p:txBody>
      </p:sp>
      <p:sp>
        <p:nvSpPr>
          <p:cNvPr id="24" name="TextBox 23">
            <a:extLst>
              <a:ext uri="{FF2B5EF4-FFF2-40B4-BE49-F238E27FC236}">
                <a16:creationId xmlns:a16="http://schemas.microsoft.com/office/drawing/2014/main" id="{6FDB2AE9-4B46-AF14-2618-C119C2A7A63C}"/>
              </a:ext>
            </a:extLst>
          </p:cNvPr>
          <p:cNvSpPr txBox="1"/>
          <p:nvPr/>
        </p:nvSpPr>
        <p:spPr>
          <a:xfrm>
            <a:off x="9459464" y="3110762"/>
            <a:ext cx="1580011" cy="461665"/>
          </a:xfrm>
          <a:prstGeom prst="rect">
            <a:avLst/>
          </a:prstGeom>
          <a:noFill/>
        </p:spPr>
        <p:txBody>
          <a:bodyPr wrap="square" rtlCol="0">
            <a:spAutoFit/>
          </a:bodyPr>
          <a:lstStyle/>
          <a:p>
            <a:r>
              <a:rPr lang="en-US" sz="2400" b="1" dirty="0"/>
              <a:t>At Home</a:t>
            </a:r>
          </a:p>
        </p:txBody>
      </p:sp>
    </p:spTree>
    <p:extLst>
      <p:ext uri="{BB962C8B-B14F-4D97-AF65-F5344CB8AC3E}">
        <p14:creationId xmlns:p14="http://schemas.microsoft.com/office/powerpoint/2010/main" val="8301142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numCol="2">
            <a:normAutofit lnSpcReduction="10000"/>
          </a:bodyPr>
          <a:lstStyle/>
          <a:p>
            <a:pPr marL="0" indent="0">
              <a:buNone/>
            </a:pPr>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How can these help with culture shock?</a:t>
            </a:r>
          </a:p>
          <a:p>
            <a:r>
              <a:rPr lang="en-US" sz="44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Love</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Devoted to</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Give preference to</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Same mind toward</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Consider</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Encourage</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Tolerate</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Hospitable</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Build up</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Admonish</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Serve</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Bear the burdens of</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Forgive</a:t>
            </a:r>
          </a:p>
          <a:p>
            <a:r>
              <a:rPr lang="en-US" sz="36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3600" dirty="0">
                <a:solidFill>
                  <a:schemeClr val="bg1"/>
                </a:solidFill>
                <a:effectLst>
                  <a:outerShdw blurRad="38100" dist="38100" dir="2700000" algn="tl">
                    <a:srgbClr val="000000">
                      <a:alpha val="43137"/>
                    </a:srgbClr>
                  </a:outerShdw>
                </a:effectLst>
                <a:latin typeface="Eras Demi ITC" panose="020B0805030504020804" pitchFamily="34" charset="0"/>
              </a:rPr>
              <a:t>Pray for</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571500" y="-10959"/>
            <a:ext cx="11260282" cy="1653299"/>
          </a:xfrm>
        </p:spPr>
        <p:txBody>
          <a:bodyPr>
            <a:noAutofit/>
          </a:bodyPr>
          <a:lstStyle/>
          <a:p>
            <a:r>
              <a:rPr kumimoji="0" lang="en-US" sz="49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Responsibilities</a:t>
            </a:r>
            <a:br>
              <a:rPr kumimoji="0" lang="en-US" sz="49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br>
            <a:r>
              <a:rPr kumimoji="0" lang="en-US" sz="49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Towards the New &amp; Visiting</a:t>
            </a:r>
            <a:endParaRPr lang="en-US" sz="5400" dirty="0">
              <a:solidFill>
                <a:srgbClr val="1B1464"/>
              </a:solidFill>
              <a:latin typeface="Eras Bold ITC" panose="020B0907030504020204" pitchFamily="34" charset="0"/>
              <a:cs typeface="Aharoni" panose="02010803020104030203" pitchFamily="2" charset="-79"/>
            </a:endParaRPr>
          </a:p>
        </p:txBody>
      </p:sp>
    </p:spTree>
    <p:extLst>
      <p:ext uri="{BB962C8B-B14F-4D97-AF65-F5344CB8AC3E}">
        <p14:creationId xmlns:p14="http://schemas.microsoft.com/office/powerpoint/2010/main" val="3801488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Some passages to consider</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Romans 14:1-23</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1 Corinthians 8:1-13</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Colossians 2:16-23</a:t>
            </a:r>
          </a:p>
          <a:p>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Galatians 2:15-21</a:t>
            </a:r>
          </a:p>
          <a:p>
            <a:r>
              <a:rPr lang="en-US" sz="4800" dirty="0">
                <a:solidFill>
                  <a:srgbClr val="1B1463"/>
                </a:solidFill>
                <a:effectLst>
                  <a:outerShdw blurRad="38100" dist="38100" dir="2700000" algn="tl">
                    <a:srgbClr val="000000">
                      <a:alpha val="43137"/>
                    </a:srgbClr>
                  </a:outerShdw>
                </a:effectLst>
                <a:latin typeface="Eras Demi ITC" panose="020B0805030504020804" pitchFamily="34" charset="0"/>
              </a:rPr>
              <a:t> </a:t>
            </a:r>
            <a:r>
              <a:rPr lang="en-US" sz="4800" dirty="0">
                <a:solidFill>
                  <a:schemeClr val="bg1"/>
                </a:solidFill>
                <a:effectLst>
                  <a:outerShdw blurRad="38100" dist="38100" dir="2700000" algn="tl">
                    <a:srgbClr val="000000">
                      <a:alpha val="43137"/>
                    </a:srgbClr>
                  </a:outerShdw>
                </a:effectLst>
                <a:latin typeface="Eras Demi ITC" panose="020B0805030504020804" pitchFamily="34" charset="0"/>
              </a:rPr>
              <a:t>Colossians 3:5-10</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54100"/>
            <a:ext cx="11645034" cy="1418319"/>
          </a:xfrm>
        </p:spPr>
        <p:txBody>
          <a:bodyPr>
            <a:normAutofit fontScale="90000"/>
          </a:bodyPr>
          <a:lstStyle/>
          <a:p>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Responsibilities</a:t>
            </a:r>
            <a:b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br>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Towards the New &amp; Visiting</a:t>
            </a:r>
            <a:endParaRPr lang="en-US" sz="7200" dirty="0">
              <a:solidFill>
                <a:srgbClr val="1B1464"/>
              </a:solidFill>
              <a:latin typeface="Eras Bold ITC" panose="020B0907030504020204" pitchFamily="34" charset="0"/>
              <a:cs typeface="Aharoni" panose="02010803020104030203" pitchFamily="2" charset="-79"/>
            </a:endParaRPr>
          </a:p>
        </p:txBody>
      </p:sp>
    </p:spTree>
    <p:extLst>
      <p:ext uri="{BB962C8B-B14F-4D97-AF65-F5344CB8AC3E}">
        <p14:creationId xmlns:p14="http://schemas.microsoft.com/office/powerpoint/2010/main" val="38459963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2000" r="-42000"/>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C311C95-F3F4-2481-5FD6-4CA90B2C6332}"/>
              </a:ext>
            </a:extLst>
          </p:cNvPr>
          <p:cNvGrpSpPr/>
          <p:nvPr/>
        </p:nvGrpSpPr>
        <p:grpSpPr>
          <a:xfrm>
            <a:off x="0" y="46191"/>
            <a:ext cx="12182764" cy="1431628"/>
            <a:chOff x="0" y="46190"/>
            <a:chExt cx="12182764" cy="1671781"/>
          </a:xfrm>
        </p:grpSpPr>
        <p:sp>
          <p:nvSpPr>
            <p:cNvPr id="5" name="Rectangle 4">
              <a:extLst>
                <a:ext uri="{FF2B5EF4-FFF2-40B4-BE49-F238E27FC236}">
                  <a16:creationId xmlns:a16="http://schemas.microsoft.com/office/drawing/2014/main" id="{A37EFE49-76E3-EBC3-7F8C-F919A884C13B}"/>
                </a:ext>
              </a:extLst>
            </p:cNvPr>
            <p:cNvSpPr/>
            <p:nvPr/>
          </p:nvSpPr>
          <p:spPr>
            <a:xfrm>
              <a:off x="928253" y="55426"/>
              <a:ext cx="10515601" cy="1653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FA4EBD7-7BE3-EB18-1616-0199647F5C86}"/>
                </a:ext>
              </a:extLst>
            </p:cNvPr>
            <p:cNvSpPr/>
            <p:nvPr/>
          </p:nvSpPr>
          <p:spPr>
            <a:xfrm>
              <a:off x="0" y="46190"/>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51B2E68-58FE-41CE-1285-DFFC52B94202}"/>
                </a:ext>
              </a:extLst>
            </p:cNvPr>
            <p:cNvSpPr/>
            <p:nvPr/>
          </p:nvSpPr>
          <p:spPr>
            <a:xfrm>
              <a:off x="10464800" y="55426"/>
              <a:ext cx="1717964" cy="16625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E9678D9-6999-DC15-617B-FB278C09FED7}"/>
              </a:ext>
            </a:extLst>
          </p:cNvPr>
          <p:cNvSpPr>
            <a:spLocks noGrp="1"/>
          </p:cNvSpPr>
          <p:nvPr>
            <p:ph idx="1"/>
          </p:nvPr>
        </p:nvSpPr>
        <p:spPr>
          <a:xfrm>
            <a:off x="184727" y="1699490"/>
            <a:ext cx="11841018" cy="5010209"/>
          </a:xfrm>
        </p:spPr>
        <p:txBody>
          <a:bodyPr>
            <a:normAutofit fontScale="70000" lnSpcReduction="20000"/>
          </a:bodyPr>
          <a:lstStyle/>
          <a:p>
            <a:pPr marL="0" indent="0">
              <a:buNone/>
            </a:pPr>
            <a:r>
              <a:rPr lang="en-US" sz="5200" dirty="0">
                <a:solidFill>
                  <a:srgbClr val="1B1464"/>
                </a:solidFill>
                <a:effectLst>
                  <a:outerShdw blurRad="38100" dist="38100" dir="2700000" algn="tl">
                    <a:srgbClr val="000000">
                      <a:alpha val="43137"/>
                    </a:srgbClr>
                  </a:outerShdw>
                </a:effectLst>
                <a:latin typeface="Eras Demi ITC" panose="020B0805030504020804" pitchFamily="34" charset="0"/>
              </a:rPr>
              <a:t>Some Do’s and Don’ts</a:t>
            </a:r>
          </a:p>
          <a:p>
            <a:pPr marL="914400" indent="-914400">
              <a:buAutoNum type="arabicPeriod"/>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 Greet them.  Don’t stand there with your friends, point, and ask, “Who are those people?”  Go up and say hello.  Give them your name.</a:t>
            </a:r>
          </a:p>
          <a:p>
            <a:pPr marL="914400" indent="-914400">
              <a:buAutoNum type="arabicPeriod"/>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 offer to show them to class, and help their kids find class if they have any.</a:t>
            </a:r>
          </a:p>
          <a:p>
            <a:pPr marL="914400" indent="-914400">
              <a:buAutoNum type="arabicPeriod"/>
            </a:pPr>
            <a:r>
              <a:rPr lang="en-US" sz="4800" dirty="0">
                <a:solidFill>
                  <a:srgbClr val="1B1464"/>
                </a:solidFill>
                <a:effectLst>
                  <a:outerShdw blurRad="38100" dist="38100" dir="2700000" algn="tl">
                    <a:srgbClr val="000000">
                      <a:alpha val="43137"/>
                    </a:srgbClr>
                  </a:outerShdw>
                </a:effectLst>
                <a:latin typeface="Eras Demi ITC" panose="020B0805030504020804" pitchFamily="34" charset="0"/>
              </a:rPr>
              <a:t>Don’t simply tell them where the classes are, take them.  While you are going tell them the order of services, how long till Bible class starts, and how long is the break between services. Also, about special programs for their kids, or for their age group.</a:t>
            </a:r>
          </a:p>
        </p:txBody>
      </p:sp>
      <p:sp>
        <p:nvSpPr>
          <p:cNvPr id="2" name="Title 1">
            <a:extLst>
              <a:ext uri="{FF2B5EF4-FFF2-40B4-BE49-F238E27FC236}">
                <a16:creationId xmlns:a16="http://schemas.microsoft.com/office/drawing/2014/main" id="{45A5A618-F7F6-835A-E1B8-59A499AB67C2}"/>
              </a:ext>
            </a:extLst>
          </p:cNvPr>
          <p:cNvSpPr>
            <a:spLocks noGrp="1"/>
          </p:cNvSpPr>
          <p:nvPr>
            <p:ph type="title"/>
          </p:nvPr>
        </p:nvSpPr>
        <p:spPr>
          <a:xfrm>
            <a:off x="380711" y="54100"/>
            <a:ext cx="11645034" cy="1418319"/>
          </a:xfrm>
        </p:spPr>
        <p:txBody>
          <a:bodyPr>
            <a:normAutofit fontScale="90000"/>
          </a:bodyPr>
          <a:lstStyle/>
          <a:p>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Responsibilities</a:t>
            </a:r>
            <a:b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br>
            <a:r>
              <a:rPr kumimoji="0" lang="en-US" sz="5400" b="0" i="0" u="none" strike="noStrike" kern="1200" cap="none" spc="0" normalizeH="0" baseline="0" noProof="0" dirty="0">
                <a:ln>
                  <a:noFill/>
                </a:ln>
                <a:solidFill>
                  <a:srgbClr val="1B1464"/>
                </a:solidFill>
                <a:effectLst/>
                <a:uLnTx/>
                <a:uFillTx/>
                <a:latin typeface="Eras Bold ITC" panose="020B0907030504020204" pitchFamily="34" charset="0"/>
                <a:ea typeface="+mj-ea"/>
                <a:cs typeface="Aharoni" panose="02010803020104030203" pitchFamily="2" charset="-79"/>
              </a:rPr>
              <a:t>Towards the New &amp; Visiting</a:t>
            </a:r>
            <a:endParaRPr lang="en-US" sz="7200" dirty="0">
              <a:solidFill>
                <a:srgbClr val="1B1464"/>
              </a:solidFill>
              <a:latin typeface="Eras Bold ITC" panose="020B0907030504020204" pitchFamily="34" charset="0"/>
              <a:cs typeface="Aharoni" panose="02010803020104030203" pitchFamily="2" charset="-79"/>
            </a:endParaRPr>
          </a:p>
        </p:txBody>
      </p:sp>
    </p:spTree>
    <p:extLst>
      <p:ext uri="{BB962C8B-B14F-4D97-AF65-F5344CB8AC3E}">
        <p14:creationId xmlns:p14="http://schemas.microsoft.com/office/powerpoint/2010/main" val="31657857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1880</TotalTime>
  <Words>591</Words>
  <Application>Microsoft Office PowerPoint</Application>
  <PresentationFormat>Widescreen</PresentationFormat>
  <Paragraphs>87</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Eras Bold ITC</vt:lpstr>
      <vt:lpstr>Eras Demi ITC</vt:lpstr>
      <vt:lpstr>Office Theme</vt:lpstr>
      <vt:lpstr>Creating Community</vt:lpstr>
      <vt:lpstr>We have responsibilities</vt:lpstr>
      <vt:lpstr>PowerPoint Presentation</vt:lpstr>
      <vt:lpstr>When Conflict Happens</vt:lpstr>
      <vt:lpstr>Responsibilities Towards the New &amp; Visiting</vt:lpstr>
      <vt:lpstr>Responsibilities Towards the New &amp; Visiting</vt:lpstr>
      <vt:lpstr>Responsibilities Towards the New &amp; Visiting</vt:lpstr>
      <vt:lpstr>Responsibilities Towards the New &amp; Visiting</vt:lpstr>
      <vt:lpstr>Responsibilities Towards the New &amp; Visiting</vt:lpstr>
      <vt:lpstr>Responsibilities Towards the New &amp; Visiting</vt:lpstr>
      <vt:lpstr>Responsibilities Towards the New &amp; Visiting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Community</dc:title>
  <dc:creator>Josh Blackmer</dc:creator>
  <cp:lastModifiedBy>Josh Blackmer</cp:lastModifiedBy>
  <cp:revision>36</cp:revision>
  <cp:lastPrinted>2023-04-05T19:45:50Z</cp:lastPrinted>
  <dcterms:created xsi:type="dcterms:W3CDTF">2023-03-15T19:00:54Z</dcterms:created>
  <dcterms:modified xsi:type="dcterms:W3CDTF">2023-04-26T21:26:21Z</dcterms:modified>
</cp:coreProperties>
</file>