
<file path=[Content_Types].xml><?xml version="1.0" encoding="utf-8"?>
<Types xmlns="http://schemas.openxmlformats.org/package/2006/content-types">
  <Default Extension="19-3242791681"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0" r:id="rId3"/>
    <p:sldId id="280" r:id="rId4"/>
    <p:sldId id="282" r:id="rId5"/>
    <p:sldId id="283" r:id="rId6"/>
    <p:sldId id="284" r:id="rId7"/>
    <p:sldId id="277" r:id="rId8"/>
    <p:sldId id="285" r:id="rId9"/>
    <p:sldId id="286" r:id="rId10"/>
    <p:sldId id="287" r:id="rId11"/>
    <p:sldId id="28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463"/>
    <a:srgbClr val="1B14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0" d="100"/>
          <a:sy n="100" d="100"/>
        </p:scale>
        <p:origin x="264"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2FAE1D-C3F3-47E0-BBDE-B8BE275D4CC6}" type="datetimeFigureOut">
              <a:rPr lang="en-US" smtClean="0"/>
              <a:t>4/26/2023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48FAF-28FD-498F-ADCD-3356D711D75D}" type="slidenum">
              <a:rPr lang="en-US" smtClean="0"/>
              <a:t>‹#›</a:t>
            </a:fld>
            <a:endParaRPr lang="en-US"/>
          </a:p>
        </p:txBody>
      </p:sp>
    </p:spTree>
    <p:extLst>
      <p:ext uri="{BB962C8B-B14F-4D97-AF65-F5344CB8AC3E}">
        <p14:creationId xmlns:p14="http://schemas.microsoft.com/office/powerpoint/2010/main" val="613469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2</a:t>
            </a:fld>
            <a:endParaRPr lang="en-US"/>
          </a:p>
        </p:txBody>
      </p:sp>
    </p:spTree>
    <p:extLst>
      <p:ext uri="{BB962C8B-B14F-4D97-AF65-F5344CB8AC3E}">
        <p14:creationId xmlns:p14="http://schemas.microsoft.com/office/powerpoint/2010/main" val="2194859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4</a:t>
            </a:fld>
            <a:endParaRPr lang="en-US"/>
          </a:p>
        </p:txBody>
      </p:sp>
    </p:spTree>
    <p:extLst>
      <p:ext uri="{BB962C8B-B14F-4D97-AF65-F5344CB8AC3E}">
        <p14:creationId xmlns:p14="http://schemas.microsoft.com/office/powerpoint/2010/main" val="14201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5</a:t>
            </a:fld>
            <a:endParaRPr lang="en-US"/>
          </a:p>
        </p:txBody>
      </p:sp>
    </p:spTree>
    <p:extLst>
      <p:ext uri="{BB962C8B-B14F-4D97-AF65-F5344CB8AC3E}">
        <p14:creationId xmlns:p14="http://schemas.microsoft.com/office/powerpoint/2010/main" val="2491203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6</a:t>
            </a:fld>
            <a:endParaRPr lang="en-US"/>
          </a:p>
        </p:txBody>
      </p:sp>
    </p:spTree>
    <p:extLst>
      <p:ext uri="{BB962C8B-B14F-4D97-AF65-F5344CB8AC3E}">
        <p14:creationId xmlns:p14="http://schemas.microsoft.com/office/powerpoint/2010/main" val="1787337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C48FAF-28FD-498F-ADCD-3356D711D7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8226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8</a:t>
            </a:fld>
            <a:endParaRPr lang="en-US"/>
          </a:p>
        </p:txBody>
      </p:sp>
    </p:spTree>
    <p:extLst>
      <p:ext uri="{BB962C8B-B14F-4D97-AF65-F5344CB8AC3E}">
        <p14:creationId xmlns:p14="http://schemas.microsoft.com/office/powerpoint/2010/main" val="697448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9</a:t>
            </a:fld>
            <a:endParaRPr lang="en-US"/>
          </a:p>
        </p:txBody>
      </p:sp>
    </p:spTree>
    <p:extLst>
      <p:ext uri="{BB962C8B-B14F-4D97-AF65-F5344CB8AC3E}">
        <p14:creationId xmlns:p14="http://schemas.microsoft.com/office/powerpoint/2010/main" val="3645659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10</a:t>
            </a:fld>
            <a:endParaRPr lang="en-US"/>
          </a:p>
        </p:txBody>
      </p:sp>
    </p:spTree>
    <p:extLst>
      <p:ext uri="{BB962C8B-B14F-4D97-AF65-F5344CB8AC3E}">
        <p14:creationId xmlns:p14="http://schemas.microsoft.com/office/powerpoint/2010/main" val="3411509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11</a:t>
            </a:fld>
            <a:endParaRPr lang="en-US"/>
          </a:p>
        </p:txBody>
      </p:sp>
    </p:spTree>
    <p:extLst>
      <p:ext uri="{BB962C8B-B14F-4D97-AF65-F5344CB8AC3E}">
        <p14:creationId xmlns:p14="http://schemas.microsoft.com/office/powerpoint/2010/main" val="168452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43549-C79D-FB52-5F8D-89908DCC30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3DF1DE-7FB4-313C-53F0-3D494BF273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540A4E-8D5F-4309-6791-4F65CB0302FF}"/>
              </a:ext>
            </a:extLst>
          </p:cNvPr>
          <p:cNvSpPr>
            <a:spLocks noGrp="1"/>
          </p:cNvSpPr>
          <p:nvPr>
            <p:ph type="dt" sz="half" idx="10"/>
          </p:nvPr>
        </p:nvSpPr>
        <p:spPr/>
        <p:txBody>
          <a:bodyPr/>
          <a:lstStyle/>
          <a:p>
            <a:fld id="{B07674B1-6FB2-4184-A655-64DA648B98CD}" type="datetimeFigureOut">
              <a:rPr lang="en-US" smtClean="0"/>
              <a:t>4/26/2023</a:t>
            </a:fld>
            <a:endParaRPr lang="en-US"/>
          </a:p>
        </p:txBody>
      </p:sp>
      <p:sp>
        <p:nvSpPr>
          <p:cNvPr id="5" name="Footer Placeholder 4">
            <a:extLst>
              <a:ext uri="{FF2B5EF4-FFF2-40B4-BE49-F238E27FC236}">
                <a16:creationId xmlns:a16="http://schemas.microsoft.com/office/drawing/2014/main" id="{3F05476B-D6B4-11CE-94DD-014E293359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FFB0D3-090D-1800-D783-683FD1B3EB16}"/>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3429753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DAB9D-35C2-AB93-D9DA-4A46AEB5E8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DF336D-DD91-9D02-7C67-F8437E1848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49F775-1505-65CE-2875-E951619F559B}"/>
              </a:ext>
            </a:extLst>
          </p:cNvPr>
          <p:cNvSpPr>
            <a:spLocks noGrp="1"/>
          </p:cNvSpPr>
          <p:nvPr>
            <p:ph type="dt" sz="half" idx="10"/>
          </p:nvPr>
        </p:nvSpPr>
        <p:spPr/>
        <p:txBody>
          <a:bodyPr/>
          <a:lstStyle/>
          <a:p>
            <a:fld id="{B07674B1-6FB2-4184-A655-64DA648B98CD}" type="datetimeFigureOut">
              <a:rPr lang="en-US" smtClean="0"/>
              <a:t>4/26/2023</a:t>
            </a:fld>
            <a:endParaRPr lang="en-US"/>
          </a:p>
        </p:txBody>
      </p:sp>
      <p:sp>
        <p:nvSpPr>
          <p:cNvPr id="5" name="Footer Placeholder 4">
            <a:extLst>
              <a:ext uri="{FF2B5EF4-FFF2-40B4-BE49-F238E27FC236}">
                <a16:creationId xmlns:a16="http://schemas.microsoft.com/office/drawing/2014/main" id="{8B086010-9FC4-8A22-6B2D-30B8C03A80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DD18B0-5A2A-3546-0088-4569439E9634}"/>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3879608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F534ED-87D9-1C22-C826-335EBA0AE3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A95C74-1EBD-9282-E9CB-5C9C52595A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6B6B5D-FB3E-2E65-57B2-34C3C630EE8A}"/>
              </a:ext>
            </a:extLst>
          </p:cNvPr>
          <p:cNvSpPr>
            <a:spLocks noGrp="1"/>
          </p:cNvSpPr>
          <p:nvPr>
            <p:ph type="dt" sz="half" idx="10"/>
          </p:nvPr>
        </p:nvSpPr>
        <p:spPr/>
        <p:txBody>
          <a:bodyPr/>
          <a:lstStyle/>
          <a:p>
            <a:fld id="{B07674B1-6FB2-4184-A655-64DA648B98CD}" type="datetimeFigureOut">
              <a:rPr lang="en-US" smtClean="0"/>
              <a:t>4/26/2023</a:t>
            </a:fld>
            <a:endParaRPr lang="en-US"/>
          </a:p>
        </p:txBody>
      </p:sp>
      <p:sp>
        <p:nvSpPr>
          <p:cNvPr id="5" name="Footer Placeholder 4">
            <a:extLst>
              <a:ext uri="{FF2B5EF4-FFF2-40B4-BE49-F238E27FC236}">
                <a16:creationId xmlns:a16="http://schemas.microsoft.com/office/drawing/2014/main" id="{745C441E-3B49-4147-6235-755422E4A2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8EDE22-A2AB-027C-16E8-9FDA291D59CC}"/>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1129133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9E6D6-0308-41F9-111F-C581A7C2F8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86DB1D-2C25-4433-D7BF-2BCB013797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4CBE3D-8124-7B0E-E8D1-A3B1BB4A8106}"/>
              </a:ext>
            </a:extLst>
          </p:cNvPr>
          <p:cNvSpPr>
            <a:spLocks noGrp="1"/>
          </p:cNvSpPr>
          <p:nvPr>
            <p:ph type="dt" sz="half" idx="10"/>
          </p:nvPr>
        </p:nvSpPr>
        <p:spPr/>
        <p:txBody>
          <a:bodyPr/>
          <a:lstStyle/>
          <a:p>
            <a:fld id="{B07674B1-6FB2-4184-A655-64DA648B98CD}" type="datetimeFigureOut">
              <a:rPr lang="en-US" smtClean="0"/>
              <a:t>4/26/2023</a:t>
            </a:fld>
            <a:endParaRPr lang="en-US"/>
          </a:p>
        </p:txBody>
      </p:sp>
      <p:sp>
        <p:nvSpPr>
          <p:cNvPr id="5" name="Footer Placeholder 4">
            <a:extLst>
              <a:ext uri="{FF2B5EF4-FFF2-40B4-BE49-F238E27FC236}">
                <a16:creationId xmlns:a16="http://schemas.microsoft.com/office/drawing/2014/main" id="{152CD79A-09CC-BEA5-0478-AC44500057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B64FC-0AF1-FF5B-4886-874137084280}"/>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3124817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8801A-C139-B9D2-D6DD-38F3808447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4BDB6F-3A22-B0A4-3571-862AB3BFE6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3028AE-9E25-0E32-E123-82F1A1A6249F}"/>
              </a:ext>
            </a:extLst>
          </p:cNvPr>
          <p:cNvSpPr>
            <a:spLocks noGrp="1"/>
          </p:cNvSpPr>
          <p:nvPr>
            <p:ph type="dt" sz="half" idx="10"/>
          </p:nvPr>
        </p:nvSpPr>
        <p:spPr/>
        <p:txBody>
          <a:bodyPr/>
          <a:lstStyle/>
          <a:p>
            <a:fld id="{B07674B1-6FB2-4184-A655-64DA648B98CD}" type="datetimeFigureOut">
              <a:rPr lang="en-US" smtClean="0"/>
              <a:t>4/26/2023</a:t>
            </a:fld>
            <a:endParaRPr lang="en-US"/>
          </a:p>
        </p:txBody>
      </p:sp>
      <p:sp>
        <p:nvSpPr>
          <p:cNvPr id="5" name="Footer Placeholder 4">
            <a:extLst>
              <a:ext uri="{FF2B5EF4-FFF2-40B4-BE49-F238E27FC236}">
                <a16:creationId xmlns:a16="http://schemas.microsoft.com/office/drawing/2014/main" id="{2A992DD8-ACB1-6F9F-0272-056D9C7921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EBB94A-450B-C929-8580-D4A79EE1D678}"/>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3080966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C710F-2999-AA7D-1EFC-5A887B3D7A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2B0EE0-5895-6C49-32EC-7D46FDC283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23F4A4-1607-A055-EC11-ED542C6494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F5F719-FAE1-5655-9F69-F1CB716E67B4}"/>
              </a:ext>
            </a:extLst>
          </p:cNvPr>
          <p:cNvSpPr>
            <a:spLocks noGrp="1"/>
          </p:cNvSpPr>
          <p:nvPr>
            <p:ph type="dt" sz="half" idx="10"/>
          </p:nvPr>
        </p:nvSpPr>
        <p:spPr/>
        <p:txBody>
          <a:bodyPr/>
          <a:lstStyle/>
          <a:p>
            <a:fld id="{B07674B1-6FB2-4184-A655-64DA648B98CD}" type="datetimeFigureOut">
              <a:rPr lang="en-US" smtClean="0"/>
              <a:t>4/26/2023</a:t>
            </a:fld>
            <a:endParaRPr lang="en-US"/>
          </a:p>
        </p:txBody>
      </p:sp>
      <p:sp>
        <p:nvSpPr>
          <p:cNvPr id="6" name="Footer Placeholder 5">
            <a:extLst>
              <a:ext uri="{FF2B5EF4-FFF2-40B4-BE49-F238E27FC236}">
                <a16:creationId xmlns:a16="http://schemas.microsoft.com/office/drawing/2014/main" id="{9F0EBCBD-AFF5-9971-FFCA-8AAE5DFF97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A6A719-001E-A4B1-ABDE-8A21384687FF}"/>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1558052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4593D-6B57-8260-6DCA-FB509F7D36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5C8EB3-4D74-3203-46D7-3E88CCB38D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DFE88-6475-F0D0-235B-BE412F9405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FAC875-2B6B-5860-B733-BC057BDB88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BA024C-8B74-A052-F770-B99C4E4963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29DC7B-A652-320F-E97F-9DAD23085F1D}"/>
              </a:ext>
            </a:extLst>
          </p:cNvPr>
          <p:cNvSpPr>
            <a:spLocks noGrp="1"/>
          </p:cNvSpPr>
          <p:nvPr>
            <p:ph type="dt" sz="half" idx="10"/>
          </p:nvPr>
        </p:nvSpPr>
        <p:spPr/>
        <p:txBody>
          <a:bodyPr/>
          <a:lstStyle/>
          <a:p>
            <a:fld id="{B07674B1-6FB2-4184-A655-64DA648B98CD}" type="datetimeFigureOut">
              <a:rPr lang="en-US" smtClean="0"/>
              <a:t>4/26/2023</a:t>
            </a:fld>
            <a:endParaRPr lang="en-US"/>
          </a:p>
        </p:txBody>
      </p:sp>
      <p:sp>
        <p:nvSpPr>
          <p:cNvPr id="8" name="Footer Placeholder 7">
            <a:extLst>
              <a:ext uri="{FF2B5EF4-FFF2-40B4-BE49-F238E27FC236}">
                <a16:creationId xmlns:a16="http://schemas.microsoft.com/office/drawing/2014/main" id="{2B20E994-01FD-2ECA-951E-4BDC2A78E4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9818C2-BC2D-3450-308E-4E4F7976EAD3}"/>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33917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077F-748C-1D12-ABDA-7D104FC367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301704-B283-3AAF-6D58-9B8AE48F48B7}"/>
              </a:ext>
            </a:extLst>
          </p:cNvPr>
          <p:cNvSpPr>
            <a:spLocks noGrp="1"/>
          </p:cNvSpPr>
          <p:nvPr>
            <p:ph type="dt" sz="half" idx="10"/>
          </p:nvPr>
        </p:nvSpPr>
        <p:spPr/>
        <p:txBody>
          <a:bodyPr/>
          <a:lstStyle/>
          <a:p>
            <a:fld id="{B07674B1-6FB2-4184-A655-64DA648B98CD}" type="datetimeFigureOut">
              <a:rPr lang="en-US" smtClean="0"/>
              <a:t>4/26/2023</a:t>
            </a:fld>
            <a:endParaRPr lang="en-US"/>
          </a:p>
        </p:txBody>
      </p:sp>
      <p:sp>
        <p:nvSpPr>
          <p:cNvPr id="4" name="Footer Placeholder 3">
            <a:extLst>
              <a:ext uri="{FF2B5EF4-FFF2-40B4-BE49-F238E27FC236}">
                <a16:creationId xmlns:a16="http://schemas.microsoft.com/office/drawing/2014/main" id="{5C3C1276-38A7-E995-2B19-EEFB63E3DD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63E0A6-7E30-82B9-534B-5DDBBAF0CD70}"/>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2539390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0320CF-BEC1-E53C-EEC0-8F2D631115B5}"/>
              </a:ext>
            </a:extLst>
          </p:cNvPr>
          <p:cNvSpPr>
            <a:spLocks noGrp="1"/>
          </p:cNvSpPr>
          <p:nvPr>
            <p:ph type="dt" sz="half" idx="10"/>
          </p:nvPr>
        </p:nvSpPr>
        <p:spPr/>
        <p:txBody>
          <a:bodyPr/>
          <a:lstStyle/>
          <a:p>
            <a:fld id="{B07674B1-6FB2-4184-A655-64DA648B98CD}" type="datetimeFigureOut">
              <a:rPr lang="en-US" smtClean="0"/>
              <a:t>4/26/2023</a:t>
            </a:fld>
            <a:endParaRPr lang="en-US"/>
          </a:p>
        </p:txBody>
      </p:sp>
      <p:sp>
        <p:nvSpPr>
          <p:cNvPr id="3" name="Footer Placeholder 2">
            <a:extLst>
              <a:ext uri="{FF2B5EF4-FFF2-40B4-BE49-F238E27FC236}">
                <a16:creationId xmlns:a16="http://schemas.microsoft.com/office/drawing/2014/main" id="{7DFE9BEA-80F8-78FA-9690-B4D6B6D1DE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21C6BD-E260-4657-D584-E5FBB8485140}"/>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1313594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79DB0-CB21-E7FF-381A-ECB648C66C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82A2AF-E7EC-8467-1225-6749DF3EBD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C31835-71F7-7C7A-AEB1-50F7BA9BF2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CEF32F-EA5B-C89C-6208-76DEB9F73862}"/>
              </a:ext>
            </a:extLst>
          </p:cNvPr>
          <p:cNvSpPr>
            <a:spLocks noGrp="1"/>
          </p:cNvSpPr>
          <p:nvPr>
            <p:ph type="dt" sz="half" idx="10"/>
          </p:nvPr>
        </p:nvSpPr>
        <p:spPr/>
        <p:txBody>
          <a:bodyPr/>
          <a:lstStyle/>
          <a:p>
            <a:fld id="{B07674B1-6FB2-4184-A655-64DA648B98CD}" type="datetimeFigureOut">
              <a:rPr lang="en-US" smtClean="0"/>
              <a:t>4/26/2023</a:t>
            </a:fld>
            <a:endParaRPr lang="en-US"/>
          </a:p>
        </p:txBody>
      </p:sp>
      <p:sp>
        <p:nvSpPr>
          <p:cNvPr id="6" name="Footer Placeholder 5">
            <a:extLst>
              <a:ext uri="{FF2B5EF4-FFF2-40B4-BE49-F238E27FC236}">
                <a16:creationId xmlns:a16="http://schemas.microsoft.com/office/drawing/2014/main" id="{D82F1394-5DF1-1AD9-F48B-FAE7356F19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E010E8-AEBD-ABB7-F7CD-420CE967887B}"/>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2333100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C545F-AFE1-538C-BCCB-09D55F1E48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F05595-4CBD-FE79-319D-CC0F0D8B42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7F8332-BE4F-1CDF-A83F-E3EA5232E6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AEA2D1-3510-EC2A-B0D1-135407D66AD2}"/>
              </a:ext>
            </a:extLst>
          </p:cNvPr>
          <p:cNvSpPr>
            <a:spLocks noGrp="1"/>
          </p:cNvSpPr>
          <p:nvPr>
            <p:ph type="dt" sz="half" idx="10"/>
          </p:nvPr>
        </p:nvSpPr>
        <p:spPr/>
        <p:txBody>
          <a:bodyPr/>
          <a:lstStyle/>
          <a:p>
            <a:fld id="{B07674B1-6FB2-4184-A655-64DA648B98CD}" type="datetimeFigureOut">
              <a:rPr lang="en-US" smtClean="0"/>
              <a:t>4/26/2023</a:t>
            </a:fld>
            <a:endParaRPr lang="en-US"/>
          </a:p>
        </p:txBody>
      </p:sp>
      <p:sp>
        <p:nvSpPr>
          <p:cNvPr id="6" name="Footer Placeholder 5">
            <a:extLst>
              <a:ext uri="{FF2B5EF4-FFF2-40B4-BE49-F238E27FC236}">
                <a16:creationId xmlns:a16="http://schemas.microsoft.com/office/drawing/2014/main" id="{F8DFFB50-992C-E745-86CC-C7BFA52D65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C8C273-6E6A-529D-2A93-14EAD249E9E7}"/>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1764385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442791-486B-866C-D7C2-B2203E73DB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99247A-5A23-2675-6F61-4D64CF0FFF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CA6A79-9D00-DE21-0726-1494307B3E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7674B1-6FB2-4184-A655-64DA648B98CD}" type="datetimeFigureOut">
              <a:rPr lang="en-US" smtClean="0"/>
              <a:t>4/26/2023</a:t>
            </a:fld>
            <a:endParaRPr lang="en-US"/>
          </a:p>
        </p:txBody>
      </p:sp>
      <p:sp>
        <p:nvSpPr>
          <p:cNvPr id="5" name="Footer Placeholder 4">
            <a:extLst>
              <a:ext uri="{FF2B5EF4-FFF2-40B4-BE49-F238E27FC236}">
                <a16:creationId xmlns:a16="http://schemas.microsoft.com/office/drawing/2014/main" id="{7CE45635-94DC-C219-744A-1914D7A8E7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D8E443-3EFD-E5A2-6DB3-FCF501EF47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D32C9-8F84-4C9E-BC4B-CA841FAF54F7}" type="slidenum">
              <a:rPr lang="en-US" smtClean="0"/>
              <a:t>‹#›</a:t>
            </a:fld>
            <a:endParaRPr lang="en-US"/>
          </a:p>
        </p:txBody>
      </p:sp>
    </p:spTree>
    <p:extLst>
      <p:ext uri="{BB962C8B-B14F-4D97-AF65-F5344CB8AC3E}">
        <p14:creationId xmlns:p14="http://schemas.microsoft.com/office/powerpoint/2010/main" val="2268071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9-3242791681"/><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12000"/>
          </a:stretch>
        </a:blipFill>
        <a:effectLst/>
      </p:bgPr>
    </p:bg>
    <p:spTree>
      <p:nvGrpSpPr>
        <p:cNvPr id="1" name=""/>
        <p:cNvGrpSpPr/>
        <p:nvPr/>
      </p:nvGrpSpPr>
      <p:grpSpPr>
        <a:xfrm>
          <a:off x="0" y="0"/>
          <a:ext cx="0" cy="0"/>
          <a:chOff x="0" y="0"/>
          <a:chExt cx="0" cy="0"/>
        </a:xfrm>
      </p:grpSpPr>
      <p:sp>
        <p:nvSpPr>
          <p:cNvPr id="4" name="Flowchart: Terminator 3">
            <a:extLst>
              <a:ext uri="{FF2B5EF4-FFF2-40B4-BE49-F238E27FC236}">
                <a16:creationId xmlns:a16="http://schemas.microsoft.com/office/drawing/2014/main" id="{E0FD8CF0-9269-86FD-A86B-7B77C2D90EF0}"/>
              </a:ext>
            </a:extLst>
          </p:cNvPr>
          <p:cNvSpPr/>
          <p:nvPr/>
        </p:nvSpPr>
        <p:spPr>
          <a:xfrm>
            <a:off x="184727" y="225209"/>
            <a:ext cx="7860146" cy="2296697"/>
          </a:xfrm>
          <a:prstGeom prst="flowChartTerminator">
            <a:avLst/>
          </a:prstGeom>
          <a:solidFill>
            <a:srgbClr val="1B146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B340E9-D68A-6E1F-8986-B6A4E5412966}"/>
              </a:ext>
            </a:extLst>
          </p:cNvPr>
          <p:cNvSpPr>
            <a:spLocks noGrp="1"/>
          </p:cNvSpPr>
          <p:nvPr>
            <p:ph type="ctrTitle"/>
          </p:nvPr>
        </p:nvSpPr>
        <p:spPr>
          <a:xfrm>
            <a:off x="701963" y="304804"/>
            <a:ext cx="5689599" cy="2161685"/>
          </a:xfrm>
        </p:spPr>
        <p:txBody>
          <a:bodyPr>
            <a:normAutofit fontScale="90000"/>
          </a:bodyPr>
          <a:lstStyle/>
          <a:p>
            <a:pPr algn="l"/>
            <a:r>
              <a:rPr lang="en-US" sz="8000" dirty="0">
                <a:solidFill>
                  <a:schemeClr val="bg1"/>
                </a:solidFill>
                <a:latin typeface="Eras Bold ITC" panose="020B0907030504020204" pitchFamily="34" charset="0"/>
                <a:cs typeface="Aharoni" panose="02010803020104030203" pitchFamily="2" charset="-79"/>
              </a:rPr>
              <a:t>Creating</a:t>
            </a:r>
            <a:br>
              <a:rPr lang="en-US" sz="8000" dirty="0">
                <a:solidFill>
                  <a:schemeClr val="bg1"/>
                </a:solidFill>
                <a:latin typeface="Eras Bold ITC" panose="020B0907030504020204" pitchFamily="34" charset="0"/>
                <a:cs typeface="Aharoni" panose="02010803020104030203" pitchFamily="2" charset="-79"/>
              </a:rPr>
            </a:br>
            <a:r>
              <a:rPr lang="en-US" sz="8000" dirty="0">
                <a:solidFill>
                  <a:schemeClr val="bg1"/>
                </a:solidFill>
                <a:latin typeface="Eras Bold ITC" panose="020B0907030504020204" pitchFamily="34" charset="0"/>
                <a:cs typeface="Aharoni" panose="02010803020104030203" pitchFamily="2" charset="-79"/>
              </a:rPr>
              <a:t>Community</a:t>
            </a:r>
          </a:p>
        </p:txBody>
      </p:sp>
      <p:sp>
        <p:nvSpPr>
          <p:cNvPr id="6" name="Flowchart: Terminator 5">
            <a:extLst>
              <a:ext uri="{FF2B5EF4-FFF2-40B4-BE49-F238E27FC236}">
                <a16:creationId xmlns:a16="http://schemas.microsoft.com/office/drawing/2014/main" id="{4506447B-B4B2-4068-BFBC-52BE3E0FEBE7}"/>
              </a:ext>
            </a:extLst>
          </p:cNvPr>
          <p:cNvSpPr/>
          <p:nvPr/>
        </p:nvSpPr>
        <p:spPr>
          <a:xfrm>
            <a:off x="6280727" y="1088168"/>
            <a:ext cx="4793673" cy="1869426"/>
          </a:xfrm>
          <a:prstGeom prst="flowChartTerminator">
            <a:avLst/>
          </a:prstGeom>
          <a:solidFill>
            <a:schemeClr val="bg1"/>
          </a:solidFill>
          <a:ln w="38100">
            <a:solidFill>
              <a:srgbClr val="1B14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EDA73916-0E94-760A-F997-64F2B8334681}"/>
              </a:ext>
            </a:extLst>
          </p:cNvPr>
          <p:cNvSpPr txBox="1">
            <a:spLocks/>
          </p:cNvSpPr>
          <p:nvPr/>
        </p:nvSpPr>
        <p:spPr>
          <a:xfrm>
            <a:off x="6871856" y="1015998"/>
            <a:ext cx="3870031" cy="200624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80000"/>
              </a:lnSpc>
            </a:pPr>
            <a:r>
              <a:rPr lang="en-US" sz="7200" dirty="0">
                <a:solidFill>
                  <a:srgbClr val="1B1463"/>
                </a:solidFill>
                <a:latin typeface="Eras Bold ITC" panose="020B0907030504020204" pitchFamily="34" charset="0"/>
                <a:cs typeface="Aharoni" panose="02010803020104030203" pitchFamily="2" charset="-79"/>
              </a:rPr>
              <a:t>In The</a:t>
            </a:r>
          </a:p>
          <a:p>
            <a:pPr algn="l">
              <a:lnSpc>
                <a:spcPct val="80000"/>
              </a:lnSpc>
            </a:pPr>
            <a:r>
              <a:rPr lang="en-US" sz="7200" dirty="0">
                <a:solidFill>
                  <a:srgbClr val="1B1463"/>
                </a:solidFill>
                <a:latin typeface="Eras Bold ITC" panose="020B0907030504020204" pitchFamily="34" charset="0"/>
                <a:cs typeface="Aharoni" panose="02010803020104030203" pitchFamily="2" charset="-79"/>
              </a:rPr>
              <a:t>Church</a:t>
            </a:r>
          </a:p>
        </p:txBody>
      </p:sp>
    </p:spTree>
    <p:extLst>
      <p:ext uri="{BB962C8B-B14F-4D97-AF65-F5344CB8AC3E}">
        <p14:creationId xmlns:p14="http://schemas.microsoft.com/office/powerpoint/2010/main" val="3712589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fontScale="70000" lnSpcReduction="20000"/>
          </a:bodyPr>
          <a:lstStyle/>
          <a:p>
            <a:pPr marL="0" indent="0">
              <a:buNone/>
            </a:pPr>
            <a:r>
              <a:rPr lang="en-US" sz="5200" dirty="0">
                <a:solidFill>
                  <a:srgbClr val="1B1464"/>
                </a:solidFill>
                <a:effectLst>
                  <a:outerShdw blurRad="38100" dist="38100" dir="2700000" algn="tl">
                    <a:srgbClr val="000000">
                      <a:alpha val="43137"/>
                    </a:srgbClr>
                  </a:outerShdw>
                </a:effectLst>
                <a:latin typeface="Eras Demi ITC" panose="020B0805030504020804" pitchFamily="34" charset="0"/>
              </a:rPr>
              <a:t>Some Do’s and Don’ts</a:t>
            </a:r>
          </a:p>
          <a:p>
            <a:pPr marL="914400" indent="-914400">
              <a:buFont typeface="+mj-lt"/>
              <a:buAutoNum type="arabicPeriod" startAt="4"/>
            </a:pPr>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Do introduce them to people, especially to people that they would have something in common.</a:t>
            </a:r>
          </a:p>
          <a:p>
            <a:pPr marL="914400" indent="-914400">
              <a:buFont typeface="+mj-lt"/>
              <a:buAutoNum type="arabicPeriod" startAt="4"/>
            </a:pPr>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Don’t overdo it.  Be sensitive to their comfort.  If they say they don’t want to do something don’t insist.</a:t>
            </a:r>
          </a:p>
          <a:p>
            <a:pPr marL="914400" indent="-914400">
              <a:buFont typeface="+mj-lt"/>
              <a:buAutoNum type="arabicPeriod" startAt="4"/>
            </a:pPr>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Do ask them if they have any questions.  Often people will share about their biggest fear, or greatest need if we simply ask, “Do you have any questions, or needs that I can help you with?”</a:t>
            </a:r>
          </a:p>
          <a:p>
            <a:pPr marL="914400" indent="-914400">
              <a:buFont typeface="+mj-lt"/>
              <a:buAutoNum type="arabicPeriod" startAt="4"/>
            </a:pPr>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Don’t try to convert them in the foyer.  Let them become comfortable.</a:t>
            </a: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80711" y="54100"/>
            <a:ext cx="11645034" cy="1418319"/>
          </a:xfrm>
        </p:spPr>
        <p:txBody>
          <a:bodyPr>
            <a:normAutofit fontScale="90000"/>
          </a:bodyPr>
          <a:lstStyle/>
          <a:p>
            <a:r>
              <a:rPr kumimoji="0" lang="en-US" sz="5400" b="0" i="0" u="none" strike="noStrike" kern="1200" cap="none" spc="0" normalizeH="0" baseline="0" noProof="0" dirty="0">
                <a:ln>
                  <a:noFill/>
                </a:ln>
                <a:solidFill>
                  <a:srgbClr val="1B1464"/>
                </a:solidFill>
                <a:effectLst/>
                <a:uLnTx/>
                <a:uFillTx/>
                <a:latin typeface="Eras Bold ITC" panose="020B0907030504020204" pitchFamily="34" charset="0"/>
                <a:ea typeface="+mj-ea"/>
                <a:cs typeface="Aharoni" panose="02010803020104030203" pitchFamily="2" charset="-79"/>
              </a:rPr>
              <a:t>Responsibilities</a:t>
            </a:r>
            <a:br>
              <a:rPr kumimoji="0" lang="en-US" sz="5400" b="0" i="0" u="none" strike="noStrike" kern="1200" cap="none" spc="0" normalizeH="0" baseline="0" noProof="0" dirty="0">
                <a:ln>
                  <a:noFill/>
                </a:ln>
                <a:solidFill>
                  <a:srgbClr val="1B1464"/>
                </a:solidFill>
                <a:effectLst/>
                <a:uLnTx/>
                <a:uFillTx/>
                <a:latin typeface="Eras Bold ITC" panose="020B0907030504020204" pitchFamily="34" charset="0"/>
                <a:ea typeface="+mj-ea"/>
                <a:cs typeface="Aharoni" panose="02010803020104030203" pitchFamily="2" charset="-79"/>
              </a:rPr>
            </a:br>
            <a:r>
              <a:rPr kumimoji="0" lang="en-US" sz="5400" b="0" i="0" u="none" strike="noStrike" kern="1200" cap="none" spc="0" normalizeH="0" baseline="0" noProof="0" dirty="0">
                <a:ln>
                  <a:noFill/>
                </a:ln>
                <a:solidFill>
                  <a:srgbClr val="1B1464"/>
                </a:solidFill>
                <a:effectLst/>
                <a:uLnTx/>
                <a:uFillTx/>
                <a:latin typeface="Eras Bold ITC" panose="020B0907030504020204" pitchFamily="34" charset="0"/>
                <a:ea typeface="+mj-ea"/>
                <a:cs typeface="Aharoni" panose="02010803020104030203" pitchFamily="2" charset="-79"/>
              </a:rPr>
              <a:t>Towards the New &amp; Visiting</a:t>
            </a:r>
            <a:endParaRPr lang="en-US" sz="7200" dirty="0">
              <a:solidFill>
                <a:srgbClr val="1B1464"/>
              </a:solidFill>
              <a:latin typeface="Eras Bold ITC" panose="020B0907030504020204" pitchFamily="34" charset="0"/>
              <a:cs typeface="Aharoni" panose="02010803020104030203" pitchFamily="2" charset="-79"/>
            </a:endParaRPr>
          </a:p>
        </p:txBody>
      </p:sp>
    </p:spTree>
    <p:extLst>
      <p:ext uri="{BB962C8B-B14F-4D97-AF65-F5344CB8AC3E}">
        <p14:creationId xmlns:p14="http://schemas.microsoft.com/office/powerpoint/2010/main" val="39088460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fontScale="70000" lnSpcReduction="20000"/>
          </a:bodyPr>
          <a:lstStyle/>
          <a:p>
            <a:pPr marL="0" indent="0">
              <a:buNone/>
            </a:pPr>
            <a:r>
              <a:rPr lang="en-US" sz="5200" dirty="0">
                <a:solidFill>
                  <a:srgbClr val="1B1464"/>
                </a:solidFill>
                <a:effectLst>
                  <a:outerShdw blurRad="38100" dist="38100" dir="2700000" algn="tl">
                    <a:srgbClr val="000000">
                      <a:alpha val="43137"/>
                    </a:srgbClr>
                  </a:outerShdw>
                </a:effectLst>
                <a:latin typeface="Eras Demi ITC" panose="020B0805030504020804" pitchFamily="34" charset="0"/>
              </a:rPr>
              <a:t>Some Do’s and Don’ts</a:t>
            </a:r>
          </a:p>
          <a:p>
            <a:pPr marL="914400" indent="-914400">
              <a:buFont typeface="+mj-lt"/>
              <a:buAutoNum type="arabicPeriod" startAt="9"/>
            </a:pPr>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Do ask them what brought them to our church today?  Did a friend invite them?  Did they see a sign? Was it advertising? Was it a personal need?   A local visitor comes to church for a reason.  Again by asking them we may find out how to meet their needs.</a:t>
            </a:r>
          </a:p>
          <a:p>
            <a:pPr marL="914400" indent="-914400">
              <a:buFont typeface="+mj-lt"/>
              <a:buAutoNum type="arabicPeriod" startAt="9"/>
            </a:pPr>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Don’t let them walk out without getting their contact information.  Ask them to lunch, if they can’t go today, see if they would like to go next week.  </a:t>
            </a:r>
          </a:p>
          <a:p>
            <a:pPr marL="914400" indent="-914400">
              <a:buFont typeface="+mj-lt"/>
              <a:buAutoNum type="arabicPeriod" startAt="9"/>
            </a:pPr>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Do give them some information from the foyer that would pertain to them. </a:t>
            </a:r>
            <a:endParaRPr lang="en-US" sz="4800" dirty="0">
              <a:solidFill>
                <a:schemeClr val="bg1"/>
              </a:solidFill>
              <a:effectLst>
                <a:outerShdw blurRad="38100" dist="38100" dir="2700000" algn="tl">
                  <a:srgbClr val="000000">
                    <a:alpha val="43137"/>
                  </a:srgbClr>
                </a:outerShdw>
              </a:effectLst>
              <a:latin typeface="Eras Demi ITC" panose="020B0805030504020804" pitchFamily="34" charset="0"/>
            </a:endParaRP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80711" y="54100"/>
            <a:ext cx="11645034" cy="1418319"/>
          </a:xfrm>
        </p:spPr>
        <p:txBody>
          <a:bodyPr>
            <a:normAutofit fontScale="90000"/>
          </a:bodyPr>
          <a:lstStyle/>
          <a:p>
            <a:r>
              <a:rPr kumimoji="0" lang="en-US" sz="5400" b="0" i="0" u="none" strike="noStrike" kern="1200" cap="none" spc="0" normalizeH="0" baseline="0" noProof="0" dirty="0">
                <a:ln>
                  <a:noFill/>
                </a:ln>
                <a:solidFill>
                  <a:srgbClr val="1B1464"/>
                </a:solidFill>
                <a:effectLst/>
                <a:uLnTx/>
                <a:uFillTx/>
                <a:latin typeface="Eras Bold ITC" panose="020B0907030504020204" pitchFamily="34" charset="0"/>
                <a:ea typeface="+mj-ea"/>
                <a:cs typeface="Aharoni" panose="02010803020104030203" pitchFamily="2" charset="-79"/>
              </a:rPr>
              <a:t>Responsibilities</a:t>
            </a:r>
            <a:br>
              <a:rPr kumimoji="0" lang="en-US" sz="5400" b="0" i="0" u="none" strike="noStrike" kern="1200" cap="none" spc="0" normalizeH="0" baseline="0" noProof="0" dirty="0">
                <a:ln>
                  <a:noFill/>
                </a:ln>
                <a:solidFill>
                  <a:srgbClr val="1B1464"/>
                </a:solidFill>
                <a:effectLst/>
                <a:uLnTx/>
                <a:uFillTx/>
                <a:latin typeface="Eras Bold ITC" panose="020B0907030504020204" pitchFamily="34" charset="0"/>
                <a:ea typeface="+mj-ea"/>
                <a:cs typeface="Aharoni" panose="02010803020104030203" pitchFamily="2" charset="-79"/>
              </a:rPr>
            </a:br>
            <a:r>
              <a:rPr kumimoji="0" lang="en-US" sz="5400" b="0" i="0" u="none" strike="noStrike" kern="1200" cap="none" spc="0" normalizeH="0" baseline="0" noProof="0" dirty="0">
                <a:ln>
                  <a:noFill/>
                </a:ln>
                <a:solidFill>
                  <a:srgbClr val="1B1464"/>
                </a:solidFill>
                <a:effectLst/>
                <a:uLnTx/>
                <a:uFillTx/>
                <a:latin typeface="Eras Bold ITC" panose="020B0907030504020204" pitchFamily="34" charset="0"/>
                <a:ea typeface="+mj-ea"/>
                <a:cs typeface="Aharoni" panose="02010803020104030203" pitchFamily="2" charset="-79"/>
              </a:rPr>
              <a:t>Towards the New &amp; Visiting</a:t>
            </a:r>
            <a:endParaRPr lang="en-US" sz="7200" dirty="0">
              <a:solidFill>
                <a:srgbClr val="1B1464"/>
              </a:solidFill>
              <a:latin typeface="Eras Bold ITC" panose="020B0907030504020204" pitchFamily="34" charset="0"/>
              <a:cs typeface="Aharoni" panose="02010803020104030203" pitchFamily="2" charset="-79"/>
            </a:endParaRPr>
          </a:p>
        </p:txBody>
      </p:sp>
    </p:spTree>
    <p:extLst>
      <p:ext uri="{BB962C8B-B14F-4D97-AF65-F5344CB8AC3E}">
        <p14:creationId xmlns:p14="http://schemas.microsoft.com/office/powerpoint/2010/main" val="29611256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a:bodyPr>
          <a:lstStyle/>
          <a:p>
            <a:pPr marL="0" indent="0">
              <a:buNone/>
            </a:pPr>
            <a:r>
              <a:rPr lang="en-US" sz="6000" dirty="0">
                <a:solidFill>
                  <a:schemeClr val="bg1"/>
                </a:solidFill>
                <a:effectLst>
                  <a:outerShdw blurRad="38100" dist="38100" dir="2700000" algn="tl">
                    <a:srgbClr val="000000">
                      <a:alpha val="43137"/>
                    </a:srgbClr>
                  </a:outerShdw>
                </a:effectLst>
                <a:latin typeface="Eras Demi ITC" panose="020B0805030504020804" pitchFamily="34" charset="0"/>
              </a:rPr>
              <a:t>Toward our God</a:t>
            </a:r>
          </a:p>
          <a:p>
            <a:pPr marL="0" indent="0">
              <a:buNone/>
            </a:pPr>
            <a:r>
              <a:rPr lang="en-US" sz="6000" dirty="0">
                <a:solidFill>
                  <a:schemeClr val="bg1"/>
                </a:solidFill>
                <a:effectLst>
                  <a:outerShdw blurRad="38100" dist="38100" dir="2700000" algn="tl">
                    <a:srgbClr val="000000">
                      <a:alpha val="43137"/>
                    </a:srgbClr>
                  </a:outerShdw>
                </a:effectLst>
                <a:latin typeface="Eras Demi ITC" panose="020B0805030504020804" pitchFamily="34" charset="0"/>
              </a:rPr>
              <a:t>Toward our neighbor</a:t>
            </a:r>
          </a:p>
          <a:p>
            <a:pPr marL="0" indent="0">
              <a:buNone/>
            </a:pPr>
            <a:r>
              <a:rPr lang="en-US" sz="6000" dirty="0">
                <a:solidFill>
                  <a:schemeClr val="bg1"/>
                </a:solidFill>
                <a:effectLst>
                  <a:outerShdw blurRad="38100" dist="38100" dir="2700000" algn="tl">
                    <a:srgbClr val="000000">
                      <a:alpha val="43137"/>
                    </a:srgbClr>
                  </a:outerShdw>
                </a:effectLst>
                <a:latin typeface="Eras Demi ITC" panose="020B0805030504020804" pitchFamily="34" charset="0"/>
              </a:rPr>
              <a:t>Toward our brother/sister</a:t>
            </a:r>
          </a:p>
          <a:p>
            <a:pPr marL="0" indent="0">
              <a:buNone/>
            </a:pPr>
            <a:r>
              <a:rPr lang="en-US" sz="6000" dirty="0">
                <a:solidFill>
                  <a:schemeClr val="bg1"/>
                </a:solidFill>
                <a:effectLst>
                  <a:outerShdw blurRad="38100" dist="38100" dir="2700000" algn="tl">
                    <a:srgbClr val="000000">
                      <a:alpha val="43137"/>
                    </a:srgbClr>
                  </a:outerShdw>
                </a:effectLst>
                <a:latin typeface="Eras Demi ITC" panose="020B0805030504020804" pitchFamily="34" charset="0"/>
              </a:rPr>
              <a:t>Toward ourselves</a:t>
            </a: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14036" y="194481"/>
            <a:ext cx="11517746" cy="1325563"/>
          </a:xfrm>
        </p:spPr>
        <p:txBody>
          <a:bodyPr>
            <a:normAutofit/>
          </a:bodyPr>
          <a:lstStyle/>
          <a:p>
            <a:r>
              <a:rPr lang="en-US" sz="7200" dirty="0">
                <a:solidFill>
                  <a:srgbClr val="1B1464"/>
                </a:solidFill>
                <a:latin typeface="Eras Bold ITC" panose="020B0907030504020204" pitchFamily="34" charset="0"/>
                <a:cs typeface="Aharoni" panose="02010803020104030203" pitchFamily="2" charset="-79"/>
              </a:rPr>
              <a:t>We have responsibilities</a:t>
            </a:r>
          </a:p>
        </p:txBody>
      </p:sp>
    </p:spTree>
    <p:extLst>
      <p:ext uri="{BB962C8B-B14F-4D97-AF65-F5344CB8AC3E}">
        <p14:creationId xmlns:p14="http://schemas.microsoft.com/office/powerpoint/2010/main" val="79479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7836C02-D7BC-4F48-DBD5-C27D88D7200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2987" y="0"/>
            <a:ext cx="10106026" cy="6859465"/>
          </a:xfrm>
        </p:spPr>
      </p:pic>
    </p:spTree>
    <p:extLst>
      <p:ext uri="{BB962C8B-B14F-4D97-AF65-F5344CB8AC3E}">
        <p14:creationId xmlns:p14="http://schemas.microsoft.com/office/powerpoint/2010/main" val="3440996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fontScale="92500" lnSpcReduction="20000"/>
          </a:bodyPr>
          <a:lstStyle/>
          <a:p>
            <a:pPr marL="0" indent="0">
              <a:buNone/>
            </a:pPr>
            <a:r>
              <a:rPr lang="en-US" sz="5200" dirty="0">
                <a:solidFill>
                  <a:srgbClr val="1B1464"/>
                </a:solidFill>
                <a:effectLst>
                  <a:outerShdw blurRad="38100" dist="38100" dir="2700000" algn="tl">
                    <a:srgbClr val="000000">
                      <a:alpha val="43137"/>
                    </a:srgbClr>
                  </a:outerShdw>
                </a:effectLst>
                <a:latin typeface="Eras Demi ITC" panose="020B0805030504020804" pitchFamily="34" charset="0"/>
              </a:rPr>
              <a:t>What do I take away from this?</a:t>
            </a:r>
          </a:p>
          <a:p>
            <a:r>
              <a:rPr lang="en-US" sz="48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I might need to talk with someone.</a:t>
            </a:r>
          </a:p>
          <a:p>
            <a:r>
              <a:rPr lang="en-US" sz="48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How I deal with conflict could be better.</a:t>
            </a:r>
          </a:p>
          <a:p>
            <a:r>
              <a:rPr lang="en-US" sz="48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Am I vilifying anyone right now?</a:t>
            </a:r>
          </a:p>
          <a:p>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How is my communication?</a:t>
            </a:r>
          </a:p>
          <a:p>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Would I be considered a peacemaker?</a:t>
            </a:r>
          </a:p>
          <a:p>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Am I using conflict as a weapon?</a:t>
            </a:r>
          </a:p>
          <a:p>
            <a:r>
              <a:rPr lang="en-US" sz="48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I can be assertive and a Christian.</a:t>
            </a: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80711" y="146856"/>
            <a:ext cx="11517746" cy="1325563"/>
          </a:xfrm>
        </p:spPr>
        <p:txBody>
          <a:bodyPr>
            <a:normAutofit/>
          </a:bodyPr>
          <a:lstStyle/>
          <a:p>
            <a:r>
              <a:rPr lang="en-US" sz="7200" dirty="0">
                <a:solidFill>
                  <a:srgbClr val="1B1464"/>
                </a:solidFill>
                <a:latin typeface="Eras Bold ITC" panose="020B0907030504020204" pitchFamily="34" charset="0"/>
                <a:cs typeface="Aharoni" panose="02010803020104030203" pitchFamily="2" charset="-79"/>
              </a:rPr>
              <a:t>When Conflict Happens</a:t>
            </a:r>
          </a:p>
        </p:txBody>
      </p:sp>
    </p:spTree>
    <p:extLst>
      <p:ext uri="{BB962C8B-B14F-4D97-AF65-F5344CB8AC3E}">
        <p14:creationId xmlns:p14="http://schemas.microsoft.com/office/powerpoint/2010/main" val="3341368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a:bodyPr>
          <a:lstStyle/>
          <a:p>
            <a:pPr marL="0" indent="0">
              <a:buNone/>
            </a:pPr>
            <a:r>
              <a:rPr lang="en-US" sz="5200" dirty="0">
                <a:solidFill>
                  <a:srgbClr val="1B1464"/>
                </a:solidFill>
                <a:effectLst>
                  <a:outerShdw blurRad="38100" dist="38100" dir="2700000" algn="tl">
                    <a:srgbClr val="000000">
                      <a:alpha val="43137"/>
                    </a:srgbClr>
                  </a:outerShdw>
                </a:effectLst>
                <a:latin typeface="Eras Demi ITC" panose="020B0805030504020804" pitchFamily="34" charset="0"/>
              </a:rPr>
              <a:t>If I love God and my neighbor?</a:t>
            </a:r>
          </a:p>
          <a:p>
            <a:r>
              <a:rPr lang="en-US" sz="48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400" dirty="0">
                <a:solidFill>
                  <a:schemeClr val="bg1"/>
                </a:solidFill>
                <a:effectLst>
                  <a:outerShdw blurRad="38100" dist="38100" dir="2700000" algn="tl">
                    <a:srgbClr val="000000">
                      <a:alpha val="43137"/>
                    </a:srgbClr>
                  </a:outerShdw>
                </a:effectLst>
                <a:latin typeface="Eras Demi ITC" panose="020B0805030504020804" pitchFamily="34" charset="0"/>
              </a:rPr>
              <a:t>I need to rejoice with heaven (Luke 15:7)</a:t>
            </a:r>
          </a:p>
          <a:p>
            <a:r>
              <a:rPr lang="en-US" sz="44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400" dirty="0">
                <a:solidFill>
                  <a:schemeClr val="bg1"/>
                </a:solidFill>
                <a:effectLst>
                  <a:outerShdw blurRad="38100" dist="38100" dir="2700000" algn="tl">
                    <a:srgbClr val="000000">
                      <a:alpha val="43137"/>
                    </a:srgbClr>
                  </a:outerShdw>
                </a:effectLst>
                <a:latin typeface="Eras Demi ITC" panose="020B0805030504020804" pitchFamily="34" charset="0"/>
              </a:rPr>
              <a:t>Be a part of someone finding truth (Matthew 7:7-8)</a:t>
            </a:r>
          </a:p>
          <a:p>
            <a:r>
              <a:rPr lang="en-US" sz="44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400" dirty="0">
                <a:solidFill>
                  <a:schemeClr val="bg1"/>
                </a:solidFill>
                <a:effectLst>
                  <a:outerShdw blurRad="38100" dist="38100" dir="2700000" algn="tl">
                    <a:srgbClr val="000000">
                      <a:alpha val="43137"/>
                    </a:srgbClr>
                  </a:outerShdw>
                </a:effectLst>
                <a:latin typeface="Eras Demi ITC" panose="020B0805030504020804" pitchFamily="34" charset="0"/>
              </a:rPr>
              <a:t>Help someone grow (Colossians 1:28-29)</a:t>
            </a: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80711" y="146856"/>
            <a:ext cx="11517746" cy="1325563"/>
          </a:xfrm>
        </p:spPr>
        <p:txBody>
          <a:bodyPr>
            <a:normAutofit fontScale="90000"/>
          </a:bodyPr>
          <a:lstStyle/>
          <a:p>
            <a:r>
              <a:rPr kumimoji="0" lang="en-US" sz="5400" b="0" i="0" u="none" strike="noStrike" kern="1200" cap="none" spc="0" normalizeH="0" baseline="0" noProof="0" dirty="0">
                <a:ln>
                  <a:noFill/>
                </a:ln>
                <a:solidFill>
                  <a:srgbClr val="1B1464"/>
                </a:solidFill>
                <a:effectLst/>
                <a:uLnTx/>
                <a:uFillTx/>
                <a:latin typeface="Eras Bold ITC" panose="020B0907030504020204" pitchFamily="34" charset="0"/>
                <a:ea typeface="+mj-ea"/>
                <a:cs typeface="Aharoni" panose="02010803020104030203" pitchFamily="2" charset="-79"/>
              </a:rPr>
              <a:t>Responsibilities</a:t>
            </a:r>
            <a:br>
              <a:rPr kumimoji="0" lang="en-US" sz="5400" b="0" i="0" u="none" strike="noStrike" kern="1200" cap="none" spc="0" normalizeH="0" baseline="0" noProof="0" dirty="0">
                <a:ln>
                  <a:noFill/>
                </a:ln>
                <a:solidFill>
                  <a:srgbClr val="1B1464"/>
                </a:solidFill>
                <a:effectLst/>
                <a:uLnTx/>
                <a:uFillTx/>
                <a:latin typeface="Eras Bold ITC" panose="020B0907030504020204" pitchFamily="34" charset="0"/>
                <a:ea typeface="+mj-ea"/>
                <a:cs typeface="Aharoni" panose="02010803020104030203" pitchFamily="2" charset="-79"/>
              </a:rPr>
            </a:br>
            <a:r>
              <a:rPr kumimoji="0" lang="en-US" sz="5400" b="0" i="0" u="none" strike="noStrike" kern="1200" cap="none" spc="0" normalizeH="0" baseline="0" noProof="0" dirty="0">
                <a:ln>
                  <a:noFill/>
                </a:ln>
                <a:solidFill>
                  <a:srgbClr val="1B1464"/>
                </a:solidFill>
                <a:effectLst/>
                <a:uLnTx/>
                <a:uFillTx/>
                <a:latin typeface="Eras Bold ITC" panose="020B0907030504020204" pitchFamily="34" charset="0"/>
                <a:ea typeface="+mj-ea"/>
                <a:cs typeface="Aharoni" panose="02010803020104030203" pitchFamily="2" charset="-79"/>
              </a:rPr>
              <a:t>Towards the New &amp; Visiting</a:t>
            </a:r>
            <a:endParaRPr lang="en-US" sz="7200" dirty="0">
              <a:solidFill>
                <a:srgbClr val="1B1464"/>
              </a:solidFill>
              <a:latin typeface="Eras Bold ITC" panose="020B0907030504020204" pitchFamily="34" charset="0"/>
              <a:cs typeface="Aharoni" panose="02010803020104030203" pitchFamily="2" charset="-79"/>
            </a:endParaRPr>
          </a:p>
        </p:txBody>
      </p:sp>
    </p:spTree>
    <p:extLst>
      <p:ext uri="{BB962C8B-B14F-4D97-AF65-F5344CB8AC3E}">
        <p14:creationId xmlns:p14="http://schemas.microsoft.com/office/powerpoint/2010/main" val="10728239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80711" y="146856"/>
            <a:ext cx="11517746" cy="1325563"/>
          </a:xfrm>
        </p:spPr>
        <p:txBody>
          <a:bodyPr>
            <a:normAutofit fontScale="90000"/>
          </a:bodyPr>
          <a:lstStyle/>
          <a:p>
            <a:r>
              <a:rPr kumimoji="0" lang="en-US" sz="5400" b="0" i="0" u="none" strike="noStrike" kern="1200" cap="none" spc="0" normalizeH="0" baseline="0" noProof="0" dirty="0">
                <a:ln>
                  <a:noFill/>
                </a:ln>
                <a:solidFill>
                  <a:srgbClr val="1B1464"/>
                </a:solidFill>
                <a:effectLst/>
                <a:uLnTx/>
                <a:uFillTx/>
                <a:latin typeface="Eras Bold ITC" panose="020B0907030504020204" pitchFamily="34" charset="0"/>
                <a:ea typeface="+mj-ea"/>
                <a:cs typeface="Aharoni" panose="02010803020104030203" pitchFamily="2" charset="-79"/>
              </a:rPr>
              <a:t>Responsibilities</a:t>
            </a:r>
            <a:br>
              <a:rPr kumimoji="0" lang="en-US" sz="5400" b="0" i="0" u="none" strike="noStrike" kern="1200" cap="none" spc="0" normalizeH="0" baseline="0" noProof="0" dirty="0">
                <a:ln>
                  <a:noFill/>
                </a:ln>
                <a:solidFill>
                  <a:srgbClr val="1B1464"/>
                </a:solidFill>
                <a:effectLst/>
                <a:uLnTx/>
                <a:uFillTx/>
                <a:latin typeface="Eras Bold ITC" panose="020B0907030504020204" pitchFamily="34" charset="0"/>
                <a:ea typeface="+mj-ea"/>
                <a:cs typeface="Aharoni" panose="02010803020104030203" pitchFamily="2" charset="-79"/>
              </a:rPr>
            </a:br>
            <a:r>
              <a:rPr kumimoji="0" lang="en-US" sz="5400" b="0" i="0" u="none" strike="noStrike" kern="1200" cap="none" spc="0" normalizeH="0" baseline="0" noProof="0" dirty="0">
                <a:ln>
                  <a:noFill/>
                </a:ln>
                <a:solidFill>
                  <a:srgbClr val="1B1464"/>
                </a:solidFill>
                <a:effectLst/>
                <a:uLnTx/>
                <a:uFillTx/>
                <a:latin typeface="Eras Bold ITC" panose="020B0907030504020204" pitchFamily="34" charset="0"/>
                <a:ea typeface="+mj-ea"/>
                <a:cs typeface="Aharoni" panose="02010803020104030203" pitchFamily="2" charset="-79"/>
              </a:rPr>
              <a:t>Towards the New &amp; Visiting</a:t>
            </a:r>
            <a:endParaRPr lang="en-US" sz="7200" dirty="0">
              <a:solidFill>
                <a:srgbClr val="1B1464"/>
              </a:solidFill>
              <a:latin typeface="Eras Bold ITC" panose="020B0907030504020204" pitchFamily="34" charset="0"/>
              <a:cs typeface="Aharoni" panose="02010803020104030203" pitchFamily="2" charset="-79"/>
            </a:endParaRPr>
          </a:p>
        </p:txBody>
      </p:sp>
      <p:graphicFrame>
        <p:nvGraphicFramePr>
          <p:cNvPr id="7" name="Table 9">
            <a:extLst>
              <a:ext uri="{FF2B5EF4-FFF2-40B4-BE49-F238E27FC236}">
                <a16:creationId xmlns:a16="http://schemas.microsoft.com/office/drawing/2014/main" id="{D3E588A0-D12F-C01C-198B-23E6276F6E38}"/>
              </a:ext>
            </a:extLst>
          </p:cNvPr>
          <p:cNvGraphicFramePr>
            <a:graphicFrameLocks noGrp="1"/>
          </p:cNvGraphicFramePr>
          <p:nvPr>
            <p:extLst>
              <p:ext uri="{D42A27DB-BD31-4B8C-83A1-F6EECF244321}">
                <p14:modId xmlns:p14="http://schemas.microsoft.com/office/powerpoint/2010/main" val="1154025520"/>
              </p:ext>
            </p:extLst>
          </p:nvPr>
        </p:nvGraphicFramePr>
        <p:xfrm>
          <a:off x="780761" y="2167466"/>
          <a:ext cx="10583703" cy="3937000"/>
        </p:xfrm>
        <a:graphic>
          <a:graphicData uri="http://schemas.openxmlformats.org/drawingml/2006/table">
            <a:tbl>
              <a:tblPr firstRow="1" bandRow="1">
                <a:tableStyleId>{073A0DAA-6AF3-43AB-8588-CEC1D06C72B9}</a:tableStyleId>
              </a:tblPr>
              <a:tblGrid>
                <a:gridCol w="622571">
                  <a:extLst>
                    <a:ext uri="{9D8B030D-6E8A-4147-A177-3AD203B41FA5}">
                      <a16:colId xmlns:a16="http://schemas.microsoft.com/office/drawing/2014/main" val="1197213361"/>
                    </a:ext>
                  </a:extLst>
                </a:gridCol>
                <a:gridCol w="1005691">
                  <a:extLst>
                    <a:ext uri="{9D8B030D-6E8A-4147-A177-3AD203B41FA5}">
                      <a16:colId xmlns:a16="http://schemas.microsoft.com/office/drawing/2014/main" val="3239157449"/>
                    </a:ext>
                  </a:extLst>
                </a:gridCol>
                <a:gridCol w="696649">
                  <a:extLst>
                    <a:ext uri="{9D8B030D-6E8A-4147-A177-3AD203B41FA5}">
                      <a16:colId xmlns:a16="http://schemas.microsoft.com/office/drawing/2014/main" val="2704366475"/>
                    </a:ext>
                  </a:extLst>
                </a:gridCol>
                <a:gridCol w="1745744">
                  <a:extLst>
                    <a:ext uri="{9D8B030D-6E8A-4147-A177-3AD203B41FA5}">
                      <a16:colId xmlns:a16="http://schemas.microsoft.com/office/drawing/2014/main" val="2873557064"/>
                    </a:ext>
                  </a:extLst>
                </a:gridCol>
                <a:gridCol w="1628262">
                  <a:extLst>
                    <a:ext uri="{9D8B030D-6E8A-4147-A177-3AD203B41FA5}">
                      <a16:colId xmlns:a16="http://schemas.microsoft.com/office/drawing/2014/main" val="4094502850"/>
                    </a:ext>
                  </a:extLst>
                </a:gridCol>
                <a:gridCol w="1628262">
                  <a:extLst>
                    <a:ext uri="{9D8B030D-6E8A-4147-A177-3AD203B41FA5}">
                      <a16:colId xmlns:a16="http://schemas.microsoft.com/office/drawing/2014/main" val="2845336828"/>
                    </a:ext>
                  </a:extLst>
                </a:gridCol>
                <a:gridCol w="1628262">
                  <a:extLst>
                    <a:ext uri="{9D8B030D-6E8A-4147-A177-3AD203B41FA5}">
                      <a16:colId xmlns:a16="http://schemas.microsoft.com/office/drawing/2014/main" val="673959444"/>
                    </a:ext>
                  </a:extLst>
                </a:gridCol>
                <a:gridCol w="1628262">
                  <a:extLst>
                    <a:ext uri="{9D8B030D-6E8A-4147-A177-3AD203B41FA5}">
                      <a16:colId xmlns:a16="http://schemas.microsoft.com/office/drawing/2014/main" val="4272086891"/>
                    </a:ext>
                  </a:extLst>
                </a:gridCol>
              </a:tblGrid>
              <a:tr h="370840">
                <a:tc gridSpan="8">
                  <a:txBody>
                    <a:bodyPr/>
                    <a:lstStyle/>
                    <a:p>
                      <a:r>
                        <a:rPr lang="en-US" sz="4000" dirty="0"/>
                        <a:t>Cultural Adaptation Curve</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sz="4000" dirty="0"/>
                    </a:p>
                  </a:txBody>
                  <a:tcPr/>
                </a:tc>
                <a:extLst>
                  <a:ext uri="{0D108BD9-81ED-4DB2-BD59-A6C34878D82A}">
                    <a16:rowId xmlns:a16="http://schemas.microsoft.com/office/drawing/2014/main" val="2740600333"/>
                  </a:ext>
                </a:extLst>
              </a:tr>
              <a:tr h="741680">
                <a:tc rowSpan="6">
                  <a:txBody>
                    <a:bodyPr/>
                    <a:lstStyle/>
                    <a:p>
                      <a:pPr algn="ctr"/>
                      <a:r>
                        <a:rPr lang="en-US" sz="3200" dirty="0"/>
                        <a:t>Happiness Meter</a:t>
                      </a:r>
                    </a:p>
                  </a:txBody>
                  <a:tcPr vert="vert270"/>
                </a:tc>
                <a:tc>
                  <a:txBody>
                    <a:bodyPr/>
                    <a:lstStyle/>
                    <a:p>
                      <a:r>
                        <a:rPr lang="en-US" dirty="0"/>
                        <a:t>High</a:t>
                      </a:r>
                    </a:p>
                  </a:txBody>
                  <a:tcPr>
                    <a:lnR w="12700" cap="flat" cmpd="sng" algn="ctr">
                      <a:solidFill>
                        <a:schemeClr val="tx1"/>
                      </a:solidFill>
                      <a:prstDash val="solid"/>
                      <a:round/>
                      <a:headEnd type="none" w="med" len="med"/>
                      <a:tailEnd type="none" w="med" len="med"/>
                    </a:lnR>
                  </a:tcPr>
                </a:tc>
                <a:tc rowSpan="2" gridSpan="6">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ysDash"/>
                      <a:round/>
                      <a:headEnd type="none" w="med" len="med"/>
                      <a:tailEnd type="none" w="med" len="med"/>
                    </a:lnB>
                    <a:solidFill>
                      <a:schemeClr val="bg1"/>
                    </a:solidFill>
                  </a:tcPr>
                </a:tc>
                <a:tc rowSpan="2" hMerge="1">
                  <a:txBody>
                    <a:bodyPr/>
                    <a:lstStyle/>
                    <a:p>
                      <a:endParaRPr lang="en-US" dirty="0"/>
                    </a:p>
                  </a:txBody>
                  <a:tcPr/>
                </a:tc>
                <a:tc rowSpan="2" hMerge="1">
                  <a:txBody>
                    <a:bodyPr/>
                    <a:lstStyle/>
                    <a:p>
                      <a:endParaRPr lang="en-US"/>
                    </a:p>
                  </a:txBody>
                  <a:tcPr/>
                </a:tc>
                <a:tc rowSpan="2" hMerge="1">
                  <a:txBody>
                    <a:bodyPr/>
                    <a:lstStyle/>
                    <a:p>
                      <a:endParaRPr lang="en-US" dirty="0"/>
                    </a:p>
                  </a:txBody>
                  <a:tcPr/>
                </a:tc>
                <a:tc rowSpan="2" hMerge="1">
                  <a:txBody>
                    <a:bodyPr/>
                    <a:lstStyle/>
                    <a:p>
                      <a:endParaRPr lang="en-US"/>
                    </a:p>
                  </a:txBody>
                  <a:tcPr/>
                </a:tc>
                <a:tc rowSpan="2" hMerge="1">
                  <a:txBody>
                    <a:bodyPr/>
                    <a:lstStyle/>
                    <a:p>
                      <a:endParaRPr lang="en-US" dirty="0"/>
                    </a:p>
                  </a:txBody>
                  <a:tcPr/>
                </a:tc>
                <a:extLst>
                  <a:ext uri="{0D108BD9-81ED-4DB2-BD59-A6C34878D82A}">
                    <a16:rowId xmlns:a16="http://schemas.microsoft.com/office/drawing/2014/main" val="510600485"/>
                  </a:ext>
                </a:extLst>
              </a:tr>
              <a:tr h="370840">
                <a:tc vMerge="1">
                  <a:txBody>
                    <a:bodyPr/>
                    <a:lstStyle/>
                    <a:p>
                      <a:endParaRPr lang="en-US"/>
                    </a:p>
                  </a:txBody>
                  <a:tcPr/>
                </a:tc>
                <a:tc rowSpan="2">
                  <a:txBody>
                    <a:bodyPr/>
                    <a:lstStyle/>
                    <a:p>
                      <a:r>
                        <a:rPr lang="en-US" dirty="0"/>
                        <a:t>Normal</a:t>
                      </a:r>
                    </a:p>
                  </a:txBody>
                  <a:tcPr>
                    <a:lnR w="12700" cap="flat" cmpd="sng" algn="ctr">
                      <a:solidFill>
                        <a:schemeClr val="tx1"/>
                      </a:solidFill>
                      <a:prstDash val="solid"/>
                      <a:round/>
                      <a:headEnd type="none" w="med" len="med"/>
                      <a:tailEnd type="none" w="med" len="med"/>
                    </a:lnR>
                  </a:tcPr>
                </a:tc>
                <a:tc gridSpan="6" vMerge="1">
                  <a:txBody>
                    <a:bodyPr/>
                    <a:lstStyle/>
                    <a:p>
                      <a:endParaRPr lang="en-US" dirty="0"/>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hMerge="1" vMerge="1">
                  <a:txBody>
                    <a:bodyPr/>
                    <a:lstStyle/>
                    <a:p>
                      <a:endParaRPr lang="en-US" dirty="0"/>
                    </a:p>
                  </a:txBody>
                  <a:tcPr>
                    <a:lnB w="12700" cap="flat" cmpd="sng" algn="ctr">
                      <a:solidFill>
                        <a:schemeClr val="tx1"/>
                      </a:solidFill>
                      <a:prstDash val="sysDash"/>
                      <a:round/>
                      <a:headEnd type="none" w="med" len="med"/>
                      <a:tailEnd type="none" w="med" len="med"/>
                    </a:lnB>
                  </a:tcPr>
                </a:tc>
                <a:tc hMerge="1" vMerge="1">
                  <a:txBody>
                    <a:bodyPr/>
                    <a:lstStyle/>
                    <a:p>
                      <a:endParaRPr lang="en-US" dirty="0"/>
                    </a:p>
                  </a:txBody>
                  <a:tcPr>
                    <a:lnB w="12700" cap="flat" cmpd="sng" algn="ctr">
                      <a:solidFill>
                        <a:schemeClr val="tx1"/>
                      </a:solidFill>
                      <a:prstDash val="sysDash"/>
                      <a:round/>
                      <a:headEnd type="none" w="med" len="med"/>
                      <a:tailEnd type="none" w="med" len="med"/>
                    </a:lnB>
                  </a:tcPr>
                </a:tc>
                <a:tc hMerge="1" vMerge="1">
                  <a:txBody>
                    <a:bodyPr/>
                    <a:lstStyle/>
                    <a:p>
                      <a:endParaRPr lang="en-US" dirty="0"/>
                    </a:p>
                  </a:txBody>
                  <a:tcPr>
                    <a:lnB w="12700" cap="flat" cmpd="sng" algn="ctr">
                      <a:solidFill>
                        <a:schemeClr val="tx1"/>
                      </a:solidFill>
                      <a:prstDash val="sysDash"/>
                      <a:round/>
                      <a:headEnd type="none" w="med" len="med"/>
                      <a:tailEnd type="none" w="med" len="med"/>
                    </a:lnB>
                  </a:tcPr>
                </a:tc>
                <a:tc hMerge="1" vMerge="1">
                  <a:txBody>
                    <a:bodyPr/>
                    <a:lstStyle/>
                    <a:p>
                      <a:endParaRPr lang="en-US" dirty="0"/>
                    </a:p>
                  </a:txBody>
                  <a:tcPr>
                    <a:lnB w="12700" cap="flat" cmpd="sng" algn="ctr">
                      <a:solidFill>
                        <a:schemeClr val="tx1"/>
                      </a:solidFill>
                      <a:prstDash val="sysDash"/>
                      <a:round/>
                      <a:headEnd type="none" w="med" len="med"/>
                      <a:tailEnd type="none" w="med" len="med"/>
                    </a:lnB>
                  </a:tcPr>
                </a:tc>
                <a:tc hMerge="1" vMerge="1">
                  <a:txBody>
                    <a:bodyPr/>
                    <a:lstStyle/>
                    <a:p>
                      <a:endParaRPr lang="en-US" dirty="0"/>
                    </a:p>
                  </a:txBody>
                  <a:tcPr>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072075821"/>
                  </a:ext>
                </a:extLst>
              </a:tr>
              <a:tr h="370840">
                <a:tc vMerge="1">
                  <a:txBody>
                    <a:bodyPr/>
                    <a:lstStyle/>
                    <a:p>
                      <a:endParaRPr lang="en-US"/>
                    </a:p>
                  </a:txBody>
                  <a:tcPr/>
                </a:tc>
                <a:tc vMerge="1">
                  <a:txBody>
                    <a:bodyPr/>
                    <a:lstStyle/>
                    <a:p>
                      <a:endParaRPr lang="en-US" dirty="0"/>
                    </a:p>
                  </a:txBody>
                  <a:tcPr>
                    <a:lnT w="12700" cap="flat" cmpd="sng" algn="ctr">
                      <a:solidFill>
                        <a:schemeClr val="tx1"/>
                      </a:solidFill>
                      <a:prstDash val="sysDash"/>
                      <a:round/>
                      <a:headEnd type="none" w="med" len="med"/>
                      <a:tailEnd type="none" w="med" len="med"/>
                    </a:lnT>
                  </a:tcPr>
                </a:tc>
                <a:tc rowSpan="2" gridSpan="6">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en-US" dirty="0"/>
                    </a:p>
                  </a:txBody>
                  <a:tcPr>
                    <a:lnT w="12700" cap="flat" cmpd="sng" algn="ctr">
                      <a:solidFill>
                        <a:schemeClr val="tx1"/>
                      </a:solidFill>
                      <a:prstDash val="sysDash"/>
                      <a:round/>
                      <a:headEnd type="none" w="med" len="med"/>
                      <a:tailEnd type="none" w="med" len="med"/>
                    </a:lnT>
                  </a:tcPr>
                </a:tc>
                <a:tc rowSpan="2" hMerge="1">
                  <a:txBody>
                    <a:bodyPr/>
                    <a:lstStyle/>
                    <a:p>
                      <a:endParaRPr lang="en-US" dirty="0"/>
                    </a:p>
                  </a:txBody>
                  <a:tcPr/>
                </a:tc>
                <a:tc rowSpan="2" hMerge="1">
                  <a:txBody>
                    <a:bodyPr/>
                    <a:lstStyle/>
                    <a:p>
                      <a:endParaRPr lang="en-US" dirty="0"/>
                    </a:p>
                  </a:txBody>
                  <a:tcPr/>
                </a:tc>
                <a:tc rowSpan="2" hMerge="1">
                  <a:txBody>
                    <a:bodyPr/>
                    <a:lstStyle/>
                    <a:p>
                      <a:endParaRPr lang="en-US"/>
                    </a:p>
                  </a:txBody>
                  <a:tcPr/>
                </a:tc>
                <a:tc rowSpan="2" hMerge="1">
                  <a:txBody>
                    <a:bodyPr/>
                    <a:lstStyle/>
                    <a:p>
                      <a:endParaRPr lang="en-US" dirty="0"/>
                    </a:p>
                  </a:txBody>
                  <a:tcPr/>
                </a:tc>
                <a:extLst>
                  <a:ext uri="{0D108BD9-81ED-4DB2-BD59-A6C34878D82A}">
                    <a16:rowId xmlns:a16="http://schemas.microsoft.com/office/drawing/2014/main" val="3657073768"/>
                  </a:ext>
                </a:extLst>
              </a:tr>
              <a:tr h="741680">
                <a:tc vMerge="1">
                  <a:txBody>
                    <a:bodyPr/>
                    <a:lstStyle/>
                    <a:p>
                      <a:endParaRPr lang="en-US"/>
                    </a:p>
                  </a:txBody>
                  <a:tcPr/>
                </a:tc>
                <a:tc>
                  <a:txBody>
                    <a:bodyPr/>
                    <a:lstStyle/>
                    <a:p>
                      <a:r>
                        <a:rPr lang="en-US" dirty="0"/>
                        <a:t>Low</a:t>
                      </a:r>
                    </a:p>
                  </a:txBody>
                  <a:tcPr>
                    <a:lnR w="12700" cap="flat" cmpd="sng" algn="ctr">
                      <a:solidFill>
                        <a:schemeClr val="tx1"/>
                      </a:solidFill>
                      <a:prstDash val="solid"/>
                      <a:round/>
                      <a:headEnd type="none" w="med" len="med"/>
                      <a:tailEnd type="none" w="med" len="med"/>
                    </a:lnR>
                  </a:tcPr>
                </a:tc>
                <a:tc gridSpan="6" vMerge="1">
                  <a:txBody>
                    <a:bodyPr/>
                    <a:lstStyle/>
                    <a:p>
                      <a:endParaRPr lang="en-US" dirty="0"/>
                    </a:p>
                  </a:txBody>
                  <a:tcPr/>
                </a:tc>
                <a:tc hMerge="1" vMerge="1">
                  <a:txBody>
                    <a:bodyPr/>
                    <a:lstStyle/>
                    <a:p>
                      <a:endParaRPr lang="en-US" dirty="0"/>
                    </a:p>
                  </a:txBody>
                  <a:tcPr/>
                </a:tc>
                <a:tc hMerge="1" vMerge="1">
                  <a:txBody>
                    <a:bodyPr/>
                    <a:lstStyle/>
                    <a:p>
                      <a:endParaRPr lang="en-US" dirty="0"/>
                    </a:p>
                  </a:txBody>
                  <a:tcPr/>
                </a:tc>
                <a:tc hMerge="1" vMerge="1">
                  <a:txBody>
                    <a:bodyPr/>
                    <a:lstStyle/>
                    <a:p>
                      <a:endParaRPr lang="en-US" dirty="0"/>
                    </a:p>
                  </a:txBody>
                  <a:tcPr/>
                </a:tc>
                <a:tc hMerge="1" vMerge="1">
                  <a:txBody>
                    <a:bodyPr/>
                    <a:lstStyle/>
                    <a:p>
                      <a:endParaRPr lang="en-US" dirty="0"/>
                    </a:p>
                  </a:txBody>
                  <a:tcPr/>
                </a:tc>
                <a:tc hMerge="1" vMerge="1">
                  <a:txBody>
                    <a:bodyPr/>
                    <a:lstStyle/>
                    <a:p>
                      <a:endParaRPr lang="en-US" dirty="0"/>
                    </a:p>
                  </a:txBody>
                  <a:tcPr/>
                </a:tc>
                <a:extLst>
                  <a:ext uri="{0D108BD9-81ED-4DB2-BD59-A6C34878D82A}">
                    <a16:rowId xmlns:a16="http://schemas.microsoft.com/office/drawing/2014/main" val="3488267187"/>
                  </a:ext>
                </a:extLst>
              </a:tr>
              <a:tr h="370840">
                <a:tc vMerge="1">
                  <a:txBody>
                    <a:bodyPr/>
                    <a:lstStyle/>
                    <a:p>
                      <a:endParaRPr lang="en-US"/>
                    </a:p>
                  </a:txBody>
                  <a:tcPr/>
                </a:tc>
                <a:tc gridSpan="2">
                  <a:txBody>
                    <a:bodyPr/>
                    <a:lstStyle/>
                    <a:p>
                      <a:pPr algn="ctr"/>
                      <a:r>
                        <a:rPr lang="en-US" dirty="0"/>
                        <a:t>1</a:t>
                      </a:r>
                    </a:p>
                  </a:txBody>
                  <a:tcPr/>
                </a:tc>
                <a:tc hMerge="1">
                  <a:txBody>
                    <a:bodyPr/>
                    <a:lstStyle/>
                    <a:p>
                      <a:endParaRPr lang="en-US" dirty="0"/>
                    </a:p>
                  </a:txBody>
                  <a:tcPr/>
                </a:tc>
                <a:tc>
                  <a:txBody>
                    <a:bodyPr/>
                    <a:lstStyle/>
                    <a:p>
                      <a:pPr algn="ctr"/>
                      <a:r>
                        <a:rPr lang="en-US" dirty="0"/>
                        <a:t>2</a:t>
                      </a:r>
                    </a:p>
                  </a:txBody>
                  <a:tcPr>
                    <a:lnT w="12700" cap="flat" cmpd="sng" algn="ctr">
                      <a:solidFill>
                        <a:schemeClr val="tx1"/>
                      </a:solidFill>
                      <a:prstDash val="solid"/>
                      <a:round/>
                      <a:headEnd type="none" w="med" len="med"/>
                      <a:tailEnd type="none" w="med" len="med"/>
                    </a:lnT>
                  </a:tcPr>
                </a:tc>
                <a:tc>
                  <a:txBody>
                    <a:bodyPr/>
                    <a:lstStyle/>
                    <a:p>
                      <a:pPr algn="ctr"/>
                      <a:r>
                        <a:rPr lang="en-US" dirty="0"/>
                        <a:t>3</a:t>
                      </a:r>
                    </a:p>
                  </a:txBody>
                  <a:tcPr>
                    <a:lnT w="12700" cap="flat" cmpd="sng" algn="ctr">
                      <a:solidFill>
                        <a:schemeClr val="tx1"/>
                      </a:solidFill>
                      <a:prstDash val="solid"/>
                      <a:round/>
                      <a:headEnd type="none" w="med" len="med"/>
                      <a:tailEnd type="none" w="med" len="med"/>
                    </a:lnT>
                  </a:tcPr>
                </a:tc>
                <a:tc>
                  <a:txBody>
                    <a:bodyPr/>
                    <a:lstStyle/>
                    <a:p>
                      <a:pPr algn="ctr"/>
                      <a:r>
                        <a:rPr lang="en-US" dirty="0"/>
                        <a:t>4</a:t>
                      </a:r>
                    </a:p>
                  </a:txBody>
                  <a:tcPr>
                    <a:lnT w="12700" cap="flat" cmpd="sng" algn="ctr">
                      <a:solidFill>
                        <a:schemeClr val="tx1"/>
                      </a:solidFill>
                      <a:prstDash val="solid"/>
                      <a:round/>
                      <a:headEnd type="none" w="med" len="med"/>
                      <a:tailEnd type="none" w="med" len="med"/>
                    </a:lnT>
                  </a:tcPr>
                </a:tc>
                <a:tc>
                  <a:txBody>
                    <a:bodyPr/>
                    <a:lstStyle/>
                    <a:p>
                      <a:pPr algn="ctr"/>
                      <a:r>
                        <a:rPr lang="en-US" dirty="0"/>
                        <a:t>5</a:t>
                      </a:r>
                    </a:p>
                  </a:txBody>
                  <a:tcPr>
                    <a:lnT w="12700" cap="flat" cmpd="sng" algn="ctr">
                      <a:solidFill>
                        <a:schemeClr val="tx1"/>
                      </a:solidFill>
                      <a:prstDash val="solid"/>
                      <a:round/>
                      <a:headEnd type="none" w="med" len="med"/>
                      <a:tailEnd type="none" w="med" len="med"/>
                    </a:lnT>
                  </a:tcPr>
                </a:tc>
                <a:tc>
                  <a:txBody>
                    <a:bodyPr/>
                    <a:lstStyle/>
                    <a:p>
                      <a:pPr algn="ctr"/>
                      <a:r>
                        <a:rPr lang="en-US" dirty="0"/>
                        <a:t>6</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15562348"/>
                  </a:ext>
                </a:extLst>
              </a:tr>
              <a:tr h="370840">
                <a:tc vMerge="1">
                  <a:txBody>
                    <a:bodyPr/>
                    <a:lstStyle/>
                    <a:p>
                      <a:endParaRPr lang="en-US" dirty="0"/>
                    </a:p>
                  </a:txBody>
                  <a:tcPr/>
                </a:tc>
                <a:tc gridSpan="7">
                  <a:txBody>
                    <a:bodyPr/>
                    <a:lstStyle/>
                    <a:p>
                      <a:pPr algn="ctr"/>
                      <a:r>
                        <a:rPr lang="en-US" sz="3600" b="1" dirty="0"/>
                        <a:t>Months</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algn="ctr"/>
                      <a:endParaRPr lang="en-US" sz="3600" b="1" dirty="0"/>
                    </a:p>
                  </a:txBody>
                  <a:tcPr/>
                </a:tc>
                <a:extLst>
                  <a:ext uri="{0D108BD9-81ED-4DB2-BD59-A6C34878D82A}">
                    <a16:rowId xmlns:a16="http://schemas.microsoft.com/office/drawing/2014/main" val="3492235569"/>
                  </a:ext>
                </a:extLst>
              </a:tr>
            </a:tbl>
          </a:graphicData>
        </a:graphic>
      </p:graphicFrame>
      <p:sp>
        <p:nvSpPr>
          <p:cNvPr id="20" name="Freeform: Shape 19">
            <a:extLst>
              <a:ext uri="{FF2B5EF4-FFF2-40B4-BE49-F238E27FC236}">
                <a16:creationId xmlns:a16="http://schemas.microsoft.com/office/drawing/2014/main" id="{34FCD589-AD04-FABE-44CE-B25143426940}"/>
              </a:ext>
            </a:extLst>
          </p:cNvPr>
          <p:cNvSpPr/>
          <p:nvPr/>
        </p:nvSpPr>
        <p:spPr>
          <a:xfrm>
            <a:off x="2686050" y="3301262"/>
            <a:ext cx="7905750" cy="1624937"/>
          </a:xfrm>
          <a:custGeom>
            <a:avLst/>
            <a:gdLst>
              <a:gd name="connsiteX0" fmla="*/ 0 w 7905750"/>
              <a:gd name="connsiteY0" fmla="*/ 80113 h 1624937"/>
              <a:gd name="connsiteX1" fmla="*/ 2181225 w 7905750"/>
              <a:gd name="connsiteY1" fmla="*/ 146788 h 1624937"/>
              <a:gd name="connsiteX2" fmla="*/ 3476625 w 7905750"/>
              <a:gd name="connsiteY2" fmla="*/ 1423138 h 1624937"/>
              <a:gd name="connsiteX3" fmla="*/ 5219700 w 7905750"/>
              <a:gd name="connsiteY3" fmla="*/ 1518388 h 1624937"/>
              <a:gd name="connsiteX4" fmla="*/ 6886575 w 7905750"/>
              <a:gd name="connsiteY4" fmla="*/ 394438 h 1624937"/>
              <a:gd name="connsiteX5" fmla="*/ 7905750 w 7905750"/>
              <a:gd name="connsiteY5" fmla="*/ 261088 h 1624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05750" h="1624937">
                <a:moveTo>
                  <a:pt x="0" y="80113"/>
                </a:moveTo>
                <a:cubicBezTo>
                  <a:pt x="800894" y="1531"/>
                  <a:pt x="1601788" y="-77050"/>
                  <a:pt x="2181225" y="146788"/>
                </a:cubicBezTo>
                <a:cubicBezTo>
                  <a:pt x="2760663" y="370626"/>
                  <a:pt x="2970213" y="1194538"/>
                  <a:pt x="3476625" y="1423138"/>
                </a:cubicBezTo>
                <a:cubicBezTo>
                  <a:pt x="3983038" y="1651738"/>
                  <a:pt x="4651375" y="1689838"/>
                  <a:pt x="5219700" y="1518388"/>
                </a:cubicBezTo>
                <a:cubicBezTo>
                  <a:pt x="5788025" y="1346938"/>
                  <a:pt x="6438900" y="603988"/>
                  <a:pt x="6886575" y="394438"/>
                </a:cubicBezTo>
                <a:cubicBezTo>
                  <a:pt x="7334250" y="184888"/>
                  <a:pt x="7620000" y="222988"/>
                  <a:pt x="7905750" y="261088"/>
                </a:cubicBezTo>
              </a:path>
            </a:pathLst>
          </a:custGeom>
          <a:ln w="9525"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id="{07849A51-F154-2D9F-0BBB-3987E9A3EAAF}"/>
              </a:ext>
            </a:extLst>
          </p:cNvPr>
          <p:cNvSpPr txBox="1"/>
          <p:nvPr/>
        </p:nvSpPr>
        <p:spPr>
          <a:xfrm>
            <a:off x="2619375" y="3362325"/>
            <a:ext cx="1790700" cy="461665"/>
          </a:xfrm>
          <a:prstGeom prst="rect">
            <a:avLst/>
          </a:prstGeom>
          <a:noFill/>
        </p:spPr>
        <p:txBody>
          <a:bodyPr wrap="square" rtlCol="0">
            <a:spAutoFit/>
          </a:bodyPr>
          <a:lstStyle/>
          <a:p>
            <a:r>
              <a:rPr lang="en-US" sz="2400" b="1" dirty="0"/>
              <a:t>Honeymoon</a:t>
            </a:r>
          </a:p>
        </p:txBody>
      </p:sp>
      <p:sp>
        <p:nvSpPr>
          <p:cNvPr id="22" name="TextBox 21">
            <a:extLst>
              <a:ext uri="{FF2B5EF4-FFF2-40B4-BE49-F238E27FC236}">
                <a16:creationId xmlns:a16="http://schemas.microsoft.com/office/drawing/2014/main" id="{A1F51111-D832-316D-6248-021AF440A30D}"/>
              </a:ext>
            </a:extLst>
          </p:cNvPr>
          <p:cNvSpPr txBox="1"/>
          <p:nvPr/>
        </p:nvSpPr>
        <p:spPr>
          <a:xfrm>
            <a:off x="6391275" y="4135966"/>
            <a:ext cx="1514475" cy="461665"/>
          </a:xfrm>
          <a:prstGeom prst="rect">
            <a:avLst/>
          </a:prstGeom>
          <a:noFill/>
        </p:spPr>
        <p:txBody>
          <a:bodyPr wrap="square" rtlCol="0">
            <a:spAutoFit/>
          </a:bodyPr>
          <a:lstStyle/>
          <a:p>
            <a:r>
              <a:rPr lang="en-US" sz="2400" b="1" dirty="0"/>
              <a:t>Hostility</a:t>
            </a:r>
          </a:p>
        </p:txBody>
      </p:sp>
      <p:sp>
        <p:nvSpPr>
          <p:cNvPr id="23" name="TextBox 22">
            <a:extLst>
              <a:ext uri="{FF2B5EF4-FFF2-40B4-BE49-F238E27FC236}">
                <a16:creationId xmlns:a16="http://schemas.microsoft.com/office/drawing/2014/main" id="{8205912A-3857-1941-4010-FA20E81F635F}"/>
              </a:ext>
            </a:extLst>
          </p:cNvPr>
          <p:cNvSpPr txBox="1"/>
          <p:nvPr/>
        </p:nvSpPr>
        <p:spPr>
          <a:xfrm>
            <a:off x="8893296" y="4135966"/>
            <a:ext cx="1790700" cy="461665"/>
          </a:xfrm>
          <a:prstGeom prst="rect">
            <a:avLst/>
          </a:prstGeom>
          <a:noFill/>
        </p:spPr>
        <p:txBody>
          <a:bodyPr wrap="square" rtlCol="0">
            <a:spAutoFit/>
          </a:bodyPr>
          <a:lstStyle/>
          <a:p>
            <a:r>
              <a:rPr lang="en-US" sz="2400" b="1" dirty="0"/>
              <a:t>Humor</a:t>
            </a:r>
          </a:p>
        </p:txBody>
      </p:sp>
      <p:sp>
        <p:nvSpPr>
          <p:cNvPr id="24" name="TextBox 23">
            <a:extLst>
              <a:ext uri="{FF2B5EF4-FFF2-40B4-BE49-F238E27FC236}">
                <a16:creationId xmlns:a16="http://schemas.microsoft.com/office/drawing/2014/main" id="{6FDB2AE9-4B46-AF14-2618-C119C2A7A63C}"/>
              </a:ext>
            </a:extLst>
          </p:cNvPr>
          <p:cNvSpPr txBox="1"/>
          <p:nvPr/>
        </p:nvSpPr>
        <p:spPr>
          <a:xfrm>
            <a:off x="9459464" y="3110762"/>
            <a:ext cx="1580011" cy="461665"/>
          </a:xfrm>
          <a:prstGeom prst="rect">
            <a:avLst/>
          </a:prstGeom>
          <a:noFill/>
        </p:spPr>
        <p:txBody>
          <a:bodyPr wrap="square" rtlCol="0">
            <a:spAutoFit/>
          </a:bodyPr>
          <a:lstStyle/>
          <a:p>
            <a:r>
              <a:rPr lang="en-US" sz="2400" b="1" dirty="0"/>
              <a:t>At Home</a:t>
            </a:r>
          </a:p>
        </p:txBody>
      </p:sp>
    </p:spTree>
    <p:extLst>
      <p:ext uri="{BB962C8B-B14F-4D97-AF65-F5344CB8AC3E}">
        <p14:creationId xmlns:p14="http://schemas.microsoft.com/office/powerpoint/2010/main" val="8301142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numCol="2">
            <a:normAutofit lnSpcReduction="10000"/>
          </a:bodyPr>
          <a:lstStyle/>
          <a:p>
            <a:pPr marL="0" indent="0">
              <a:buNone/>
            </a:pPr>
            <a:r>
              <a:rPr lang="en-US" sz="4400" dirty="0">
                <a:solidFill>
                  <a:srgbClr val="1B1464"/>
                </a:solidFill>
                <a:effectLst>
                  <a:outerShdw blurRad="38100" dist="38100" dir="2700000" algn="tl">
                    <a:srgbClr val="000000">
                      <a:alpha val="43137"/>
                    </a:srgbClr>
                  </a:outerShdw>
                </a:effectLst>
                <a:latin typeface="Eras Demi ITC" panose="020B0805030504020804" pitchFamily="34" charset="0"/>
              </a:rPr>
              <a:t>How can these help with culture shock?</a:t>
            </a:r>
          </a:p>
          <a:p>
            <a:r>
              <a:rPr lang="en-US" sz="44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Love</a:t>
            </a:r>
          </a:p>
          <a:p>
            <a:r>
              <a:rPr lang="en-US" sz="36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Devoted to</a:t>
            </a:r>
          </a:p>
          <a:p>
            <a:r>
              <a:rPr lang="en-US" sz="36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Give preference to</a:t>
            </a:r>
          </a:p>
          <a:p>
            <a:r>
              <a:rPr lang="en-US" sz="36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Same mind toward</a:t>
            </a:r>
          </a:p>
          <a:p>
            <a:r>
              <a:rPr lang="en-US" sz="36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Consider</a:t>
            </a:r>
          </a:p>
          <a:p>
            <a:r>
              <a:rPr lang="en-US" sz="36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Encourage</a:t>
            </a:r>
          </a:p>
          <a:p>
            <a:r>
              <a:rPr lang="en-US" sz="36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Tolerate</a:t>
            </a:r>
          </a:p>
          <a:p>
            <a:r>
              <a:rPr lang="en-US" sz="36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Hospitable</a:t>
            </a:r>
          </a:p>
          <a:p>
            <a:r>
              <a:rPr lang="en-US" sz="36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Build up</a:t>
            </a:r>
          </a:p>
          <a:p>
            <a:r>
              <a:rPr lang="en-US" sz="36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Admonish</a:t>
            </a:r>
          </a:p>
          <a:p>
            <a:r>
              <a:rPr lang="en-US" sz="36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Serve</a:t>
            </a:r>
          </a:p>
          <a:p>
            <a:r>
              <a:rPr lang="en-US" sz="36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Bear the burdens of</a:t>
            </a:r>
          </a:p>
          <a:p>
            <a:r>
              <a:rPr lang="en-US" sz="36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Forgive</a:t>
            </a:r>
          </a:p>
          <a:p>
            <a:r>
              <a:rPr lang="en-US" sz="36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Pray for</a:t>
            </a: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571500" y="-10959"/>
            <a:ext cx="11260282" cy="1653299"/>
          </a:xfrm>
        </p:spPr>
        <p:txBody>
          <a:bodyPr>
            <a:noAutofit/>
          </a:bodyPr>
          <a:lstStyle/>
          <a:p>
            <a:r>
              <a:rPr kumimoji="0" lang="en-US" sz="4900" b="0" i="0" u="none" strike="noStrike" kern="1200" cap="none" spc="0" normalizeH="0" baseline="0" noProof="0" dirty="0">
                <a:ln>
                  <a:noFill/>
                </a:ln>
                <a:solidFill>
                  <a:srgbClr val="1B1464"/>
                </a:solidFill>
                <a:effectLst/>
                <a:uLnTx/>
                <a:uFillTx/>
                <a:latin typeface="Eras Bold ITC" panose="020B0907030504020204" pitchFamily="34" charset="0"/>
                <a:ea typeface="+mj-ea"/>
                <a:cs typeface="Aharoni" panose="02010803020104030203" pitchFamily="2" charset="-79"/>
              </a:rPr>
              <a:t>Responsibilities</a:t>
            </a:r>
            <a:br>
              <a:rPr kumimoji="0" lang="en-US" sz="4900" b="0" i="0" u="none" strike="noStrike" kern="1200" cap="none" spc="0" normalizeH="0" baseline="0" noProof="0" dirty="0">
                <a:ln>
                  <a:noFill/>
                </a:ln>
                <a:solidFill>
                  <a:srgbClr val="1B1464"/>
                </a:solidFill>
                <a:effectLst/>
                <a:uLnTx/>
                <a:uFillTx/>
                <a:latin typeface="Eras Bold ITC" panose="020B0907030504020204" pitchFamily="34" charset="0"/>
                <a:ea typeface="+mj-ea"/>
                <a:cs typeface="Aharoni" panose="02010803020104030203" pitchFamily="2" charset="-79"/>
              </a:rPr>
            </a:br>
            <a:r>
              <a:rPr kumimoji="0" lang="en-US" sz="4900" b="0" i="0" u="none" strike="noStrike" kern="1200" cap="none" spc="0" normalizeH="0" baseline="0" noProof="0" dirty="0">
                <a:ln>
                  <a:noFill/>
                </a:ln>
                <a:solidFill>
                  <a:srgbClr val="1B1464"/>
                </a:solidFill>
                <a:effectLst/>
                <a:uLnTx/>
                <a:uFillTx/>
                <a:latin typeface="Eras Bold ITC" panose="020B0907030504020204" pitchFamily="34" charset="0"/>
                <a:ea typeface="+mj-ea"/>
                <a:cs typeface="Aharoni" panose="02010803020104030203" pitchFamily="2" charset="-79"/>
              </a:rPr>
              <a:t>Towards the New &amp; Visiting</a:t>
            </a:r>
            <a:endParaRPr lang="en-US" sz="5400" dirty="0">
              <a:solidFill>
                <a:srgbClr val="1B1464"/>
              </a:solidFill>
              <a:latin typeface="Eras Bold ITC" panose="020B0907030504020204" pitchFamily="34" charset="0"/>
              <a:cs typeface="Aharoni" panose="02010803020104030203" pitchFamily="2" charset="-79"/>
            </a:endParaRPr>
          </a:p>
        </p:txBody>
      </p:sp>
    </p:spTree>
    <p:extLst>
      <p:ext uri="{BB962C8B-B14F-4D97-AF65-F5344CB8AC3E}">
        <p14:creationId xmlns:p14="http://schemas.microsoft.com/office/powerpoint/2010/main" val="3801488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a:bodyPr>
          <a:lstStyle/>
          <a:p>
            <a:pPr marL="0" indent="0">
              <a:buNone/>
            </a:pPr>
            <a:r>
              <a:rPr lang="en-US" sz="5200" dirty="0">
                <a:solidFill>
                  <a:srgbClr val="1B1464"/>
                </a:solidFill>
                <a:effectLst>
                  <a:outerShdw blurRad="38100" dist="38100" dir="2700000" algn="tl">
                    <a:srgbClr val="000000">
                      <a:alpha val="43137"/>
                    </a:srgbClr>
                  </a:outerShdw>
                </a:effectLst>
                <a:latin typeface="Eras Demi ITC" panose="020B0805030504020804" pitchFamily="34" charset="0"/>
              </a:rPr>
              <a:t>Some passages to consider</a:t>
            </a:r>
          </a:p>
          <a:p>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Romans 14:1-23</a:t>
            </a:r>
          </a:p>
          <a:p>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1 Corinthians 8:1-13</a:t>
            </a:r>
          </a:p>
          <a:p>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Colossians 2:16-23</a:t>
            </a:r>
          </a:p>
          <a:p>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Galatians 2:15-21</a:t>
            </a:r>
          </a:p>
          <a:p>
            <a:r>
              <a:rPr lang="en-US" sz="48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Colossians 3:5-10</a:t>
            </a: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80711" y="54100"/>
            <a:ext cx="11645034" cy="1418319"/>
          </a:xfrm>
        </p:spPr>
        <p:txBody>
          <a:bodyPr>
            <a:normAutofit fontScale="90000"/>
          </a:bodyPr>
          <a:lstStyle/>
          <a:p>
            <a:r>
              <a:rPr kumimoji="0" lang="en-US" sz="5400" b="0" i="0" u="none" strike="noStrike" kern="1200" cap="none" spc="0" normalizeH="0" baseline="0" noProof="0" dirty="0">
                <a:ln>
                  <a:noFill/>
                </a:ln>
                <a:solidFill>
                  <a:srgbClr val="1B1464"/>
                </a:solidFill>
                <a:effectLst/>
                <a:uLnTx/>
                <a:uFillTx/>
                <a:latin typeface="Eras Bold ITC" panose="020B0907030504020204" pitchFamily="34" charset="0"/>
                <a:ea typeface="+mj-ea"/>
                <a:cs typeface="Aharoni" panose="02010803020104030203" pitchFamily="2" charset="-79"/>
              </a:rPr>
              <a:t>Responsibilities</a:t>
            </a:r>
            <a:br>
              <a:rPr kumimoji="0" lang="en-US" sz="5400" b="0" i="0" u="none" strike="noStrike" kern="1200" cap="none" spc="0" normalizeH="0" baseline="0" noProof="0" dirty="0">
                <a:ln>
                  <a:noFill/>
                </a:ln>
                <a:solidFill>
                  <a:srgbClr val="1B1464"/>
                </a:solidFill>
                <a:effectLst/>
                <a:uLnTx/>
                <a:uFillTx/>
                <a:latin typeface="Eras Bold ITC" panose="020B0907030504020204" pitchFamily="34" charset="0"/>
                <a:ea typeface="+mj-ea"/>
                <a:cs typeface="Aharoni" panose="02010803020104030203" pitchFamily="2" charset="-79"/>
              </a:rPr>
            </a:br>
            <a:r>
              <a:rPr kumimoji="0" lang="en-US" sz="5400" b="0" i="0" u="none" strike="noStrike" kern="1200" cap="none" spc="0" normalizeH="0" baseline="0" noProof="0" dirty="0">
                <a:ln>
                  <a:noFill/>
                </a:ln>
                <a:solidFill>
                  <a:srgbClr val="1B1464"/>
                </a:solidFill>
                <a:effectLst/>
                <a:uLnTx/>
                <a:uFillTx/>
                <a:latin typeface="Eras Bold ITC" panose="020B0907030504020204" pitchFamily="34" charset="0"/>
                <a:ea typeface="+mj-ea"/>
                <a:cs typeface="Aharoni" panose="02010803020104030203" pitchFamily="2" charset="-79"/>
              </a:rPr>
              <a:t>Towards the New &amp; Visiting</a:t>
            </a:r>
            <a:endParaRPr lang="en-US" sz="7200" dirty="0">
              <a:solidFill>
                <a:srgbClr val="1B1464"/>
              </a:solidFill>
              <a:latin typeface="Eras Bold ITC" panose="020B0907030504020204" pitchFamily="34" charset="0"/>
              <a:cs typeface="Aharoni" panose="02010803020104030203" pitchFamily="2" charset="-79"/>
            </a:endParaRPr>
          </a:p>
        </p:txBody>
      </p:sp>
    </p:spTree>
    <p:extLst>
      <p:ext uri="{BB962C8B-B14F-4D97-AF65-F5344CB8AC3E}">
        <p14:creationId xmlns:p14="http://schemas.microsoft.com/office/powerpoint/2010/main" val="38459963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fontScale="70000" lnSpcReduction="20000"/>
          </a:bodyPr>
          <a:lstStyle/>
          <a:p>
            <a:pPr marL="0" indent="0">
              <a:buNone/>
            </a:pPr>
            <a:r>
              <a:rPr lang="en-US" sz="5200" dirty="0">
                <a:solidFill>
                  <a:srgbClr val="1B1464"/>
                </a:solidFill>
                <a:effectLst>
                  <a:outerShdw blurRad="38100" dist="38100" dir="2700000" algn="tl">
                    <a:srgbClr val="000000">
                      <a:alpha val="43137"/>
                    </a:srgbClr>
                  </a:outerShdw>
                </a:effectLst>
                <a:latin typeface="Eras Demi ITC" panose="020B0805030504020804" pitchFamily="34" charset="0"/>
              </a:rPr>
              <a:t>Some Do’s and Don’ts</a:t>
            </a:r>
          </a:p>
          <a:p>
            <a:pPr marL="914400" indent="-914400">
              <a:buAutoNum type="arabicPeriod"/>
            </a:pPr>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Do Greet them.  Don’t stand there with your friends, point, and ask, “Who are those people?”  Go up and say hello.  Give them your name.</a:t>
            </a:r>
          </a:p>
          <a:p>
            <a:pPr marL="914400" indent="-914400">
              <a:buAutoNum type="arabicPeriod"/>
            </a:pPr>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Do offer to show them to class, and help their kids find class if they have any.</a:t>
            </a:r>
          </a:p>
          <a:p>
            <a:pPr marL="914400" indent="-914400">
              <a:buAutoNum type="arabicPeriod"/>
            </a:pPr>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Don’t simply tell them where the classes are, take them.  While you are going tell them the order of services, how long till Bible class starts, and how long is the break between services. Also, about special programs for their kids, or for their age group.</a:t>
            </a: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80711" y="54100"/>
            <a:ext cx="11645034" cy="1418319"/>
          </a:xfrm>
        </p:spPr>
        <p:txBody>
          <a:bodyPr>
            <a:normAutofit fontScale="90000"/>
          </a:bodyPr>
          <a:lstStyle/>
          <a:p>
            <a:r>
              <a:rPr kumimoji="0" lang="en-US" sz="5400" b="0" i="0" u="none" strike="noStrike" kern="1200" cap="none" spc="0" normalizeH="0" baseline="0" noProof="0" dirty="0">
                <a:ln>
                  <a:noFill/>
                </a:ln>
                <a:solidFill>
                  <a:srgbClr val="1B1464"/>
                </a:solidFill>
                <a:effectLst/>
                <a:uLnTx/>
                <a:uFillTx/>
                <a:latin typeface="Eras Bold ITC" panose="020B0907030504020204" pitchFamily="34" charset="0"/>
                <a:ea typeface="+mj-ea"/>
                <a:cs typeface="Aharoni" panose="02010803020104030203" pitchFamily="2" charset="-79"/>
              </a:rPr>
              <a:t>Responsibilities</a:t>
            </a:r>
            <a:br>
              <a:rPr kumimoji="0" lang="en-US" sz="5400" b="0" i="0" u="none" strike="noStrike" kern="1200" cap="none" spc="0" normalizeH="0" baseline="0" noProof="0" dirty="0">
                <a:ln>
                  <a:noFill/>
                </a:ln>
                <a:solidFill>
                  <a:srgbClr val="1B1464"/>
                </a:solidFill>
                <a:effectLst/>
                <a:uLnTx/>
                <a:uFillTx/>
                <a:latin typeface="Eras Bold ITC" panose="020B0907030504020204" pitchFamily="34" charset="0"/>
                <a:ea typeface="+mj-ea"/>
                <a:cs typeface="Aharoni" panose="02010803020104030203" pitchFamily="2" charset="-79"/>
              </a:rPr>
            </a:br>
            <a:r>
              <a:rPr kumimoji="0" lang="en-US" sz="5400" b="0" i="0" u="none" strike="noStrike" kern="1200" cap="none" spc="0" normalizeH="0" baseline="0" noProof="0" dirty="0">
                <a:ln>
                  <a:noFill/>
                </a:ln>
                <a:solidFill>
                  <a:srgbClr val="1B1464"/>
                </a:solidFill>
                <a:effectLst/>
                <a:uLnTx/>
                <a:uFillTx/>
                <a:latin typeface="Eras Bold ITC" panose="020B0907030504020204" pitchFamily="34" charset="0"/>
                <a:ea typeface="+mj-ea"/>
                <a:cs typeface="Aharoni" panose="02010803020104030203" pitchFamily="2" charset="-79"/>
              </a:rPr>
              <a:t>Towards the New &amp; Visiting</a:t>
            </a:r>
            <a:endParaRPr lang="en-US" sz="7200" dirty="0">
              <a:solidFill>
                <a:srgbClr val="1B1464"/>
              </a:solidFill>
              <a:latin typeface="Eras Bold ITC" panose="020B0907030504020204" pitchFamily="34" charset="0"/>
              <a:cs typeface="Aharoni" panose="02010803020104030203" pitchFamily="2" charset="-79"/>
            </a:endParaRPr>
          </a:p>
        </p:txBody>
      </p:sp>
    </p:spTree>
    <p:extLst>
      <p:ext uri="{BB962C8B-B14F-4D97-AF65-F5344CB8AC3E}">
        <p14:creationId xmlns:p14="http://schemas.microsoft.com/office/powerpoint/2010/main" val="31657857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1880</TotalTime>
  <Words>591</Words>
  <Application>Microsoft Office PowerPoint</Application>
  <PresentationFormat>Widescreen</PresentationFormat>
  <Paragraphs>87</Paragraphs>
  <Slides>11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Eras Bold ITC</vt:lpstr>
      <vt:lpstr>Eras Demi ITC</vt:lpstr>
      <vt:lpstr>Office Theme</vt:lpstr>
      <vt:lpstr>Creating Community</vt:lpstr>
      <vt:lpstr>We have responsibilities</vt:lpstr>
      <vt:lpstr>PowerPoint Presentation</vt:lpstr>
      <vt:lpstr>When Conflict Happens</vt:lpstr>
      <vt:lpstr>Responsibilities Towards the New &amp; Visiting</vt:lpstr>
      <vt:lpstr>Responsibilities Towards the New &amp; Visiting</vt:lpstr>
      <vt:lpstr>Responsibilities Towards the New &amp; Visiting</vt:lpstr>
      <vt:lpstr>Responsibilities Towards the New &amp; Visiting</vt:lpstr>
      <vt:lpstr>Responsibilities Towards the New &amp; Visiting</vt:lpstr>
      <vt:lpstr>Responsibilities Towards the New &amp; Visiting</vt:lpstr>
      <vt:lpstr>Responsibilities Towards the New &amp; Visiting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Community</dc:title>
  <dc:creator>Josh Blackmer</dc:creator>
  <cp:lastModifiedBy>Josh Blackmer</cp:lastModifiedBy>
  <cp:revision>36</cp:revision>
  <cp:lastPrinted>2023-04-05T19:45:50Z</cp:lastPrinted>
  <dcterms:created xsi:type="dcterms:W3CDTF">2023-03-15T19:00:54Z</dcterms:created>
  <dcterms:modified xsi:type="dcterms:W3CDTF">2023-04-26T21:26:21Z</dcterms:modified>
</cp:coreProperties>
</file>