
<file path=[Content_Types].xml><?xml version="1.0" encoding="utf-8"?>
<Types xmlns="http://schemas.openxmlformats.org/package/2006/content-types">
  <Default Extension="19-3242791681" ContentType="image/jpeg"/>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0" r:id="rId3"/>
    <p:sldId id="277" r:id="rId4"/>
    <p:sldId id="278" r:id="rId5"/>
    <p:sldId id="261" r:id="rId6"/>
    <p:sldId id="281" r:id="rId7"/>
    <p:sldId id="283" r:id="rId8"/>
    <p:sldId id="284" r:id="rId9"/>
    <p:sldId id="285" r:id="rId10"/>
    <p:sldId id="280" r:id="rId11"/>
    <p:sldId id="28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1464"/>
    <a:srgbClr val="1B146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0" d="100"/>
          <a:sy n="100" d="100"/>
        </p:scale>
        <p:origin x="264" y="9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2FAE1D-C3F3-47E0-BBDE-B8BE275D4CC6}" type="datetimeFigureOut">
              <a:rPr lang="en-US" smtClean="0"/>
              <a:t>4/19/2023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C48FAF-28FD-498F-ADCD-3356D711D75D}" type="slidenum">
              <a:rPr lang="en-US" smtClean="0"/>
              <a:t>‹#›</a:t>
            </a:fld>
            <a:endParaRPr lang="en-US"/>
          </a:p>
        </p:txBody>
      </p:sp>
    </p:spTree>
    <p:extLst>
      <p:ext uri="{BB962C8B-B14F-4D97-AF65-F5344CB8AC3E}">
        <p14:creationId xmlns:p14="http://schemas.microsoft.com/office/powerpoint/2010/main" val="6134698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2</a:t>
            </a:fld>
            <a:endParaRPr lang="en-US"/>
          </a:p>
        </p:txBody>
      </p:sp>
    </p:spTree>
    <p:extLst>
      <p:ext uri="{BB962C8B-B14F-4D97-AF65-F5344CB8AC3E}">
        <p14:creationId xmlns:p14="http://schemas.microsoft.com/office/powerpoint/2010/main" val="21948592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3</a:t>
            </a:fld>
            <a:endParaRPr lang="en-US"/>
          </a:p>
        </p:txBody>
      </p:sp>
    </p:spTree>
    <p:extLst>
      <p:ext uri="{BB962C8B-B14F-4D97-AF65-F5344CB8AC3E}">
        <p14:creationId xmlns:p14="http://schemas.microsoft.com/office/powerpoint/2010/main" val="3618226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4</a:t>
            </a:fld>
            <a:endParaRPr lang="en-US"/>
          </a:p>
        </p:txBody>
      </p:sp>
    </p:spTree>
    <p:extLst>
      <p:ext uri="{BB962C8B-B14F-4D97-AF65-F5344CB8AC3E}">
        <p14:creationId xmlns:p14="http://schemas.microsoft.com/office/powerpoint/2010/main" val="25678514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5</a:t>
            </a:fld>
            <a:endParaRPr lang="en-US"/>
          </a:p>
        </p:txBody>
      </p:sp>
    </p:spTree>
    <p:extLst>
      <p:ext uri="{BB962C8B-B14F-4D97-AF65-F5344CB8AC3E}">
        <p14:creationId xmlns:p14="http://schemas.microsoft.com/office/powerpoint/2010/main" val="33033797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6</a:t>
            </a:fld>
            <a:endParaRPr lang="en-US"/>
          </a:p>
        </p:txBody>
      </p:sp>
    </p:spTree>
    <p:extLst>
      <p:ext uri="{BB962C8B-B14F-4D97-AF65-F5344CB8AC3E}">
        <p14:creationId xmlns:p14="http://schemas.microsoft.com/office/powerpoint/2010/main" val="34845621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7</a:t>
            </a:fld>
            <a:endParaRPr lang="en-US"/>
          </a:p>
        </p:txBody>
      </p:sp>
    </p:spTree>
    <p:extLst>
      <p:ext uri="{BB962C8B-B14F-4D97-AF65-F5344CB8AC3E}">
        <p14:creationId xmlns:p14="http://schemas.microsoft.com/office/powerpoint/2010/main" val="32056118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8</a:t>
            </a:fld>
            <a:endParaRPr lang="en-US"/>
          </a:p>
        </p:txBody>
      </p:sp>
    </p:spTree>
    <p:extLst>
      <p:ext uri="{BB962C8B-B14F-4D97-AF65-F5344CB8AC3E}">
        <p14:creationId xmlns:p14="http://schemas.microsoft.com/office/powerpoint/2010/main" val="31540150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9</a:t>
            </a:fld>
            <a:endParaRPr lang="en-US"/>
          </a:p>
        </p:txBody>
      </p:sp>
    </p:spTree>
    <p:extLst>
      <p:ext uri="{BB962C8B-B14F-4D97-AF65-F5344CB8AC3E}">
        <p14:creationId xmlns:p14="http://schemas.microsoft.com/office/powerpoint/2010/main" val="6242981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11</a:t>
            </a:fld>
            <a:endParaRPr lang="en-US"/>
          </a:p>
        </p:txBody>
      </p:sp>
    </p:spTree>
    <p:extLst>
      <p:ext uri="{BB962C8B-B14F-4D97-AF65-F5344CB8AC3E}">
        <p14:creationId xmlns:p14="http://schemas.microsoft.com/office/powerpoint/2010/main" val="142018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43549-C79D-FB52-5F8D-89908DCC303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83DF1DE-7FB4-313C-53F0-3D494BF273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2540A4E-8D5F-4309-6791-4F65CB0302FF}"/>
              </a:ext>
            </a:extLst>
          </p:cNvPr>
          <p:cNvSpPr>
            <a:spLocks noGrp="1"/>
          </p:cNvSpPr>
          <p:nvPr>
            <p:ph type="dt" sz="half" idx="10"/>
          </p:nvPr>
        </p:nvSpPr>
        <p:spPr/>
        <p:txBody>
          <a:bodyPr/>
          <a:lstStyle/>
          <a:p>
            <a:fld id="{B07674B1-6FB2-4184-A655-64DA648B98CD}" type="datetimeFigureOut">
              <a:rPr lang="en-US" smtClean="0"/>
              <a:t>4/19/2023</a:t>
            </a:fld>
            <a:endParaRPr lang="en-US"/>
          </a:p>
        </p:txBody>
      </p:sp>
      <p:sp>
        <p:nvSpPr>
          <p:cNvPr id="5" name="Footer Placeholder 4">
            <a:extLst>
              <a:ext uri="{FF2B5EF4-FFF2-40B4-BE49-F238E27FC236}">
                <a16:creationId xmlns:a16="http://schemas.microsoft.com/office/drawing/2014/main" id="{3F05476B-D6B4-11CE-94DD-014E293359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FFB0D3-090D-1800-D783-683FD1B3EB16}"/>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3429753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DAB9D-35C2-AB93-D9DA-4A46AEB5E87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3DF336D-DD91-9D02-7C67-F8437E1848E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49F775-1505-65CE-2875-E951619F559B}"/>
              </a:ext>
            </a:extLst>
          </p:cNvPr>
          <p:cNvSpPr>
            <a:spLocks noGrp="1"/>
          </p:cNvSpPr>
          <p:nvPr>
            <p:ph type="dt" sz="half" idx="10"/>
          </p:nvPr>
        </p:nvSpPr>
        <p:spPr/>
        <p:txBody>
          <a:bodyPr/>
          <a:lstStyle/>
          <a:p>
            <a:fld id="{B07674B1-6FB2-4184-A655-64DA648B98CD}" type="datetimeFigureOut">
              <a:rPr lang="en-US" smtClean="0"/>
              <a:t>4/19/2023</a:t>
            </a:fld>
            <a:endParaRPr lang="en-US"/>
          </a:p>
        </p:txBody>
      </p:sp>
      <p:sp>
        <p:nvSpPr>
          <p:cNvPr id="5" name="Footer Placeholder 4">
            <a:extLst>
              <a:ext uri="{FF2B5EF4-FFF2-40B4-BE49-F238E27FC236}">
                <a16:creationId xmlns:a16="http://schemas.microsoft.com/office/drawing/2014/main" id="{8B086010-9FC4-8A22-6B2D-30B8C03A80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DD18B0-5A2A-3546-0088-4569439E9634}"/>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3879608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BF534ED-87D9-1C22-C826-335EBA0AE3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4A95C74-1EBD-9282-E9CB-5C9C52595AC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6B6B5D-FB3E-2E65-57B2-34C3C630EE8A}"/>
              </a:ext>
            </a:extLst>
          </p:cNvPr>
          <p:cNvSpPr>
            <a:spLocks noGrp="1"/>
          </p:cNvSpPr>
          <p:nvPr>
            <p:ph type="dt" sz="half" idx="10"/>
          </p:nvPr>
        </p:nvSpPr>
        <p:spPr/>
        <p:txBody>
          <a:bodyPr/>
          <a:lstStyle/>
          <a:p>
            <a:fld id="{B07674B1-6FB2-4184-A655-64DA648B98CD}" type="datetimeFigureOut">
              <a:rPr lang="en-US" smtClean="0"/>
              <a:t>4/19/2023</a:t>
            </a:fld>
            <a:endParaRPr lang="en-US"/>
          </a:p>
        </p:txBody>
      </p:sp>
      <p:sp>
        <p:nvSpPr>
          <p:cNvPr id="5" name="Footer Placeholder 4">
            <a:extLst>
              <a:ext uri="{FF2B5EF4-FFF2-40B4-BE49-F238E27FC236}">
                <a16:creationId xmlns:a16="http://schemas.microsoft.com/office/drawing/2014/main" id="{745C441E-3B49-4147-6235-755422E4A2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8EDE22-A2AB-027C-16E8-9FDA291D59CC}"/>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1129133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9E6D6-0308-41F9-111F-C581A7C2F80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86DB1D-2C25-4433-D7BF-2BCB013797E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4CBE3D-8124-7B0E-E8D1-A3B1BB4A8106}"/>
              </a:ext>
            </a:extLst>
          </p:cNvPr>
          <p:cNvSpPr>
            <a:spLocks noGrp="1"/>
          </p:cNvSpPr>
          <p:nvPr>
            <p:ph type="dt" sz="half" idx="10"/>
          </p:nvPr>
        </p:nvSpPr>
        <p:spPr/>
        <p:txBody>
          <a:bodyPr/>
          <a:lstStyle/>
          <a:p>
            <a:fld id="{B07674B1-6FB2-4184-A655-64DA648B98CD}" type="datetimeFigureOut">
              <a:rPr lang="en-US" smtClean="0"/>
              <a:t>4/19/2023</a:t>
            </a:fld>
            <a:endParaRPr lang="en-US"/>
          </a:p>
        </p:txBody>
      </p:sp>
      <p:sp>
        <p:nvSpPr>
          <p:cNvPr id="5" name="Footer Placeholder 4">
            <a:extLst>
              <a:ext uri="{FF2B5EF4-FFF2-40B4-BE49-F238E27FC236}">
                <a16:creationId xmlns:a16="http://schemas.microsoft.com/office/drawing/2014/main" id="{152CD79A-09CC-BEA5-0478-AC44500057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7B64FC-0AF1-FF5B-4886-874137084280}"/>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3124817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8801A-C139-B9D2-D6DD-38F38084470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C4BDB6F-3A22-B0A4-3571-862AB3BFE6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63028AE-9E25-0E32-E123-82F1A1A6249F}"/>
              </a:ext>
            </a:extLst>
          </p:cNvPr>
          <p:cNvSpPr>
            <a:spLocks noGrp="1"/>
          </p:cNvSpPr>
          <p:nvPr>
            <p:ph type="dt" sz="half" idx="10"/>
          </p:nvPr>
        </p:nvSpPr>
        <p:spPr/>
        <p:txBody>
          <a:bodyPr/>
          <a:lstStyle/>
          <a:p>
            <a:fld id="{B07674B1-6FB2-4184-A655-64DA648B98CD}" type="datetimeFigureOut">
              <a:rPr lang="en-US" smtClean="0"/>
              <a:t>4/19/2023</a:t>
            </a:fld>
            <a:endParaRPr lang="en-US"/>
          </a:p>
        </p:txBody>
      </p:sp>
      <p:sp>
        <p:nvSpPr>
          <p:cNvPr id="5" name="Footer Placeholder 4">
            <a:extLst>
              <a:ext uri="{FF2B5EF4-FFF2-40B4-BE49-F238E27FC236}">
                <a16:creationId xmlns:a16="http://schemas.microsoft.com/office/drawing/2014/main" id="{2A992DD8-ACB1-6F9F-0272-056D9C7921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EBB94A-450B-C929-8580-D4A79EE1D678}"/>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3080966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C710F-2999-AA7D-1EFC-5A887B3D7A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2B0EE0-5895-6C49-32EC-7D46FDC283D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23F4A4-1607-A055-EC11-ED542C64942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5F5F719-FAE1-5655-9F69-F1CB716E67B4}"/>
              </a:ext>
            </a:extLst>
          </p:cNvPr>
          <p:cNvSpPr>
            <a:spLocks noGrp="1"/>
          </p:cNvSpPr>
          <p:nvPr>
            <p:ph type="dt" sz="half" idx="10"/>
          </p:nvPr>
        </p:nvSpPr>
        <p:spPr/>
        <p:txBody>
          <a:bodyPr/>
          <a:lstStyle/>
          <a:p>
            <a:fld id="{B07674B1-6FB2-4184-A655-64DA648B98CD}" type="datetimeFigureOut">
              <a:rPr lang="en-US" smtClean="0"/>
              <a:t>4/19/2023</a:t>
            </a:fld>
            <a:endParaRPr lang="en-US"/>
          </a:p>
        </p:txBody>
      </p:sp>
      <p:sp>
        <p:nvSpPr>
          <p:cNvPr id="6" name="Footer Placeholder 5">
            <a:extLst>
              <a:ext uri="{FF2B5EF4-FFF2-40B4-BE49-F238E27FC236}">
                <a16:creationId xmlns:a16="http://schemas.microsoft.com/office/drawing/2014/main" id="{9F0EBCBD-AFF5-9971-FFCA-8AAE5DFF97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A6A719-001E-A4B1-ABDE-8A21384687FF}"/>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1558052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4593D-6B57-8260-6DCA-FB509F7D368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B5C8EB3-4D74-3203-46D7-3E88CCB38D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CDFE88-6475-F0D0-235B-BE412F9405E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3FAC875-2B6B-5860-B733-BC057BDB88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4BA024C-8B74-A052-F770-B99C4E49639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529DC7B-A652-320F-E97F-9DAD23085F1D}"/>
              </a:ext>
            </a:extLst>
          </p:cNvPr>
          <p:cNvSpPr>
            <a:spLocks noGrp="1"/>
          </p:cNvSpPr>
          <p:nvPr>
            <p:ph type="dt" sz="half" idx="10"/>
          </p:nvPr>
        </p:nvSpPr>
        <p:spPr/>
        <p:txBody>
          <a:bodyPr/>
          <a:lstStyle/>
          <a:p>
            <a:fld id="{B07674B1-6FB2-4184-A655-64DA648B98CD}" type="datetimeFigureOut">
              <a:rPr lang="en-US" smtClean="0"/>
              <a:t>4/19/2023</a:t>
            </a:fld>
            <a:endParaRPr lang="en-US"/>
          </a:p>
        </p:txBody>
      </p:sp>
      <p:sp>
        <p:nvSpPr>
          <p:cNvPr id="8" name="Footer Placeholder 7">
            <a:extLst>
              <a:ext uri="{FF2B5EF4-FFF2-40B4-BE49-F238E27FC236}">
                <a16:creationId xmlns:a16="http://schemas.microsoft.com/office/drawing/2014/main" id="{2B20E994-01FD-2ECA-951E-4BDC2A78E4B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E9818C2-BC2D-3450-308E-4E4F7976EAD3}"/>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339171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6077F-748C-1D12-ABDA-7D104FC3677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B301704-B283-3AAF-6D58-9B8AE48F48B7}"/>
              </a:ext>
            </a:extLst>
          </p:cNvPr>
          <p:cNvSpPr>
            <a:spLocks noGrp="1"/>
          </p:cNvSpPr>
          <p:nvPr>
            <p:ph type="dt" sz="half" idx="10"/>
          </p:nvPr>
        </p:nvSpPr>
        <p:spPr/>
        <p:txBody>
          <a:bodyPr/>
          <a:lstStyle/>
          <a:p>
            <a:fld id="{B07674B1-6FB2-4184-A655-64DA648B98CD}" type="datetimeFigureOut">
              <a:rPr lang="en-US" smtClean="0"/>
              <a:t>4/19/2023</a:t>
            </a:fld>
            <a:endParaRPr lang="en-US"/>
          </a:p>
        </p:txBody>
      </p:sp>
      <p:sp>
        <p:nvSpPr>
          <p:cNvPr id="4" name="Footer Placeholder 3">
            <a:extLst>
              <a:ext uri="{FF2B5EF4-FFF2-40B4-BE49-F238E27FC236}">
                <a16:creationId xmlns:a16="http://schemas.microsoft.com/office/drawing/2014/main" id="{5C3C1276-38A7-E995-2B19-EEFB63E3DD7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D63E0A6-7E30-82B9-534B-5DDBBAF0CD70}"/>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2539390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0320CF-BEC1-E53C-EEC0-8F2D631115B5}"/>
              </a:ext>
            </a:extLst>
          </p:cNvPr>
          <p:cNvSpPr>
            <a:spLocks noGrp="1"/>
          </p:cNvSpPr>
          <p:nvPr>
            <p:ph type="dt" sz="half" idx="10"/>
          </p:nvPr>
        </p:nvSpPr>
        <p:spPr/>
        <p:txBody>
          <a:bodyPr/>
          <a:lstStyle/>
          <a:p>
            <a:fld id="{B07674B1-6FB2-4184-A655-64DA648B98CD}" type="datetimeFigureOut">
              <a:rPr lang="en-US" smtClean="0"/>
              <a:t>4/19/2023</a:t>
            </a:fld>
            <a:endParaRPr lang="en-US"/>
          </a:p>
        </p:txBody>
      </p:sp>
      <p:sp>
        <p:nvSpPr>
          <p:cNvPr id="3" name="Footer Placeholder 2">
            <a:extLst>
              <a:ext uri="{FF2B5EF4-FFF2-40B4-BE49-F238E27FC236}">
                <a16:creationId xmlns:a16="http://schemas.microsoft.com/office/drawing/2014/main" id="{7DFE9BEA-80F8-78FA-9690-B4D6B6D1DE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E21C6BD-E260-4657-D584-E5FBB8485140}"/>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1313594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79DB0-CB21-E7FF-381A-ECB648C66C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C82A2AF-E7EC-8467-1225-6749DF3EBD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7C31835-71F7-7C7A-AEB1-50F7BA9BF2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4CEF32F-EA5B-C89C-6208-76DEB9F73862}"/>
              </a:ext>
            </a:extLst>
          </p:cNvPr>
          <p:cNvSpPr>
            <a:spLocks noGrp="1"/>
          </p:cNvSpPr>
          <p:nvPr>
            <p:ph type="dt" sz="half" idx="10"/>
          </p:nvPr>
        </p:nvSpPr>
        <p:spPr/>
        <p:txBody>
          <a:bodyPr/>
          <a:lstStyle/>
          <a:p>
            <a:fld id="{B07674B1-6FB2-4184-A655-64DA648B98CD}" type="datetimeFigureOut">
              <a:rPr lang="en-US" smtClean="0"/>
              <a:t>4/19/2023</a:t>
            </a:fld>
            <a:endParaRPr lang="en-US"/>
          </a:p>
        </p:txBody>
      </p:sp>
      <p:sp>
        <p:nvSpPr>
          <p:cNvPr id="6" name="Footer Placeholder 5">
            <a:extLst>
              <a:ext uri="{FF2B5EF4-FFF2-40B4-BE49-F238E27FC236}">
                <a16:creationId xmlns:a16="http://schemas.microsoft.com/office/drawing/2014/main" id="{D82F1394-5DF1-1AD9-F48B-FAE7356F19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E010E8-AEBD-ABB7-F7CD-420CE967887B}"/>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2333100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C545F-AFE1-538C-BCCB-09D55F1E48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4F05595-4CBD-FE79-319D-CC0F0D8B422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57F8332-BE4F-1CDF-A83F-E3EA5232E6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AEA2D1-3510-EC2A-B0D1-135407D66AD2}"/>
              </a:ext>
            </a:extLst>
          </p:cNvPr>
          <p:cNvSpPr>
            <a:spLocks noGrp="1"/>
          </p:cNvSpPr>
          <p:nvPr>
            <p:ph type="dt" sz="half" idx="10"/>
          </p:nvPr>
        </p:nvSpPr>
        <p:spPr/>
        <p:txBody>
          <a:bodyPr/>
          <a:lstStyle/>
          <a:p>
            <a:fld id="{B07674B1-6FB2-4184-A655-64DA648B98CD}" type="datetimeFigureOut">
              <a:rPr lang="en-US" smtClean="0"/>
              <a:t>4/19/2023</a:t>
            </a:fld>
            <a:endParaRPr lang="en-US"/>
          </a:p>
        </p:txBody>
      </p:sp>
      <p:sp>
        <p:nvSpPr>
          <p:cNvPr id="6" name="Footer Placeholder 5">
            <a:extLst>
              <a:ext uri="{FF2B5EF4-FFF2-40B4-BE49-F238E27FC236}">
                <a16:creationId xmlns:a16="http://schemas.microsoft.com/office/drawing/2014/main" id="{F8DFFB50-992C-E745-86CC-C7BFA52D65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C8C273-6E6A-529D-2A93-14EAD249E9E7}"/>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1764385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442791-486B-866C-D7C2-B2203E73DB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B99247A-5A23-2675-6F61-4D64CF0FFF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CA6A79-9D00-DE21-0726-1494307B3E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7674B1-6FB2-4184-A655-64DA648B98CD}" type="datetimeFigureOut">
              <a:rPr lang="en-US" smtClean="0"/>
              <a:t>4/19/2023</a:t>
            </a:fld>
            <a:endParaRPr lang="en-US"/>
          </a:p>
        </p:txBody>
      </p:sp>
      <p:sp>
        <p:nvSpPr>
          <p:cNvPr id="5" name="Footer Placeholder 4">
            <a:extLst>
              <a:ext uri="{FF2B5EF4-FFF2-40B4-BE49-F238E27FC236}">
                <a16:creationId xmlns:a16="http://schemas.microsoft.com/office/drawing/2014/main" id="{7CE45635-94DC-C219-744A-1914D7A8E7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1D8E443-3EFD-E5A2-6DB3-FCF501EF47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DD32C9-8F84-4C9E-BC4B-CA841FAF54F7}" type="slidenum">
              <a:rPr lang="en-US" smtClean="0"/>
              <a:t>‹#›</a:t>
            </a:fld>
            <a:endParaRPr lang="en-US"/>
          </a:p>
        </p:txBody>
      </p:sp>
    </p:spTree>
    <p:extLst>
      <p:ext uri="{BB962C8B-B14F-4D97-AF65-F5344CB8AC3E}">
        <p14:creationId xmlns:p14="http://schemas.microsoft.com/office/powerpoint/2010/main" val="22680717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19-3242791681"/><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b="-12000"/>
          </a:stretch>
        </a:blipFill>
        <a:effectLst/>
      </p:bgPr>
    </p:bg>
    <p:spTree>
      <p:nvGrpSpPr>
        <p:cNvPr id="1" name=""/>
        <p:cNvGrpSpPr/>
        <p:nvPr/>
      </p:nvGrpSpPr>
      <p:grpSpPr>
        <a:xfrm>
          <a:off x="0" y="0"/>
          <a:ext cx="0" cy="0"/>
          <a:chOff x="0" y="0"/>
          <a:chExt cx="0" cy="0"/>
        </a:xfrm>
      </p:grpSpPr>
      <p:sp>
        <p:nvSpPr>
          <p:cNvPr id="4" name="Flowchart: Terminator 3">
            <a:extLst>
              <a:ext uri="{FF2B5EF4-FFF2-40B4-BE49-F238E27FC236}">
                <a16:creationId xmlns:a16="http://schemas.microsoft.com/office/drawing/2014/main" id="{E0FD8CF0-9269-86FD-A86B-7B77C2D90EF0}"/>
              </a:ext>
            </a:extLst>
          </p:cNvPr>
          <p:cNvSpPr/>
          <p:nvPr/>
        </p:nvSpPr>
        <p:spPr>
          <a:xfrm>
            <a:off x="184727" y="225209"/>
            <a:ext cx="7860146" cy="2296697"/>
          </a:xfrm>
          <a:prstGeom prst="flowChartTerminator">
            <a:avLst/>
          </a:prstGeom>
          <a:solidFill>
            <a:srgbClr val="1B1464"/>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BB340E9-D68A-6E1F-8986-B6A4E5412966}"/>
              </a:ext>
            </a:extLst>
          </p:cNvPr>
          <p:cNvSpPr>
            <a:spLocks noGrp="1"/>
          </p:cNvSpPr>
          <p:nvPr>
            <p:ph type="ctrTitle"/>
          </p:nvPr>
        </p:nvSpPr>
        <p:spPr>
          <a:xfrm>
            <a:off x="701963" y="304804"/>
            <a:ext cx="5689599" cy="2161685"/>
          </a:xfrm>
        </p:spPr>
        <p:txBody>
          <a:bodyPr>
            <a:normAutofit fontScale="90000"/>
          </a:bodyPr>
          <a:lstStyle/>
          <a:p>
            <a:pPr algn="l"/>
            <a:r>
              <a:rPr lang="en-US" sz="8000" dirty="0">
                <a:solidFill>
                  <a:schemeClr val="bg1"/>
                </a:solidFill>
                <a:latin typeface="Eras Bold ITC" panose="020B0907030504020204" pitchFamily="34" charset="0"/>
                <a:cs typeface="Aharoni" panose="02010803020104030203" pitchFamily="2" charset="-79"/>
              </a:rPr>
              <a:t>Creating</a:t>
            </a:r>
            <a:br>
              <a:rPr lang="en-US" sz="8000" dirty="0">
                <a:solidFill>
                  <a:schemeClr val="bg1"/>
                </a:solidFill>
                <a:latin typeface="Eras Bold ITC" panose="020B0907030504020204" pitchFamily="34" charset="0"/>
                <a:cs typeface="Aharoni" panose="02010803020104030203" pitchFamily="2" charset="-79"/>
              </a:rPr>
            </a:br>
            <a:r>
              <a:rPr lang="en-US" sz="8000" dirty="0">
                <a:solidFill>
                  <a:schemeClr val="bg1"/>
                </a:solidFill>
                <a:latin typeface="Eras Bold ITC" panose="020B0907030504020204" pitchFamily="34" charset="0"/>
                <a:cs typeface="Aharoni" panose="02010803020104030203" pitchFamily="2" charset="-79"/>
              </a:rPr>
              <a:t>Community</a:t>
            </a:r>
          </a:p>
        </p:txBody>
      </p:sp>
      <p:sp>
        <p:nvSpPr>
          <p:cNvPr id="6" name="Flowchart: Terminator 5">
            <a:extLst>
              <a:ext uri="{FF2B5EF4-FFF2-40B4-BE49-F238E27FC236}">
                <a16:creationId xmlns:a16="http://schemas.microsoft.com/office/drawing/2014/main" id="{4506447B-B4B2-4068-BFBC-52BE3E0FEBE7}"/>
              </a:ext>
            </a:extLst>
          </p:cNvPr>
          <p:cNvSpPr/>
          <p:nvPr/>
        </p:nvSpPr>
        <p:spPr>
          <a:xfrm>
            <a:off x="6280727" y="1088168"/>
            <a:ext cx="4793673" cy="1869426"/>
          </a:xfrm>
          <a:prstGeom prst="flowChartTerminator">
            <a:avLst/>
          </a:prstGeom>
          <a:solidFill>
            <a:schemeClr val="bg1"/>
          </a:solidFill>
          <a:ln w="38100">
            <a:solidFill>
              <a:srgbClr val="1B14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a:extLst>
              <a:ext uri="{FF2B5EF4-FFF2-40B4-BE49-F238E27FC236}">
                <a16:creationId xmlns:a16="http://schemas.microsoft.com/office/drawing/2014/main" id="{EDA73916-0E94-760A-F997-64F2B8334681}"/>
              </a:ext>
            </a:extLst>
          </p:cNvPr>
          <p:cNvSpPr txBox="1">
            <a:spLocks/>
          </p:cNvSpPr>
          <p:nvPr/>
        </p:nvSpPr>
        <p:spPr>
          <a:xfrm>
            <a:off x="6871856" y="1015998"/>
            <a:ext cx="3870031" cy="200624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80000"/>
              </a:lnSpc>
            </a:pPr>
            <a:r>
              <a:rPr lang="en-US" sz="7200" dirty="0">
                <a:solidFill>
                  <a:srgbClr val="1B1463"/>
                </a:solidFill>
                <a:latin typeface="Eras Bold ITC" panose="020B0907030504020204" pitchFamily="34" charset="0"/>
                <a:cs typeface="Aharoni" panose="02010803020104030203" pitchFamily="2" charset="-79"/>
              </a:rPr>
              <a:t>In The</a:t>
            </a:r>
          </a:p>
          <a:p>
            <a:pPr algn="l">
              <a:lnSpc>
                <a:spcPct val="80000"/>
              </a:lnSpc>
            </a:pPr>
            <a:r>
              <a:rPr lang="en-US" sz="7200" dirty="0">
                <a:solidFill>
                  <a:srgbClr val="1B1463"/>
                </a:solidFill>
                <a:latin typeface="Eras Bold ITC" panose="020B0907030504020204" pitchFamily="34" charset="0"/>
                <a:cs typeface="Aharoni" panose="02010803020104030203" pitchFamily="2" charset="-79"/>
              </a:rPr>
              <a:t>Church</a:t>
            </a:r>
          </a:p>
        </p:txBody>
      </p:sp>
    </p:spTree>
    <p:extLst>
      <p:ext uri="{BB962C8B-B14F-4D97-AF65-F5344CB8AC3E}">
        <p14:creationId xmlns:p14="http://schemas.microsoft.com/office/powerpoint/2010/main" val="3712589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F7836C02-D7BC-4F48-DBD5-C27D88D7200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2987" y="0"/>
            <a:ext cx="10106026" cy="6859465"/>
          </a:xfrm>
        </p:spPr>
      </p:pic>
    </p:spTree>
    <p:extLst>
      <p:ext uri="{BB962C8B-B14F-4D97-AF65-F5344CB8AC3E}">
        <p14:creationId xmlns:p14="http://schemas.microsoft.com/office/powerpoint/2010/main" val="3440996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rmAutofit fontScale="92500" lnSpcReduction="20000"/>
          </a:bodyPr>
          <a:lstStyle/>
          <a:p>
            <a:pPr marL="0" indent="0">
              <a:buNone/>
            </a:pPr>
            <a:r>
              <a:rPr lang="en-US" sz="5200" dirty="0">
                <a:solidFill>
                  <a:srgbClr val="1B1464"/>
                </a:solidFill>
                <a:effectLst>
                  <a:outerShdw blurRad="38100" dist="38100" dir="2700000" algn="tl">
                    <a:srgbClr val="000000">
                      <a:alpha val="43137"/>
                    </a:srgbClr>
                  </a:outerShdw>
                </a:effectLst>
                <a:latin typeface="Eras Demi ITC" panose="020B0805030504020804" pitchFamily="34" charset="0"/>
              </a:rPr>
              <a:t>What do I take away from this?</a:t>
            </a:r>
          </a:p>
          <a:p>
            <a:r>
              <a:rPr lang="en-US" sz="48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I might need to talk with someone.</a:t>
            </a:r>
          </a:p>
          <a:p>
            <a:r>
              <a:rPr lang="en-US" sz="48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How I deal with conflict could be better.</a:t>
            </a:r>
          </a:p>
          <a:p>
            <a:r>
              <a:rPr lang="en-US" sz="48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Am I vilifying anyone right now?</a:t>
            </a:r>
          </a:p>
          <a:p>
            <a:r>
              <a:rPr lang="en-US" sz="48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How is my communication?</a:t>
            </a:r>
          </a:p>
          <a:p>
            <a:r>
              <a:rPr lang="en-US" sz="48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Would I be considered a peacemaker?</a:t>
            </a:r>
          </a:p>
          <a:p>
            <a:r>
              <a:rPr lang="en-US" sz="48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Am I using conflict as a weapon?</a:t>
            </a:r>
          </a:p>
          <a:p>
            <a:r>
              <a:rPr lang="en-US" sz="48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I can be assertive and a Christian.</a:t>
            </a: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80711" y="146856"/>
            <a:ext cx="11517746" cy="1325563"/>
          </a:xfrm>
        </p:spPr>
        <p:txBody>
          <a:bodyPr>
            <a:normAutofit/>
          </a:bodyPr>
          <a:lstStyle/>
          <a:p>
            <a:r>
              <a:rPr lang="en-US" sz="7200" dirty="0">
                <a:solidFill>
                  <a:srgbClr val="1B1464"/>
                </a:solidFill>
                <a:latin typeface="Eras Bold ITC" panose="020B0907030504020204" pitchFamily="34" charset="0"/>
                <a:cs typeface="Aharoni" panose="02010803020104030203" pitchFamily="2" charset="-79"/>
              </a:rPr>
              <a:t>When Conflict Happens</a:t>
            </a:r>
          </a:p>
        </p:txBody>
      </p:sp>
    </p:spTree>
    <p:extLst>
      <p:ext uri="{BB962C8B-B14F-4D97-AF65-F5344CB8AC3E}">
        <p14:creationId xmlns:p14="http://schemas.microsoft.com/office/powerpoint/2010/main" val="334136858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rmAutofit/>
          </a:bodyPr>
          <a:lstStyle/>
          <a:p>
            <a:pPr marL="0" indent="0">
              <a:buNone/>
            </a:pPr>
            <a:r>
              <a:rPr lang="en-US" sz="6000" dirty="0">
                <a:solidFill>
                  <a:schemeClr val="bg1"/>
                </a:solidFill>
                <a:effectLst>
                  <a:outerShdw blurRad="38100" dist="38100" dir="2700000" algn="tl">
                    <a:srgbClr val="000000">
                      <a:alpha val="43137"/>
                    </a:srgbClr>
                  </a:outerShdw>
                </a:effectLst>
                <a:latin typeface="Eras Demi ITC" panose="020B0805030504020804" pitchFamily="34" charset="0"/>
              </a:rPr>
              <a:t>Toward our God</a:t>
            </a:r>
          </a:p>
          <a:p>
            <a:pPr marL="0" indent="0">
              <a:buNone/>
            </a:pPr>
            <a:r>
              <a:rPr lang="en-US" sz="6000" dirty="0">
                <a:solidFill>
                  <a:schemeClr val="bg1"/>
                </a:solidFill>
                <a:effectLst>
                  <a:outerShdw blurRad="38100" dist="38100" dir="2700000" algn="tl">
                    <a:srgbClr val="000000">
                      <a:alpha val="43137"/>
                    </a:srgbClr>
                  </a:outerShdw>
                </a:effectLst>
                <a:latin typeface="Eras Demi ITC" panose="020B0805030504020804" pitchFamily="34" charset="0"/>
              </a:rPr>
              <a:t>Toward our neighbor</a:t>
            </a:r>
          </a:p>
          <a:p>
            <a:pPr marL="0" indent="0">
              <a:buNone/>
            </a:pPr>
            <a:r>
              <a:rPr lang="en-US" sz="6000" dirty="0">
                <a:solidFill>
                  <a:schemeClr val="bg1"/>
                </a:solidFill>
                <a:effectLst>
                  <a:outerShdw blurRad="38100" dist="38100" dir="2700000" algn="tl">
                    <a:srgbClr val="000000">
                      <a:alpha val="43137"/>
                    </a:srgbClr>
                  </a:outerShdw>
                </a:effectLst>
                <a:latin typeface="Eras Demi ITC" panose="020B0805030504020804" pitchFamily="34" charset="0"/>
              </a:rPr>
              <a:t>Toward our brother/sister</a:t>
            </a:r>
          </a:p>
          <a:p>
            <a:pPr marL="0" indent="0">
              <a:buNone/>
            </a:pPr>
            <a:r>
              <a:rPr lang="en-US" sz="6000" dirty="0">
                <a:solidFill>
                  <a:schemeClr val="bg1"/>
                </a:solidFill>
                <a:effectLst>
                  <a:outerShdw blurRad="38100" dist="38100" dir="2700000" algn="tl">
                    <a:srgbClr val="000000">
                      <a:alpha val="43137"/>
                    </a:srgbClr>
                  </a:outerShdw>
                </a:effectLst>
                <a:latin typeface="Eras Demi ITC" panose="020B0805030504020804" pitchFamily="34" charset="0"/>
              </a:rPr>
              <a:t>Toward ourselves</a:t>
            </a: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14036" y="194481"/>
            <a:ext cx="11517746" cy="1325563"/>
          </a:xfrm>
        </p:spPr>
        <p:txBody>
          <a:bodyPr>
            <a:normAutofit/>
          </a:bodyPr>
          <a:lstStyle/>
          <a:p>
            <a:r>
              <a:rPr lang="en-US" sz="7200" dirty="0">
                <a:solidFill>
                  <a:srgbClr val="1B1464"/>
                </a:solidFill>
                <a:latin typeface="Eras Bold ITC" panose="020B0907030504020204" pitchFamily="34" charset="0"/>
                <a:cs typeface="Aharoni" panose="02010803020104030203" pitchFamily="2" charset="-79"/>
              </a:rPr>
              <a:t>We have responsibilities</a:t>
            </a:r>
          </a:p>
        </p:txBody>
      </p:sp>
    </p:spTree>
    <p:extLst>
      <p:ext uri="{BB962C8B-B14F-4D97-AF65-F5344CB8AC3E}">
        <p14:creationId xmlns:p14="http://schemas.microsoft.com/office/powerpoint/2010/main" val="794795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numCol="2">
            <a:normAutofit lnSpcReduction="10000"/>
          </a:bodyPr>
          <a:lstStyle/>
          <a:p>
            <a:r>
              <a:rPr lang="en-US" sz="44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400" dirty="0">
                <a:solidFill>
                  <a:schemeClr val="bg1"/>
                </a:solidFill>
                <a:effectLst>
                  <a:outerShdw blurRad="38100" dist="38100" dir="2700000" algn="tl">
                    <a:srgbClr val="000000">
                      <a:alpha val="43137"/>
                    </a:srgbClr>
                  </a:outerShdw>
                </a:effectLst>
                <a:latin typeface="Eras Demi ITC" panose="020B0805030504020804" pitchFamily="34" charset="0"/>
              </a:rPr>
              <a:t>Love</a:t>
            </a:r>
          </a:p>
          <a:p>
            <a:r>
              <a:rPr lang="en-US" sz="44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400" dirty="0">
                <a:solidFill>
                  <a:schemeClr val="bg1"/>
                </a:solidFill>
                <a:effectLst>
                  <a:outerShdw blurRad="38100" dist="38100" dir="2700000" algn="tl">
                    <a:srgbClr val="000000">
                      <a:alpha val="43137"/>
                    </a:srgbClr>
                  </a:outerShdw>
                </a:effectLst>
                <a:latin typeface="Eras Demi ITC" panose="020B0805030504020804" pitchFamily="34" charset="0"/>
              </a:rPr>
              <a:t>Devoted to</a:t>
            </a:r>
          </a:p>
          <a:p>
            <a:r>
              <a:rPr lang="en-US" sz="44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400" dirty="0">
                <a:solidFill>
                  <a:schemeClr val="bg1"/>
                </a:solidFill>
                <a:effectLst>
                  <a:outerShdw blurRad="38100" dist="38100" dir="2700000" algn="tl">
                    <a:srgbClr val="000000">
                      <a:alpha val="43137"/>
                    </a:srgbClr>
                  </a:outerShdw>
                </a:effectLst>
                <a:latin typeface="Eras Demi ITC" panose="020B0805030504020804" pitchFamily="34" charset="0"/>
              </a:rPr>
              <a:t>Give preference to</a:t>
            </a:r>
          </a:p>
          <a:p>
            <a:r>
              <a:rPr lang="en-US" sz="44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400" dirty="0">
                <a:solidFill>
                  <a:schemeClr val="bg1"/>
                </a:solidFill>
                <a:effectLst>
                  <a:outerShdw blurRad="38100" dist="38100" dir="2700000" algn="tl">
                    <a:srgbClr val="000000">
                      <a:alpha val="43137"/>
                    </a:srgbClr>
                  </a:outerShdw>
                </a:effectLst>
                <a:latin typeface="Eras Demi ITC" panose="020B0805030504020804" pitchFamily="34" charset="0"/>
              </a:rPr>
              <a:t>Same mind toward</a:t>
            </a:r>
          </a:p>
          <a:p>
            <a:r>
              <a:rPr lang="en-US" sz="44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400" dirty="0">
                <a:solidFill>
                  <a:schemeClr val="bg1"/>
                </a:solidFill>
                <a:effectLst>
                  <a:outerShdw blurRad="38100" dist="38100" dir="2700000" algn="tl">
                    <a:srgbClr val="000000">
                      <a:alpha val="43137"/>
                    </a:srgbClr>
                  </a:outerShdw>
                </a:effectLst>
                <a:latin typeface="Eras Demi ITC" panose="020B0805030504020804" pitchFamily="34" charset="0"/>
              </a:rPr>
              <a:t>Consider</a:t>
            </a:r>
          </a:p>
          <a:p>
            <a:r>
              <a:rPr lang="en-US" sz="44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400" dirty="0">
                <a:solidFill>
                  <a:schemeClr val="bg1"/>
                </a:solidFill>
                <a:effectLst>
                  <a:outerShdw blurRad="38100" dist="38100" dir="2700000" algn="tl">
                    <a:srgbClr val="000000">
                      <a:alpha val="43137"/>
                    </a:srgbClr>
                  </a:outerShdw>
                </a:effectLst>
                <a:latin typeface="Eras Demi ITC" panose="020B0805030504020804" pitchFamily="34" charset="0"/>
              </a:rPr>
              <a:t>Encourage</a:t>
            </a:r>
          </a:p>
          <a:p>
            <a:r>
              <a:rPr lang="en-US" sz="44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400" dirty="0">
                <a:solidFill>
                  <a:schemeClr val="bg1"/>
                </a:solidFill>
                <a:effectLst>
                  <a:outerShdw blurRad="38100" dist="38100" dir="2700000" algn="tl">
                    <a:srgbClr val="000000">
                      <a:alpha val="43137"/>
                    </a:srgbClr>
                  </a:outerShdw>
                </a:effectLst>
                <a:latin typeface="Eras Demi ITC" panose="020B0805030504020804" pitchFamily="34" charset="0"/>
              </a:rPr>
              <a:t>Tolerate</a:t>
            </a:r>
          </a:p>
          <a:p>
            <a:r>
              <a:rPr lang="en-US" sz="44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400" dirty="0">
                <a:solidFill>
                  <a:schemeClr val="bg1"/>
                </a:solidFill>
                <a:effectLst>
                  <a:outerShdw blurRad="38100" dist="38100" dir="2700000" algn="tl">
                    <a:srgbClr val="000000">
                      <a:alpha val="43137"/>
                    </a:srgbClr>
                  </a:outerShdw>
                </a:effectLst>
                <a:latin typeface="Eras Demi ITC" panose="020B0805030504020804" pitchFamily="34" charset="0"/>
              </a:rPr>
              <a:t>Hospitable</a:t>
            </a:r>
          </a:p>
          <a:p>
            <a:r>
              <a:rPr lang="en-US" sz="44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400" dirty="0">
                <a:solidFill>
                  <a:schemeClr val="bg1"/>
                </a:solidFill>
                <a:effectLst>
                  <a:outerShdw blurRad="38100" dist="38100" dir="2700000" algn="tl">
                    <a:srgbClr val="000000">
                      <a:alpha val="43137"/>
                    </a:srgbClr>
                  </a:outerShdw>
                </a:effectLst>
                <a:latin typeface="Eras Demi ITC" panose="020B0805030504020804" pitchFamily="34" charset="0"/>
              </a:rPr>
              <a:t>Build up</a:t>
            </a:r>
          </a:p>
          <a:p>
            <a:r>
              <a:rPr lang="en-US" sz="44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400" dirty="0">
                <a:solidFill>
                  <a:schemeClr val="bg1"/>
                </a:solidFill>
                <a:effectLst>
                  <a:outerShdw blurRad="38100" dist="38100" dir="2700000" algn="tl">
                    <a:srgbClr val="000000">
                      <a:alpha val="43137"/>
                    </a:srgbClr>
                  </a:outerShdw>
                </a:effectLst>
                <a:latin typeface="Eras Demi ITC" panose="020B0805030504020804" pitchFamily="34" charset="0"/>
              </a:rPr>
              <a:t>Admonish</a:t>
            </a:r>
          </a:p>
          <a:p>
            <a:r>
              <a:rPr lang="en-US" sz="44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400" dirty="0">
                <a:solidFill>
                  <a:schemeClr val="bg1"/>
                </a:solidFill>
                <a:effectLst>
                  <a:outerShdw blurRad="38100" dist="38100" dir="2700000" algn="tl">
                    <a:srgbClr val="000000">
                      <a:alpha val="43137"/>
                    </a:srgbClr>
                  </a:outerShdw>
                </a:effectLst>
                <a:latin typeface="Eras Demi ITC" panose="020B0805030504020804" pitchFamily="34" charset="0"/>
              </a:rPr>
              <a:t>Serve</a:t>
            </a:r>
          </a:p>
          <a:p>
            <a:r>
              <a:rPr lang="en-US" sz="44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400" dirty="0">
                <a:solidFill>
                  <a:schemeClr val="bg1"/>
                </a:solidFill>
                <a:effectLst>
                  <a:outerShdw blurRad="38100" dist="38100" dir="2700000" algn="tl">
                    <a:srgbClr val="000000">
                      <a:alpha val="43137"/>
                    </a:srgbClr>
                  </a:outerShdw>
                </a:effectLst>
                <a:latin typeface="Eras Demi ITC" panose="020B0805030504020804" pitchFamily="34" charset="0"/>
              </a:rPr>
              <a:t>Bear the burdens of</a:t>
            </a:r>
          </a:p>
          <a:p>
            <a:r>
              <a:rPr lang="en-US" sz="44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400" dirty="0">
                <a:solidFill>
                  <a:schemeClr val="bg1"/>
                </a:solidFill>
                <a:effectLst>
                  <a:outerShdw blurRad="38100" dist="38100" dir="2700000" algn="tl">
                    <a:srgbClr val="000000">
                      <a:alpha val="43137"/>
                    </a:srgbClr>
                  </a:outerShdw>
                </a:effectLst>
                <a:latin typeface="Eras Demi ITC" panose="020B0805030504020804" pitchFamily="34" charset="0"/>
              </a:rPr>
              <a:t>Forgive</a:t>
            </a:r>
          </a:p>
          <a:p>
            <a:r>
              <a:rPr lang="en-US" sz="44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400" dirty="0">
                <a:solidFill>
                  <a:schemeClr val="bg1"/>
                </a:solidFill>
                <a:effectLst>
                  <a:outerShdw blurRad="38100" dist="38100" dir="2700000" algn="tl">
                    <a:srgbClr val="000000">
                      <a:alpha val="43137"/>
                    </a:srgbClr>
                  </a:outerShdw>
                </a:effectLst>
                <a:latin typeface="Eras Demi ITC" panose="020B0805030504020804" pitchFamily="34" charset="0"/>
              </a:rPr>
              <a:t>Pray for</a:t>
            </a: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571500" y="-10959"/>
            <a:ext cx="11260282" cy="1653299"/>
          </a:xfrm>
        </p:spPr>
        <p:txBody>
          <a:bodyPr>
            <a:noAutofit/>
          </a:bodyPr>
          <a:lstStyle/>
          <a:p>
            <a:r>
              <a:rPr lang="en-US" sz="5400" dirty="0">
                <a:solidFill>
                  <a:srgbClr val="1B1464"/>
                </a:solidFill>
                <a:latin typeface="Eras Bold ITC" panose="020B0907030504020204" pitchFamily="34" charset="0"/>
                <a:cs typeface="Aharoni" panose="02010803020104030203" pitchFamily="2" charset="-79"/>
              </a:rPr>
              <a:t>Responsibilities</a:t>
            </a:r>
            <a:br>
              <a:rPr lang="en-US" sz="5400" dirty="0">
                <a:solidFill>
                  <a:srgbClr val="1B1464"/>
                </a:solidFill>
                <a:latin typeface="Eras Bold ITC" panose="020B0907030504020204" pitchFamily="34" charset="0"/>
                <a:cs typeface="Aharoni" panose="02010803020104030203" pitchFamily="2" charset="-79"/>
              </a:rPr>
            </a:br>
            <a:r>
              <a:rPr lang="en-US" sz="5400" dirty="0">
                <a:solidFill>
                  <a:srgbClr val="1B1464"/>
                </a:solidFill>
                <a:latin typeface="Eras Bold ITC" panose="020B0907030504020204" pitchFamily="34" charset="0"/>
                <a:cs typeface="Aharoni" panose="02010803020104030203" pitchFamily="2" charset="-79"/>
              </a:rPr>
              <a:t>Towards One Another</a:t>
            </a:r>
          </a:p>
        </p:txBody>
      </p:sp>
    </p:spTree>
    <p:extLst>
      <p:ext uri="{BB962C8B-B14F-4D97-AF65-F5344CB8AC3E}">
        <p14:creationId xmlns:p14="http://schemas.microsoft.com/office/powerpoint/2010/main" val="3801488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numCol="1">
            <a:normAutofit/>
          </a:bodyPr>
          <a:lstStyle/>
          <a:p>
            <a:pPr marL="0" indent="0">
              <a:buNone/>
            </a:pPr>
            <a:r>
              <a:rPr lang="en-US" sz="4000" dirty="0">
                <a:solidFill>
                  <a:schemeClr val="bg1"/>
                </a:solidFill>
                <a:effectLst>
                  <a:outerShdw blurRad="38100" dist="38100" dir="2700000" algn="tl">
                    <a:srgbClr val="000000">
                      <a:alpha val="43137"/>
                    </a:srgbClr>
                  </a:outerShdw>
                </a:effectLst>
                <a:latin typeface="Eras Demi ITC" panose="020B0805030504020804" pitchFamily="34" charset="0"/>
              </a:rPr>
              <a:t>“having been knit together in love” </a:t>
            </a:r>
            <a:r>
              <a:rPr lang="en-US" sz="4000" dirty="0">
                <a:solidFill>
                  <a:srgbClr val="1B1464"/>
                </a:solidFill>
                <a:effectLst>
                  <a:outerShdw blurRad="38100" dist="38100" dir="2700000" algn="tl">
                    <a:srgbClr val="000000">
                      <a:alpha val="43137"/>
                    </a:srgbClr>
                  </a:outerShdw>
                </a:effectLst>
                <a:latin typeface="Eras Demi ITC" panose="020B0805030504020804" pitchFamily="34" charset="0"/>
              </a:rPr>
              <a:t>(Col. 2:2)</a:t>
            </a:r>
          </a:p>
          <a:p>
            <a:pPr marL="0" indent="0">
              <a:buNone/>
            </a:pPr>
            <a:r>
              <a:rPr lang="en-US" sz="4000" dirty="0">
                <a:solidFill>
                  <a:schemeClr val="bg1"/>
                </a:solidFill>
                <a:effectLst>
                  <a:outerShdw blurRad="38100" dist="38100" dir="2700000" algn="tl">
                    <a:srgbClr val="000000">
                      <a:alpha val="43137"/>
                    </a:srgbClr>
                  </a:outerShdw>
                </a:effectLst>
                <a:latin typeface="Eras Demi ITC" panose="020B0805030504020804" pitchFamily="34" charset="0"/>
              </a:rPr>
              <a:t>“and have put on the new self who is being renewed to a true knowledge according to the image of the One who created him— a renewal in which there is no distinction between Greek and Jew, circumcised and uncircumcised, barbarian, Scythian, slave and freeman, but Christ is all, and in all” </a:t>
            </a:r>
            <a:r>
              <a:rPr lang="en-US" sz="4000" dirty="0">
                <a:solidFill>
                  <a:srgbClr val="1B1464"/>
                </a:solidFill>
                <a:effectLst>
                  <a:outerShdw blurRad="38100" dist="38100" dir="2700000" algn="tl">
                    <a:srgbClr val="000000">
                      <a:alpha val="43137"/>
                    </a:srgbClr>
                  </a:outerShdw>
                </a:effectLst>
                <a:latin typeface="Eras Demi ITC" panose="020B0805030504020804" pitchFamily="34" charset="0"/>
              </a:rPr>
              <a:t>(Col. 3:10-11)</a:t>
            </a: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571500" y="-10959"/>
            <a:ext cx="11260282" cy="1653299"/>
          </a:xfrm>
        </p:spPr>
        <p:txBody>
          <a:bodyPr>
            <a:noAutofit/>
          </a:bodyPr>
          <a:lstStyle/>
          <a:p>
            <a:r>
              <a:rPr lang="en-US" sz="5400" dirty="0">
                <a:solidFill>
                  <a:srgbClr val="1B1464"/>
                </a:solidFill>
                <a:latin typeface="Eras Bold ITC" panose="020B0907030504020204" pitchFamily="34" charset="0"/>
                <a:cs typeface="Aharoni" panose="02010803020104030203" pitchFamily="2" charset="-79"/>
              </a:rPr>
              <a:t>Responsibilities</a:t>
            </a:r>
            <a:br>
              <a:rPr lang="en-US" sz="5400" dirty="0">
                <a:solidFill>
                  <a:srgbClr val="1B1464"/>
                </a:solidFill>
                <a:latin typeface="Eras Bold ITC" panose="020B0907030504020204" pitchFamily="34" charset="0"/>
                <a:cs typeface="Aharoni" panose="02010803020104030203" pitchFamily="2" charset="-79"/>
              </a:rPr>
            </a:br>
            <a:r>
              <a:rPr lang="en-US" sz="5400" dirty="0">
                <a:solidFill>
                  <a:srgbClr val="1B1464"/>
                </a:solidFill>
                <a:latin typeface="Eras Bold ITC" panose="020B0907030504020204" pitchFamily="34" charset="0"/>
                <a:cs typeface="Aharoni" panose="02010803020104030203" pitchFamily="2" charset="-79"/>
              </a:rPr>
              <a:t>Towards One Another</a:t>
            </a:r>
          </a:p>
        </p:txBody>
      </p:sp>
    </p:spTree>
    <p:extLst>
      <p:ext uri="{BB962C8B-B14F-4D97-AF65-F5344CB8AC3E}">
        <p14:creationId xmlns:p14="http://schemas.microsoft.com/office/powerpoint/2010/main" val="423489342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rmAutofit lnSpcReduction="10000"/>
          </a:bodyPr>
          <a:lstStyle/>
          <a:p>
            <a:pPr marL="0" indent="0">
              <a:buNone/>
            </a:pPr>
            <a:r>
              <a:rPr lang="en-US" sz="5200" dirty="0">
                <a:solidFill>
                  <a:srgbClr val="1B1464"/>
                </a:solidFill>
                <a:effectLst>
                  <a:outerShdw blurRad="38100" dist="38100" dir="2700000" algn="tl">
                    <a:srgbClr val="000000">
                      <a:alpha val="43137"/>
                    </a:srgbClr>
                  </a:outerShdw>
                </a:effectLst>
                <a:latin typeface="Eras Demi ITC" panose="020B0805030504020804" pitchFamily="34" charset="0"/>
              </a:rPr>
              <a:t>Things that work against us</a:t>
            </a:r>
          </a:p>
          <a:p>
            <a:r>
              <a:rPr lang="en-US" sz="48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Human nature</a:t>
            </a:r>
          </a:p>
          <a:p>
            <a:r>
              <a:rPr lang="en-US" sz="48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Wrong examples/understanding </a:t>
            </a:r>
          </a:p>
          <a:p>
            <a:r>
              <a:rPr lang="en-US" sz="48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Anger/emotions</a:t>
            </a:r>
          </a:p>
          <a:p>
            <a:r>
              <a:rPr lang="en-US" sz="48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Misconceptions of meekness</a:t>
            </a:r>
          </a:p>
          <a:p>
            <a:r>
              <a:rPr lang="en-US" sz="48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Fear of conflict</a:t>
            </a:r>
          </a:p>
          <a:p>
            <a:r>
              <a:rPr lang="en-US" sz="48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Bottling </a:t>
            </a: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80711" y="146856"/>
            <a:ext cx="11517746" cy="1325563"/>
          </a:xfrm>
        </p:spPr>
        <p:txBody>
          <a:bodyPr>
            <a:normAutofit/>
          </a:bodyPr>
          <a:lstStyle/>
          <a:p>
            <a:r>
              <a:rPr lang="en-US" sz="7200" dirty="0">
                <a:solidFill>
                  <a:srgbClr val="1B1464"/>
                </a:solidFill>
                <a:latin typeface="Eras Bold ITC" panose="020B0907030504020204" pitchFamily="34" charset="0"/>
                <a:cs typeface="Aharoni" panose="02010803020104030203" pitchFamily="2" charset="-79"/>
              </a:rPr>
              <a:t>When Conflict Happens</a:t>
            </a:r>
          </a:p>
        </p:txBody>
      </p:sp>
    </p:spTree>
    <p:extLst>
      <p:ext uri="{BB962C8B-B14F-4D97-AF65-F5344CB8AC3E}">
        <p14:creationId xmlns:p14="http://schemas.microsoft.com/office/powerpoint/2010/main" val="3729873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rmAutofit fontScale="77500" lnSpcReduction="20000"/>
          </a:bodyPr>
          <a:lstStyle/>
          <a:p>
            <a:pPr marL="0" indent="0">
              <a:buNone/>
            </a:pPr>
            <a:r>
              <a:rPr lang="en-US" sz="5200" dirty="0">
                <a:solidFill>
                  <a:srgbClr val="1B1464"/>
                </a:solidFill>
                <a:effectLst>
                  <a:outerShdw blurRad="38100" dist="38100" dir="2700000" algn="tl">
                    <a:srgbClr val="000000">
                      <a:alpha val="43137"/>
                    </a:srgbClr>
                  </a:outerShdw>
                </a:effectLst>
                <a:latin typeface="Eras Demi ITC" panose="020B0805030504020804" pitchFamily="34" charset="0"/>
              </a:rPr>
              <a:t>What does the Bible say about it?</a:t>
            </a:r>
          </a:p>
          <a:p>
            <a:r>
              <a:rPr lang="en-US" sz="48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Matthew 5:23-24; 18:15-17</a:t>
            </a:r>
          </a:p>
          <a:p>
            <a:r>
              <a:rPr lang="en-US" sz="48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Luke 17:3-4</a:t>
            </a:r>
          </a:p>
          <a:p>
            <a:r>
              <a:rPr lang="en-US" sz="48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James 1:19-20; Ephesians 4:26</a:t>
            </a:r>
          </a:p>
          <a:p>
            <a:r>
              <a:rPr lang="en-US" sz="48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Galatians 2:11-14; 6:1</a:t>
            </a:r>
          </a:p>
          <a:p>
            <a:r>
              <a:rPr lang="en-US" sz="48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1 Corinthians 6:1-8</a:t>
            </a:r>
          </a:p>
          <a:p>
            <a:r>
              <a:rPr lang="en-US" sz="48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Hebrews 12:14-15</a:t>
            </a:r>
          </a:p>
          <a:p>
            <a:r>
              <a:rPr lang="en-US" sz="48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Romans 12:21</a:t>
            </a:r>
          </a:p>
          <a:p>
            <a:r>
              <a:rPr lang="en-US" sz="48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1 Corinthians 13:4-7</a:t>
            </a: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80711" y="146856"/>
            <a:ext cx="11517746" cy="1325563"/>
          </a:xfrm>
        </p:spPr>
        <p:txBody>
          <a:bodyPr>
            <a:normAutofit/>
          </a:bodyPr>
          <a:lstStyle/>
          <a:p>
            <a:r>
              <a:rPr lang="en-US" sz="7200" dirty="0">
                <a:solidFill>
                  <a:srgbClr val="1B1464"/>
                </a:solidFill>
                <a:latin typeface="Eras Bold ITC" panose="020B0907030504020204" pitchFamily="34" charset="0"/>
                <a:cs typeface="Aharoni" panose="02010803020104030203" pitchFamily="2" charset="-79"/>
              </a:rPr>
              <a:t>When Conflict Happens</a:t>
            </a:r>
          </a:p>
        </p:txBody>
      </p:sp>
    </p:spTree>
    <p:extLst>
      <p:ext uri="{BB962C8B-B14F-4D97-AF65-F5344CB8AC3E}">
        <p14:creationId xmlns:p14="http://schemas.microsoft.com/office/powerpoint/2010/main" val="112588057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rmAutofit/>
          </a:bodyPr>
          <a:lstStyle/>
          <a:p>
            <a:pPr marL="0" indent="0">
              <a:buNone/>
            </a:pPr>
            <a:r>
              <a:rPr lang="en-US" sz="4800" dirty="0">
                <a:solidFill>
                  <a:srgbClr val="1B1464"/>
                </a:solidFill>
                <a:effectLst>
                  <a:outerShdw blurRad="38100" dist="38100" dir="2700000" algn="tl">
                    <a:srgbClr val="000000">
                      <a:alpha val="43137"/>
                    </a:srgbClr>
                  </a:outerShdw>
                </a:effectLst>
                <a:latin typeface="Eras Demi ITC" panose="020B0805030504020804" pitchFamily="34" charset="0"/>
              </a:rPr>
              <a:t>Proverbs About Conflict</a:t>
            </a:r>
          </a:p>
          <a:p>
            <a:r>
              <a:rPr lang="en-US" sz="40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000" dirty="0">
                <a:solidFill>
                  <a:schemeClr val="bg1"/>
                </a:solidFill>
                <a:effectLst>
                  <a:outerShdw blurRad="38100" dist="38100" dir="2700000" algn="tl">
                    <a:srgbClr val="000000">
                      <a:alpha val="43137"/>
                    </a:srgbClr>
                  </a:outerShdw>
                </a:effectLst>
                <a:latin typeface="Eras Demi ITC" panose="020B0805030504020804" pitchFamily="34" charset="0"/>
              </a:rPr>
              <a:t>A gentle answer turns away wrath, But a harsh word stirs up anger. (Pro 15:1)</a:t>
            </a:r>
          </a:p>
          <a:p>
            <a:r>
              <a:rPr lang="en-US" sz="40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000" dirty="0">
                <a:solidFill>
                  <a:schemeClr val="bg1"/>
                </a:solidFill>
                <a:effectLst>
                  <a:outerShdw blurRad="38100" dist="38100" dir="2700000" algn="tl">
                    <a:srgbClr val="000000">
                      <a:alpha val="43137"/>
                    </a:srgbClr>
                  </a:outerShdw>
                </a:effectLst>
                <a:latin typeface="Eras Demi ITC" panose="020B0805030504020804" pitchFamily="34" charset="0"/>
              </a:rPr>
              <a:t>A hot-tempered man stirs up strife, But the slow to anger calms a dispute. (Pro 15:18)</a:t>
            </a:r>
          </a:p>
          <a:p>
            <a:r>
              <a:rPr lang="en-US" sz="40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000" dirty="0">
                <a:solidFill>
                  <a:schemeClr val="bg1"/>
                </a:solidFill>
                <a:effectLst>
                  <a:outerShdw blurRad="38100" dist="38100" dir="2700000" algn="tl">
                    <a:srgbClr val="000000">
                      <a:alpha val="43137"/>
                    </a:srgbClr>
                  </a:outerShdw>
                </a:effectLst>
                <a:latin typeface="Eras Demi ITC" panose="020B0805030504020804" pitchFamily="34" charset="0"/>
              </a:rPr>
              <a:t>When a man's ways are pleasing to the LORD, He makes even his enemies to be at peace with him. (Pro 16:7)</a:t>
            </a: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80711" y="146856"/>
            <a:ext cx="11517746" cy="1325563"/>
          </a:xfrm>
        </p:spPr>
        <p:txBody>
          <a:bodyPr>
            <a:normAutofit/>
          </a:bodyPr>
          <a:lstStyle/>
          <a:p>
            <a:r>
              <a:rPr lang="en-US" sz="7200" dirty="0">
                <a:solidFill>
                  <a:srgbClr val="1B1464"/>
                </a:solidFill>
                <a:latin typeface="Eras Bold ITC" panose="020B0907030504020204" pitchFamily="34" charset="0"/>
                <a:cs typeface="Aharoni" panose="02010803020104030203" pitchFamily="2" charset="-79"/>
              </a:rPr>
              <a:t>When Conflict Happens</a:t>
            </a:r>
          </a:p>
        </p:txBody>
      </p:sp>
    </p:spTree>
    <p:extLst>
      <p:ext uri="{BB962C8B-B14F-4D97-AF65-F5344CB8AC3E}">
        <p14:creationId xmlns:p14="http://schemas.microsoft.com/office/powerpoint/2010/main" val="239637563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rmAutofit fontScale="70000" lnSpcReduction="20000"/>
          </a:bodyPr>
          <a:lstStyle/>
          <a:p>
            <a:pPr marL="0" indent="0">
              <a:buNone/>
            </a:pPr>
            <a:r>
              <a:rPr lang="en-US" sz="6300" dirty="0">
                <a:solidFill>
                  <a:srgbClr val="1B1464"/>
                </a:solidFill>
                <a:effectLst>
                  <a:outerShdw blurRad="38100" dist="38100" dir="2700000" algn="tl">
                    <a:srgbClr val="000000">
                      <a:alpha val="43137"/>
                    </a:srgbClr>
                  </a:outerShdw>
                </a:effectLst>
                <a:latin typeface="Eras Demi ITC" panose="020B0805030504020804" pitchFamily="34" charset="0"/>
              </a:rPr>
              <a:t>Proverbs About Conflict</a:t>
            </a:r>
          </a:p>
          <a:p>
            <a:r>
              <a:rPr lang="en-US" sz="51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5100" dirty="0">
                <a:solidFill>
                  <a:schemeClr val="bg1"/>
                </a:solidFill>
                <a:effectLst>
                  <a:outerShdw blurRad="38100" dist="38100" dir="2700000" algn="tl">
                    <a:srgbClr val="000000">
                      <a:alpha val="43137"/>
                    </a:srgbClr>
                  </a:outerShdw>
                </a:effectLst>
                <a:latin typeface="Eras Demi ITC" panose="020B0805030504020804" pitchFamily="34" charset="0"/>
              </a:rPr>
              <a:t>A man's discretion makes him slow to anger, And it is his glory to overlook a transgression. (Pro 19:11)</a:t>
            </a:r>
          </a:p>
          <a:p>
            <a:r>
              <a:rPr lang="en-US" sz="51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5100" dirty="0">
                <a:solidFill>
                  <a:schemeClr val="bg1"/>
                </a:solidFill>
                <a:effectLst>
                  <a:outerShdw blurRad="38100" dist="38100" dir="2700000" algn="tl">
                    <a:srgbClr val="000000">
                      <a:alpha val="43137"/>
                    </a:srgbClr>
                  </a:outerShdw>
                </a:effectLst>
                <a:latin typeface="Eras Demi ITC" panose="020B0805030504020804" pitchFamily="34" charset="0"/>
              </a:rPr>
              <a:t>A brother offended is harder to be won than a strong city, And contentions are like the bars of a citadel. (Pro 18:19)</a:t>
            </a:r>
          </a:p>
          <a:p>
            <a:r>
              <a:rPr lang="en-US" sz="51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5100" dirty="0">
                <a:solidFill>
                  <a:schemeClr val="bg1"/>
                </a:solidFill>
                <a:effectLst>
                  <a:outerShdw blurRad="38100" dist="38100" dir="2700000" algn="tl">
                    <a:srgbClr val="000000">
                      <a:alpha val="43137"/>
                    </a:srgbClr>
                  </a:outerShdw>
                </a:effectLst>
                <a:latin typeface="Eras Demi ITC" panose="020B0805030504020804" pitchFamily="34" charset="0"/>
              </a:rPr>
              <a:t>A worthless man digs up evil, While his words are like scorching fire. A perverse man spreads strife, And a slanderer separates intimate friends. (Pro 16:27-28)</a:t>
            </a: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80711" y="146856"/>
            <a:ext cx="11517746" cy="1325563"/>
          </a:xfrm>
        </p:spPr>
        <p:txBody>
          <a:bodyPr>
            <a:normAutofit/>
          </a:bodyPr>
          <a:lstStyle/>
          <a:p>
            <a:r>
              <a:rPr lang="en-US" sz="7200" dirty="0">
                <a:solidFill>
                  <a:srgbClr val="1B1464"/>
                </a:solidFill>
                <a:latin typeface="Eras Bold ITC" panose="020B0907030504020204" pitchFamily="34" charset="0"/>
                <a:cs typeface="Aharoni" panose="02010803020104030203" pitchFamily="2" charset="-79"/>
              </a:rPr>
              <a:t>When Conflict Happens</a:t>
            </a:r>
          </a:p>
        </p:txBody>
      </p:sp>
    </p:spTree>
    <p:extLst>
      <p:ext uri="{BB962C8B-B14F-4D97-AF65-F5344CB8AC3E}">
        <p14:creationId xmlns:p14="http://schemas.microsoft.com/office/powerpoint/2010/main" val="209737872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rmAutofit fontScale="85000" lnSpcReduction="20000"/>
          </a:bodyPr>
          <a:lstStyle/>
          <a:p>
            <a:pPr marL="0" indent="0">
              <a:buNone/>
            </a:pPr>
            <a:r>
              <a:rPr lang="en-US" sz="5200" dirty="0">
                <a:solidFill>
                  <a:srgbClr val="1B1464"/>
                </a:solidFill>
                <a:effectLst>
                  <a:outerShdw blurRad="38100" dist="38100" dir="2700000" algn="tl">
                    <a:srgbClr val="000000">
                      <a:alpha val="43137"/>
                    </a:srgbClr>
                  </a:outerShdw>
                </a:effectLst>
                <a:latin typeface="Eras Demi ITC" panose="020B0805030504020804" pitchFamily="34" charset="0"/>
              </a:rPr>
              <a:t>Proverbs About Conflict</a:t>
            </a:r>
          </a:p>
          <a:p>
            <a:r>
              <a:rPr lang="en-US" sz="48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700" dirty="0">
                <a:solidFill>
                  <a:schemeClr val="bg1"/>
                </a:solidFill>
                <a:effectLst>
                  <a:outerShdw blurRad="38100" dist="38100" dir="2700000" algn="tl">
                    <a:srgbClr val="000000">
                      <a:alpha val="43137"/>
                    </a:srgbClr>
                  </a:outerShdw>
                </a:effectLst>
                <a:latin typeface="Eras Demi ITC" panose="020B0805030504020804" pitchFamily="34" charset="0"/>
              </a:rPr>
              <a:t>He who gives an answer before he hears, It is folly and shame to him. (Pro 18:13)</a:t>
            </a:r>
          </a:p>
          <a:p>
            <a:r>
              <a:rPr lang="en-US" sz="47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700" dirty="0">
                <a:solidFill>
                  <a:schemeClr val="bg1"/>
                </a:solidFill>
                <a:effectLst>
                  <a:outerShdw blurRad="38100" dist="38100" dir="2700000" algn="tl">
                    <a:srgbClr val="000000">
                      <a:alpha val="43137"/>
                    </a:srgbClr>
                  </a:outerShdw>
                </a:effectLst>
                <a:latin typeface="Eras Demi ITC" panose="020B0805030504020804" pitchFamily="34" charset="0"/>
              </a:rPr>
              <a:t>Do not go out hastily to argue your case; Otherwise, what will you do in the end, When your neighbor humiliates you? Argue your case with your neighbor, And do not reveal the secret of another, Or he who hears it will reproach you, And the evil report about you will not pass away. (Pro 25:8-10)</a:t>
            </a: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80711" y="146856"/>
            <a:ext cx="11517746" cy="1325563"/>
          </a:xfrm>
        </p:spPr>
        <p:txBody>
          <a:bodyPr>
            <a:normAutofit/>
          </a:bodyPr>
          <a:lstStyle/>
          <a:p>
            <a:r>
              <a:rPr lang="en-US" sz="7200" dirty="0">
                <a:solidFill>
                  <a:srgbClr val="1B1464"/>
                </a:solidFill>
                <a:latin typeface="Eras Bold ITC" panose="020B0907030504020204" pitchFamily="34" charset="0"/>
                <a:cs typeface="Aharoni" panose="02010803020104030203" pitchFamily="2" charset="-79"/>
              </a:rPr>
              <a:t>When Conflict Happens</a:t>
            </a:r>
          </a:p>
        </p:txBody>
      </p:sp>
    </p:spTree>
    <p:extLst>
      <p:ext uri="{BB962C8B-B14F-4D97-AF65-F5344CB8AC3E}">
        <p14:creationId xmlns:p14="http://schemas.microsoft.com/office/powerpoint/2010/main" val="39246602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1490</TotalTime>
  <Words>562</Words>
  <Application>Microsoft Office PowerPoint</Application>
  <PresentationFormat>Widescreen</PresentationFormat>
  <Paragraphs>76</Paragraphs>
  <Slides>11</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Eras Bold ITC</vt:lpstr>
      <vt:lpstr>Eras Demi ITC</vt:lpstr>
      <vt:lpstr>Office Theme</vt:lpstr>
      <vt:lpstr>Creating Community</vt:lpstr>
      <vt:lpstr>We have responsibilities</vt:lpstr>
      <vt:lpstr>Responsibilities Towards One Another</vt:lpstr>
      <vt:lpstr>Responsibilities Towards One Another</vt:lpstr>
      <vt:lpstr>When Conflict Happens</vt:lpstr>
      <vt:lpstr>When Conflict Happens</vt:lpstr>
      <vt:lpstr>When Conflict Happens</vt:lpstr>
      <vt:lpstr>When Conflict Happens</vt:lpstr>
      <vt:lpstr>When Conflict Happens</vt:lpstr>
      <vt:lpstr>PowerPoint Presentation</vt:lpstr>
      <vt:lpstr>When Conflict Happens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Creating Community</dc:title>
  <dc:creator>Josh Blackmer</dc:creator>
  <cp:lastModifiedBy>Josh Blackmer</cp:lastModifiedBy>
  <cp:revision>31</cp:revision>
  <cp:lastPrinted>2023-04-05T19:45:50Z</cp:lastPrinted>
  <dcterms:created xsi:type="dcterms:W3CDTF">2023-03-15T19:00:54Z</dcterms:created>
  <dcterms:modified xsi:type="dcterms:W3CDTF">2023-04-19T18:25:20Z</dcterms:modified>
</cp:coreProperties>
</file>