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C6A32-7859-FB94-9597-19D611F386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04E92-443E-6A9C-C7A7-2CD660638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B0B28-379D-27A2-B853-C72296703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A74AE-5DFE-9166-AF91-4C15BFB7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F3839-62F3-C692-08AC-065CDC52A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EB82EBA4-FDFD-E3BF-DD63-F4C219E2C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78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C6EF3-87F8-6D02-7159-6ECD659FA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DD8EB-1262-F208-2305-74A4AAFE5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07336-4B2A-23F5-6C8F-F9A6304BF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E4EF7-3116-9929-3A42-96958A0B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C69A2-60E0-99E3-C212-41594DA0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61250-A54F-913C-97AB-5923AB8F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8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77E7-32A1-1897-7413-5BA0B480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FFFD5-3C12-8DB8-C533-0936C654E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DDB9-9B30-A7F6-F259-FB4A3367E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EC6CD-D1A0-F9CB-2B75-FC5DB03EF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294CA-DA42-817A-8BEF-B0ED40F2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FAE5A-6E2E-8BCA-2369-118EBCA3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D8B9-84B2-52DA-1632-72DDB0FF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1ED6C9-E946-3659-25DA-4EEFC4FF2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CCA8A-F50C-8F23-8F02-5C3F9844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B81C5-939D-42E3-1A3E-D4694983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540B6-3066-9555-751F-8708A5A48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70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BF2EE-0530-B036-FC68-AFE862EC0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EFFDB4-E95E-0A06-685D-B29F9C3BB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DBBB3-5AA5-D11B-A049-55AA9A5AE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A2E5-6566-ED00-DB6E-2493AFC7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AD65B-1EA8-413C-0F35-E3E2028E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3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font, screenshot, white&#10;&#10;Description automatically generated">
            <a:extLst>
              <a:ext uri="{FF2B5EF4-FFF2-40B4-BE49-F238E27FC236}">
                <a16:creationId xmlns:a16="http://schemas.microsoft.com/office/drawing/2014/main" id="{80A068E8-604C-FB53-E8A8-F51973DB20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B552C-529E-6432-BD15-E8FBAF26D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659" y="1705232"/>
            <a:ext cx="11872784" cy="5152768"/>
          </a:xfrm>
        </p:spPr>
        <p:txBody>
          <a:bodyPr/>
          <a:lstStyle>
            <a:lvl1pPr>
              <a:defRPr b="1"/>
            </a:lvl1pPr>
            <a:lvl2pPr marL="568325" indent="-228600">
              <a:buFont typeface="Calibri" panose="020F0502020204030204" pitchFamily="34" charset="0"/>
              <a:buChar char="−"/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327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font, screenshot, white&#10;&#10;Description automatically generated">
            <a:extLst>
              <a:ext uri="{FF2B5EF4-FFF2-40B4-BE49-F238E27FC236}">
                <a16:creationId xmlns:a16="http://schemas.microsoft.com/office/drawing/2014/main" id="{879BF7B3-5627-5851-CED4-8F212E96A0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B552C-529E-6432-BD15-E8FBAF26D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659" y="1705232"/>
            <a:ext cx="11872784" cy="5152768"/>
          </a:xfrm>
        </p:spPr>
        <p:txBody>
          <a:bodyPr/>
          <a:lstStyle>
            <a:lvl1pPr>
              <a:defRPr b="1"/>
            </a:lvl1pPr>
            <a:lvl2pPr marL="568325" indent="-228600">
              <a:buFont typeface="Calibri" panose="020F0502020204030204" pitchFamily="34" charset="0"/>
              <a:buChar char="−"/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694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5EA0CC-7D76-CF34-0784-B32F004CA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B552C-529E-6432-BD15-E8FBAF26D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659" y="1210962"/>
            <a:ext cx="11872784" cy="5647038"/>
          </a:xfrm>
        </p:spPr>
        <p:txBody>
          <a:bodyPr/>
          <a:lstStyle>
            <a:lvl1pPr>
              <a:defRPr b="1"/>
            </a:lvl1pPr>
            <a:lvl2pPr marL="568325" indent="-228600">
              <a:buFont typeface="Calibri" panose="020F0502020204030204" pitchFamily="34" charset="0"/>
              <a:buChar char="−"/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751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9F4A-223C-445F-DB47-D1E8C1857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252E0-F3B8-3578-E96F-7DE17CCA1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B9A01-A940-731B-F0F1-6F9A8AB2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FB5CC-7553-ED60-0E2E-8AB5443E6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925E2-B3EC-82DA-EB2C-7D4C0609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0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D9621-6728-8881-FFF8-421BE110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54682-1E68-EDD6-3943-F9DE09C24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FA3F3-DED1-4370-1577-9CCC2FEC0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49DA5-4CF5-33B4-D950-D2D75AB6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1F513-EBBB-6356-BF9C-B84E0251F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ED61E-2F26-C091-C498-D79FC3E98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2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0A0F-DB35-07B6-0C8A-006189332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11506-6477-C5C6-1FC6-7A32B0926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3F996-1AEB-18ED-E586-912C2F156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8602A-C2A9-0DA9-1020-754762D8F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67B1E4-CFF3-234A-7B1B-3EAE72930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15A105-F49C-8D0E-2A2C-256836E3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81351-6AC9-ED82-E4B9-85EA9265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DD8D7D-9E84-A9E8-23A5-E56BBA19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8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82160-86D3-074A-BEF6-89AFCB25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070F1F-921F-48D7-6C1F-8BC5A432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F4E75-7660-D60C-E08E-B77660402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6EA18-2887-9661-C920-EBC52D9FD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7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E1011D-187B-0551-378E-56389B97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78360-A16D-A7C8-95B0-12360C10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155A2-E62F-8F68-DAEC-E6F8315E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8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140E9A-EA25-1F3A-DE4F-45820771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F897B-ED28-9F02-20D3-ACC43ABF6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F1F5-9FD0-8B2F-3BA6-0AFFBC265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22711-2792-4187-AA28-5FA9424FAE92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EB28F-8C1C-710B-A84F-B4164AED2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BB1CA-6F27-4B61-AC22-ACB74E6D0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66569-AB0B-4C8C-8AF8-0752AE6D7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1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white flag&#10;&#10;Description automatically generated with low confidence">
            <a:extLst>
              <a:ext uri="{FF2B5EF4-FFF2-40B4-BE49-F238E27FC236}">
                <a16:creationId xmlns:a16="http://schemas.microsoft.com/office/drawing/2014/main" id="{6B862E40-ACC9-AD36-8050-C1EF145A6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black and white text&#10;&#10;Description automatically generated with low confidence">
            <a:extLst>
              <a:ext uri="{FF2B5EF4-FFF2-40B4-BE49-F238E27FC236}">
                <a16:creationId xmlns:a16="http://schemas.microsoft.com/office/drawing/2014/main" id="{F83EAA67-53E0-34A9-91AA-3F634BAAB2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3715A8-B106-0AA3-EDDE-EC195950EA99}"/>
              </a:ext>
            </a:extLst>
          </p:cNvPr>
          <p:cNvSpPr txBox="1"/>
          <p:nvPr/>
        </p:nvSpPr>
        <p:spPr>
          <a:xfrm>
            <a:off x="174565" y="4372494"/>
            <a:ext cx="2876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Woman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From Tennessee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Farsighted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Short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Long hair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Blue eyes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AF610B-2C11-C7C5-D968-8B40EFE3DC41}"/>
              </a:ext>
            </a:extLst>
          </p:cNvPr>
          <p:cNvSpPr txBox="1"/>
          <p:nvPr/>
        </p:nvSpPr>
        <p:spPr>
          <a:xfrm>
            <a:off x="174565" y="97272"/>
            <a:ext cx="2876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Man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From Florida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Nearsighted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Not short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Hair?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Brown eyes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D21F8C-5956-D117-B1DB-90E16F51B906}"/>
              </a:ext>
            </a:extLst>
          </p:cNvPr>
          <p:cNvSpPr txBox="1"/>
          <p:nvPr/>
        </p:nvSpPr>
        <p:spPr>
          <a:xfrm>
            <a:off x="2970411" y="4372494"/>
            <a:ext cx="29981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400" b="1" dirty="0"/>
              <a:t>Wears dresses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/>
              <a:t>Wears high heels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/>
              <a:t>Wears Converse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/>
              <a:t>Wears makeup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/>
              <a:t>Paints her nails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/>
              <a:t>Can cook 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0FDFD-FE39-FADA-9855-A5BF1D6567DC}"/>
              </a:ext>
            </a:extLst>
          </p:cNvPr>
          <p:cNvSpPr txBox="1"/>
          <p:nvPr/>
        </p:nvSpPr>
        <p:spPr>
          <a:xfrm>
            <a:off x="2970412" y="97272"/>
            <a:ext cx="29981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400" b="1" dirty="0">
                <a:solidFill>
                  <a:schemeClr val="bg1"/>
                </a:solidFill>
              </a:rPr>
              <a:t>Wears neckties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>
                <a:solidFill>
                  <a:schemeClr val="bg1"/>
                </a:solidFill>
              </a:rPr>
              <a:t>Wears dress shoes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>
                <a:solidFill>
                  <a:schemeClr val="bg1"/>
                </a:solidFill>
              </a:rPr>
              <a:t>Tennis shoes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>
                <a:solidFill>
                  <a:schemeClr val="bg1"/>
                </a:solidFill>
              </a:rPr>
              <a:t>Wouldn’t help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>
                <a:solidFill>
                  <a:schemeClr val="bg1"/>
                </a:solidFill>
              </a:rPr>
              <a:t>Uses a hammer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b="1" dirty="0">
                <a:solidFill>
                  <a:schemeClr val="bg1"/>
                </a:solidFill>
              </a:rPr>
              <a:t>Can pour cereal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7A2102-07F6-F95C-F7F3-9025383FE945}"/>
              </a:ext>
            </a:extLst>
          </p:cNvPr>
          <p:cNvSpPr txBox="1"/>
          <p:nvPr/>
        </p:nvSpPr>
        <p:spPr>
          <a:xfrm>
            <a:off x="6137559" y="4372494"/>
            <a:ext cx="2876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13"/>
            </a:pPr>
            <a:r>
              <a:rPr lang="en-US" sz="2400" b="1" dirty="0"/>
              <a:t>Drinks coffee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/>
              <a:t>Eats seafood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/>
              <a:t>Refuses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/>
              <a:t>Leaves it for me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/>
              <a:t>Breakfast occasionally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687DEC-5D6E-7AD0-ADBD-4202161C9BD1}"/>
              </a:ext>
            </a:extLst>
          </p:cNvPr>
          <p:cNvSpPr txBox="1"/>
          <p:nvPr/>
        </p:nvSpPr>
        <p:spPr>
          <a:xfrm>
            <a:off x="6137559" y="97272"/>
            <a:ext cx="2876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13"/>
            </a:pPr>
            <a:r>
              <a:rPr lang="en-US" sz="2400" b="1" dirty="0">
                <a:solidFill>
                  <a:schemeClr val="bg1"/>
                </a:solidFill>
              </a:rPr>
              <a:t>Not old enough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>
                <a:solidFill>
                  <a:schemeClr val="bg1"/>
                </a:solidFill>
              </a:rPr>
              <a:t>Burger instead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>
                <a:solidFill>
                  <a:schemeClr val="bg1"/>
                </a:solidFill>
              </a:rPr>
              <a:t>Eats ham &amp; pineapple pizza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>
                <a:solidFill>
                  <a:schemeClr val="bg1"/>
                </a:solidFill>
              </a:rPr>
              <a:t>Eats key lime pie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sz="2400" b="1" dirty="0">
                <a:solidFill>
                  <a:schemeClr val="bg1"/>
                </a:solidFill>
              </a:rPr>
              <a:t>Breakfast daily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F8812-6AD1-6F53-2C7C-FE6BCC34C491}"/>
              </a:ext>
            </a:extLst>
          </p:cNvPr>
          <p:cNvSpPr txBox="1"/>
          <p:nvPr/>
        </p:nvSpPr>
        <p:spPr>
          <a:xfrm>
            <a:off x="8933404" y="4372494"/>
            <a:ext cx="3258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18"/>
            </a:pPr>
            <a:r>
              <a:rPr lang="en-US" sz="2400" b="1" dirty="0"/>
              <a:t>Shops Buff City Soap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/>
              <a:t>Sings alto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/>
              <a:t>Black ink pens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/>
              <a:t>Likes whoever plays the Cowboys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/>
              <a:t>Is not here today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4BB063-02AF-B749-442D-5703202EECF0}"/>
              </a:ext>
            </a:extLst>
          </p:cNvPr>
          <p:cNvSpPr txBox="1"/>
          <p:nvPr/>
        </p:nvSpPr>
        <p:spPr>
          <a:xfrm>
            <a:off x="8933406" y="97272"/>
            <a:ext cx="29981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18"/>
            </a:pPr>
            <a:r>
              <a:rPr lang="en-US" sz="2400" b="1" dirty="0">
                <a:solidFill>
                  <a:schemeClr val="bg1"/>
                </a:solidFill>
              </a:rPr>
              <a:t>No! 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>
                <a:solidFill>
                  <a:schemeClr val="bg1"/>
                </a:solidFill>
              </a:rPr>
              <a:t>Sings bass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>
                <a:solidFill>
                  <a:schemeClr val="bg1"/>
                </a:solidFill>
              </a:rPr>
              <a:t>Blue ink pens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>
                <a:solidFill>
                  <a:schemeClr val="bg1"/>
                </a:solidFill>
              </a:rPr>
              <a:t>Likes Cowboys</a:t>
            </a:r>
          </a:p>
          <a:p>
            <a:pPr marL="457200" indent="-457200">
              <a:buFont typeface="+mj-lt"/>
              <a:buAutoNum type="arabicPeriod" startAt="18"/>
            </a:pPr>
            <a:r>
              <a:rPr lang="en-US" sz="2400" b="1" dirty="0">
                <a:solidFill>
                  <a:schemeClr val="bg1"/>
                </a:solidFill>
              </a:rPr>
              <a:t>Is here today</a:t>
            </a:r>
          </a:p>
        </p:txBody>
      </p:sp>
    </p:spTree>
    <p:extLst>
      <p:ext uri="{BB962C8B-B14F-4D97-AF65-F5344CB8AC3E}">
        <p14:creationId xmlns:p14="http://schemas.microsoft.com/office/powerpoint/2010/main" val="207224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uiExpand="1" build="p"/>
      <p:bldP spid="2" grpId="0" uiExpand="1" build="p"/>
      <p:bldP spid="4" grpId="0" uiExpand="1" build="p"/>
      <p:bldP spid="8" grpId="0" uiExpand="1" build="p"/>
      <p:bldP spid="9" grpId="0" uiExpand="1" build="p"/>
      <p:bldP spid="10" grpId="0" uiExpand="1" build="p"/>
      <p:bldP spid="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E8F9CB-5AC8-C21C-640B-B59370D63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B12F7D-E266-E19C-D589-18642E4503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9697" r="6659" b="61939"/>
          <a:stretch/>
        </p:blipFill>
        <p:spPr>
          <a:xfrm>
            <a:off x="806334" y="665018"/>
            <a:ext cx="10573789" cy="1945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C39F75-ABAF-EADF-A7B2-BD33692FF9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6" t="88000" r="35227"/>
          <a:stretch/>
        </p:blipFill>
        <p:spPr>
          <a:xfrm>
            <a:off x="4405745" y="6035040"/>
            <a:ext cx="3491346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B96D78-32CA-C83E-D02E-82C63AC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658" y="1705232"/>
            <a:ext cx="11961341" cy="5152768"/>
          </a:xfrm>
        </p:spPr>
        <p:txBody>
          <a:bodyPr>
            <a:normAutofit/>
          </a:bodyPr>
          <a:lstStyle/>
          <a:p>
            <a:r>
              <a:rPr lang="en-US" dirty="0"/>
              <a:t>Acts 10:34; Rom. 2:11; Eph. 6:9; Col. 3:25; 1 Pet. 1:17 (Deut. 10:17; 2 Chr. 19:7)</a:t>
            </a:r>
          </a:p>
          <a:p>
            <a:r>
              <a:rPr lang="en-US" dirty="0"/>
              <a:t>God makes NO distinction (Acts 15:8-9; Rom. 10:11-13)</a:t>
            </a:r>
          </a:p>
          <a:p>
            <a:r>
              <a:rPr lang="en-US" dirty="0"/>
              <a:t>What God Sees – He Sees Every Person on Earth Alike</a:t>
            </a:r>
          </a:p>
          <a:p>
            <a:pPr lvl="1"/>
            <a:r>
              <a:rPr lang="en-US" sz="2600" dirty="0"/>
              <a:t>ALL are made by God (Acts 17:25; Col. 1:16)</a:t>
            </a:r>
            <a:endParaRPr lang="en-US" sz="2600" dirty="0">
              <a:solidFill>
                <a:srgbClr val="C00000"/>
              </a:solidFill>
            </a:endParaRPr>
          </a:p>
          <a:p>
            <a:pPr lvl="1"/>
            <a:r>
              <a:rPr lang="en-US" sz="2600" dirty="0"/>
              <a:t>ALL made in the image of God (Gen. 1:26-27; 5:1; 9:6)</a:t>
            </a:r>
            <a:endParaRPr lang="en-US" sz="2600" dirty="0">
              <a:solidFill>
                <a:srgbClr val="C00000"/>
              </a:solidFill>
            </a:endParaRPr>
          </a:p>
          <a:p>
            <a:pPr lvl="1"/>
            <a:r>
              <a:rPr lang="en-US" sz="2600" dirty="0"/>
              <a:t>ALL made from one </a:t>
            </a:r>
            <a:r>
              <a:rPr lang="en-US" sz="2600" dirty="0">
                <a:solidFill>
                  <a:schemeClr val="bg1"/>
                </a:solidFill>
              </a:rPr>
              <a:t>and into one race </a:t>
            </a:r>
            <a:r>
              <a:rPr lang="en-US" sz="2600" dirty="0"/>
              <a:t>(Acts 17:26)</a:t>
            </a:r>
            <a:endParaRPr lang="en-US" sz="2600" dirty="0">
              <a:solidFill>
                <a:srgbClr val="C00000"/>
              </a:solidFill>
            </a:endParaRPr>
          </a:p>
          <a:p>
            <a:pPr lvl="1"/>
            <a:r>
              <a:rPr lang="en-US" sz="2600" dirty="0"/>
              <a:t>ALL are loved by God (John 3:16; Rom. 5:8)</a:t>
            </a:r>
            <a:endParaRPr lang="en-US" sz="2600" dirty="0">
              <a:solidFill>
                <a:srgbClr val="C00000"/>
              </a:solidFill>
            </a:endParaRPr>
          </a:p>
          <a:p>
            <a:pPr lvl="1"/>
            <a:r>
              <a:rPr lang="en-US" sz="2600" dirty="0"/>
              <a:t>ALL had Jesus to die for them (Heb. 2:9; 2 Cor. 5:15)</a:t>
            </a:r>
            <a:endParaRPr lang="en-US" sz="2600" dirty="0">
              <a:solidFill>
                <a:srgbClr val="C00000"/>
              </a:solidFill>
            </a:endParaRPr>
          </a:p>
          <a:p>
            <a:pPr lvl="1"/>
            <a:r>
              <a:rPr lang="en-US" sz="2600" dirty="0"/>
              <a:t>ALL are wanted by God now (1 Tim. 2:4)		</a:t>
            </a:r>
          </a:p>
          <a:p>
            <a:pPr lvl="1"/>
            <a:r>
              <a:rPr lang="en-US" sz="2600" dirty="0"/>
              <a:t>ALL are wanted by God in heaven (2 Pet. 3:9)</a:t>
            </a:r>
            <a:endParaRPr lang="en-US" sz="2600" dirty="0">
              <a:solidFill>
                <a:srgbClr val="C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A9316C-EBA1-8725-833C-D9E2F81B3234}"/>
              </a:ext>
            </a:extLst>
          </p:cNvPr>
          <p:cNvSpPr txBox="1"/>
          <p:nvPr/>
        </p:nvSpPr>
        <p:spPr>
          <a:xfrm>
            <a:off x="3542308" y="3980801"/>
            <a:ext cx="265799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into one race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B96D78-32CA-C83E-D02E-82C63AC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658" y="1705232"/>
            <a:ext cx="11961341" cy="5152768"/>
          </a:xfrm>
        </p:spPr>
        <p:txBody>
          <a:bodyPr>
            <a:normAutofit/>
          </a:bodyPr>
          <a:lstStyle/>
          <a:p>
            <a:r>
              <a:rPr lang="en-US" dirty="0"/>
              <a:t>Acts 10:34; Rom. 2:11; Eph. 6:9; Col. 3:25; 1 Pet. 1:17 (Deut. 10:17; 2 Chr. 19:7)</a:t>
            </a:r>
          </a:p>
          <a:p>
            <a:r>
              <a:rPr lang="en-US" dirty="0"/>
              <a:t>God makes NO distinction (Acts 15:8-9; Rom. 10:11-13)</a:t>
            </a:r>
          </a:p>
          <a:p>
            <a:r>
              <a:rPr lang="en-US" dirty="0"/>
              <a:t>What God Sees – He Sees Every Person on Earth Alike</a:t>
            </a:r>
          </a:p>
          <a:p>
            <a:r>
              <a:rPr lang="en-US" dirty="0"/>
              <a:t>What God Sees – He Sees Every Person in the Church (in Christ) Alike</a:t>
            </a:r>
          </a:p>
          <a:p>
            <a:pPr lvl="1"/>
            <a:r>
              <a:rPr lang="en-US" sz="2600" dirty="0"/>
              <a:t>ALL have been bought by Christ (1 Cor. 6:19-20; 1 Pet. 1:18-19)</a:t>
            </a:r>
          </a:p>
          <a:p>
            <a:pPr lvl="1"/>
            <a:r>
              <a:rPr lang="en-US" sz="2600" dirty="0"/>
              <a:t>ALL have been washed in the blood of Christ (Acts 22:16; Rev. 1:5)</a:t>
            </a:r>
          </a:p>
          <a:p>
            <a:pPr lvl="1"/>
            <a:r>
              <a:rPr lang="en-US" sz="2600" dirty="0"/>
              <a:t>ALL are equal before God and before the cross (Rom. 1:16; 3:23; 6:23; Eph. 2:8)</a:t>
            </a:r>
          </a:p>
          <a:p>
            <a:pPr lvl="1"/>
            <a:r>
              <a:rPr lang="en-US" sz="2600" dirty="0"/>
              <a:t>ALL are ONE in Christ (Eph. 2:14-22; Gal. 3:26-29; John 17:20-21)</a:t>
            </a:r>
          </a:p>
          <a:p>
            <a:r>
              <a:rPr lang="en-US" dirty="0"/>
              <a:t>God does not see faces or “receive faces” (literal meaning of “partiality”)</a:t>
            </a:r>
          </a:p>
          <a:p>
            <a:r>
              <a:rPr lang="en-US" dirty="0"/>
              <a:t>The only difference that God sees is:</a:t>
            </a:r>
            <a:br>
              <a:rPr lang="en-US" dirty="0"/>
            </a:br>
            <a:r>
              <a:rPr lang="en-US" dirty="0"/>
              <a:t>(1) those in Christ and (2) those not in Christ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36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B96D78-32CA-C83E-D02E-82C63ACA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 I of God?  </a:t>
            </a:r>
          </a:p>
          <a:p>
            <a:pPr lvl="1"/>
            <a:r>
              <a:rPr lang="en-US" sz="2600" dirty="0"/>
              <a:t>If I focus on differences, I am NOT!</a:t>
            </a:r>
          </a:p>
          <a:p>
            <a:pPr lvl="1"/>
            <a:r>
              <a:rPr lang="en-US" sz="2600" dirty="0"/>
              <a:t>If I focus on skin color, I am NOT!</a:t>
            </a:r>
          </a:p>
          <a:p>
            <a:pPr lvl="1"/>
            <a:r>
              <a:rPr lang="en-US" sz="2600" dirty="0"/>
              <a:t>If I see faces or “receive faces,” I am NOT (Deut. 1:17; Jas. 2:1, 4, 9; 3:17)!</a:t>
            </a:r>
          </a:p>
          <a:p>
            <a:r>
              <a:rPr lang="en-US" dirty="0"/>
              <a:t>Do I focus on what God sees?</a:t>
            </a:r>
          </a:p>
          <a:p>
            <a:pPr lvl="1"/>
            <a:r>
              <a:rPr lang="en-US" sz="2600" dirty="0"/>
              <a:t>What God sees in every person on earth</a:t>
            </a:r>
          </a:p>
          <a:p>
            <a:pPr lvl="1"/>
            <a:r>
              <a:rPr lang="en-US" sz="2600" dirty="0"/>
              <a:t>What God sees in every person in Christ</a:t>
            </a:r>
          </a:p>
          <a:p>
            <a:pPr lvl="1"/>
            <a:r>
              <a:rPr lang="en-US" sz="2600" dirty="0"/>
              <a:t>If I do not see as God sees, I am NOT of God!  FOCUS ON WHAT MATTERS!</a:t>
            </a:r>
          </a:p>
          <a:p>
            <a:r>
              <a:rPr lang="en-US" dirty="0"/>
              <a:t>How much partiality do I show?</a:t>
            </a:r>
          </a:p>
          <a:p>
            <a:pPr lvl="1"/>
            <a:r>
              <a:rPr lang="en-US" sz="2600" dirty="0"/>
              <a:t>God shows “NO” partiality!  God makes “NO” distinction!</a:t>
            </a:r>
          </a:p>
          <a:p>
            <a:pPr lvl="1"/>
            <a:r>
              <a:rPr lang="en-US" sz="2600" dirty="0"/>
              <a:t>If I show any more than “NO” partiality, I am NOT of God!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E146C7A-C336-7BC2-4DB0-C5B63DF38FF3}"/>
              </a:ext>
            </a:extLst>
          </p:cNvPr>
          <p:cNvGrpSpPr/>
          <p:nvPr/>
        </p:nvGrpSpPr>
        <p:grpSpPr>
          <a:xfrm>
            <a:off x="212358" y="2712592"/>
            <a:ext cx="11795086" cy="3716783"/>
            <a:chOff x="212358" y="2712592"/>
            <a:chExt cx="11795086" cy="371678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ACC94E5B-C163-DBFD-E518-5F1FCAF2291F}"/>
                </a:ext>
              </a:extLst>
            </p:cNvPr>
            <p:cNvSpPr/>
            <p:nvPr/>
          </p:nvSpPr>
          <p:spPr>
            <a:xfrm>
              <a:off x="212358" y="2712592"/>
              <a:ext cx="11795086" cy="3716783"/>
            </a:xfrm>
            <a:prstGeom prst="roundRect">
              <a:avLst>
                <a:gd name="adj" fmla="val 13480"/>
              </a:avLst>
            </a:prstGeom>
            <a:solidFill>
              <a:schemeClr val="bg1"/>
            </a:solidFill>
            <a:ln w="571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A picture containing text, font, screenshot, design&#10;&#10;Description automatically generated">
              <a:extLst>
                <a:ext uri="{FF2B5EF4-FFF2-40B4-BE49-F238E27FC236}">
                  <a16:creationId xmlns:a16="http://schemas.microsoft.com/office/drawing/2014/main" id="{70DD371C-246F-A870-8466-18F03AF908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0" t="40563" r="30330" b="10326"/>
            <a:stretch/>
          </p:blipFill>
          <p:spPr>
            <a:xfrm>
              <a:off x="403549" y="2910711"/>
              <a:ext cx="8199120" cy="3368041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1A40E6C-BCBE-F98F-7A02-8CBAE1B8C43A}"/>
              </a:ext>
            </a:extLst>
          </p:cNvPr>
          <p:cNvGrpSpPr/>
          <p:nvPr/>
        </p:nvGrpSpPr>
        <p:grpSpPr>
          <a:xfrm>
            <a:off x="212358" y="3716980"/>
            <a:ext cx="11795086" cy="2568632"/>
            <a:chOff x="166256" y="2286001"/>
            <a:chExt cx="11795086" cy="256863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5DEF7ED-8AA1-224E-619A-278D4BECD772}"/>
                </a:ext>
              </a:extLst>
            </p:cNvPr>
            <p:cNvSpPr/>
            <p:nvPr/>
          </p:nvSpPr>
          <p:spPr>
            <a:xfrm>
              <a:off x="166256" y="2286001"/>
              <a:ext cx="11795086" cy="2568632"/>
            </a:xfrm>
            <a:prstGeom prst="roundRect">
              <a:avLst>
                <a:gd name="adj" fmla="val 13480"/>
              </a:avLst>
            </a:prstGeom>
            <a:solidFill>
              <a:schemeClr val="bg1"/>
            </a:solidFill>
            <a:ln w="571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A picture containing text, font, screenshot&#10;&#10;Description automatically generated">
              <a:extLst>
                <a:ext uri="{FF2B5EF4-FFF2-40B4-BE49-F238E27FC236}">
                  <a16:creationId xmlns:a16="http://schemas.microsoft.com/office/drawing/2014/main" id="{339D16F7-2931-F461-4EB9-A193A32D48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0" t="48137" r="4005" b="20970"/>
            <a:stretch/>
          </p:blipFill>
          <p:spPr>
            <a:xfrm>
              <a:off x="357447" y="2535382"/>
              <a:ext cx="11413375" cy="211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771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B96D78-32CA-C83E-D02E-82C63ACA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 if I fear Him and work righteousness!  </a:t>
            </a:r>
          </a:p>
          <a:p>
            <a:pPr lvl="1"/>
            <a:r>
              <a:rPr lang="en-US" sz="2600" dirty="0"/>
              <a:t>Partiality and racism is NOT accepted!</a:t>
            </a:r>
          </a:p>
          <a:p>
            <a:pPr lvl="1"/>
            <a:r>
              <a:rPr lang="en-US" sz="2600" dirty="0"/>
              <a:t>If we focus on our differences, it will divide us – from each other and from GOD!</a:t>
            </a:r>
          </a:p>
          <a:p>
            <a:r>
              <a:rPr lang="en-US" dirty="0"/>
              <a:t>Only if I believe that Jesus is God’s Son (John 8:24)</a:t>
            </a:r>
          </a:p>
          <a:p>
            <a:r>
              <a:rPr lang="en-US" dirty="0"/>
              <a:t>Only if I repent of my sins and turn toward God (Acts 17:30)</a:t>
            </a:r>
          </a:p>
          <a:p>
            <a:r>
              <a:rPr lang="en-US" dirty="0"/>
              <a:t>Only if I confess my faith in Jesus Christ (Rom. 10:9)</a:t>
            </a:r>
          </a:p>
          <a:p>
            <a:r>
              <a:rPr lang="en-US" dirty="0"/>
              <a:t>Only if I am baptized into Christ (Acts 22:16)</a:t>
            </a:r>
          </a:p>
          <a:p>
            <a:pPr lvl="1"/>
            <a:r>
              <a:rPr lang="en-US" sz="2600" dirty="0"/>
              <a:t>Only then will God forgive me of my sins (Acts 2:38)</a:t>
            </a:r>
          </a:p>
          <a:p>
            <a:pPr lvl="1"/>
            <a:r>
              <a:rPr lang="en-US" sz="2600" dirty="0"/>
              <a:t>Only then will God add me to His church (Acts 2:47)</a:t>
            </a:r>
          </a:p>
          <a:p>
            <a:pPr lvl="1"/>
            <a:r>
              <a:rPr lang="en-US" sz="2600" dirty="0"/>
              <a:t>Only then will God enroll me in heaven (Heb. 12:23)</a:t>
            </a:r>
          </a:p>
          <a:p>
            <a:r>
              <a:rPr lang="en-US" dirty="0"/>
              <a:t>Only if I continue to fear Him and work righteousness (Acts 10:35)</a:t>
            </a:r>
          </a:p>
        </p:txBody>
      </p:sp>
    </p:spTree>
    <p:extLst>
      <p:ext uri="{BB962C8B-B14F-4D97-AF65-F5344CB8AC3E}">
        <p14:creationId xmlns:p14="http://schemas.microsoft.com/office/powerpoint/2010/main" val="82191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717</Words>
  <Application>Microsoft Office PowerPoint</Application>
  <PresentationFormat>Widescreen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23</cp:revision>
  <dcterms:created xsi:type="dcterms:W3CDTF">2023-05-10T01:13:01Z</dcterms:created>
  <dcterms:modified xsi:type="dcterms:W3CDTF">2023-05-14T12:26:15Z</dcterms:modified>
</cp:coreProperties>
</file>