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5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A142A-51DA-CADB-C555-DAC2BF171C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D270F4-C8AA-BE9E-5A71-847FAA37B8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29A2C1-84D2-AA9E-3164-E01BC52D1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AABE-CB52-4A0D-9BBA-31C92EAF0650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15FAB5-3F31-F130-30B6-E25D550C6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E05069-8931-6F5F-8EA7-CBAE6F0E7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54619-7F60-4EE0-9650-7AF17310C17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book with rings on it&#10;&#10;Description automatically generated with low confidence">
            <a:extLst>
              <a:ext uri="{FF2B5EF4-FFF2-40B4-BE49-F238E27FC236}">
                <a16:creationId xmlns:a16="http://schemas.microsoft.com/office/drawing/2014/main" id="{F0103541-E82C-6D97-6879-8ADB5548B0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178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D539D-D882-576D-F0F6-6928401B7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E8DAF1-9344-5C57-F3C1-AAEF9C57F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0130B0-465B-F520-EE9C-46699DFE4E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60B55D-6CF6-478E-7936-F7BF9677A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AABE-CB52-4A0D-9BBA-31C92EAF0650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86494F-4062-C2A3-9CAC-95FBDBDA2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E2840B-FB07-2456-7D3E-0A98A09D9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54619-7F60-4EE0-9650-7AF17310C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723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802CE-879D-C317-99C5-DABB499AD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130B57-B95C-D303-1F9A-E6A28BB5D8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718407-9EE4-8633-C6B1-61BC50F20D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6DD233-C831-975A-BE76-0A400651B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AABE-CB52-4A0D-9BBA-31C92EAF0650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504B89-C606-6EDC-F3F2-89CD8201C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93D2B8-1EED-9B8D-0942-B4052BF70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54619-7F60-4EE0-9650-7AF17310C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966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DBEE0-E1B1-F379-DA8E-11AB877EF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D9CE8A-00AB-CCFA-2970-348C8AF5D2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63A647-1C7A-D7FF-3F6D-5CA720B40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AABE-CB52-4A0D-9BBA-31C92EAF0650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9A32B6-F6FD-55BA-C295-20643F2C6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C7876-EDF1-FA54-815F-DE4CC0210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54619-7F60-4EE0-9650-7AF17310C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745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966CBE-695A-EE02-50F8-0FE66F435C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CCC1EF-31E9-3C24-AFF2-1A349226EF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DD79C5-F57B-3258-F65E-CE0E5105E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AABE-CB52-4A0D-9BBA-31C92EAF0650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2BC69C-6B87-5DC0-6F01-EFE556BEA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3B9CE0-184C-D0BC-31F8-88BD1E15B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54619-7F60-4EE0-9650-7AF17310C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297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marriage&#10;&#10;Description automatically generated with medium confidence">
            <a:extLst>
              <a:ext uri="{FF2B5EF4-FFF2-40B4-BE49-F238E27FC236}">
                <a16:creationId xmlns:a16="http://schemas.microsoft.com/office/drawing/2014/main" id="{E8D11E5F-7AD3-57A5-8155-A80D8A4736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D661F-EF6B-BCAB-EE70-1FA34FCD8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2" y="2034747"/>
            <a:ext cx="11868704" cy="4823254"/>
          </a:xfrm>
        </p:spPr>
        <p:txBody>
          <a:bodyPr/>
          <a:lstStyle>
            <a:lvl1pPr>
              <a:defRPr b="1"/>
            </a:lvl1pPr>
            <a:lvl2pPr marL="568325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5815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marriage&#10;&#10;Description automatically generated with medium confidence">
            <a:extLst>
              <a:ext uri="{FF2B5EF4-FFF2-40B4-BE49-F238E27FC236}">
                <a16:creationId xmlns:a16="http://schemas.microsoft.com/office/drawing/2014/main" id="{0FDAFB33-82FC-E6CB-4B0F-62C2118AA9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D661F-EF6B-BCAB-EE70-1FA34FCD8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2" y="2034747"/>
            <a:ext cx="11868704" cy="4823254"/>
          </a:xfrm>
        </p:spPr>
        <p:txBody>
          <a:bodyPr/>
          <a:lstStyle>
            <a:lvl1pPr>
              <a:defRPr b="1"/>
            </a:lvl1pPr>
            <a:lvl2pPr marL="568325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3831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marriage and divorce&#10;&#10;Description automatically generated with low confidence">
            <a:extLst>
              <a:ext uri="{FF2B5EF4-FFF2-40B4-BE49-F238E27FC236}">
                <a16:creationId xmlns:a16="http://schemas.microsoft.com/office/drawing/2014/main" id="{1E137E74-922A-6F89-9ACF-FBC6F30046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D661F-EF6B-BCAB-EE70-1FA34FCD8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2" y="2034073"/>
            <a:ext cx="11868704" cy="4823927"/>
          </a:xfrm>
        </p:spPr>
        <p:txBody>
          <a:bodyPr/>
          <a:lstStyle>
            <a:lvl1pPr>
              <a:defRPr b="1"/>
            </a:lvl1pPr>
            <a:lvl2pPr marL="568325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3297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45F0F-A5BE-B77F-74F6-0F0853131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C42DFF-427C-FEC5-4CF6-B483A62BFE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F91DEA-94BA-4990-434B-A68C81594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AABE-CB52-4A0D-9BBA-31C92EAF0650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190B97-A16A-5E56-7ED4-66E799BD0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CCB65-414D-F309-A729-58CE341A4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54619-7F60-4EE0-9650-7AF17310C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045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A58F2-D76B-2993-C5AE-C226F097E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1FA6B-6BD1-47DA-B996-2CD571806B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D43889-C958-374C-FEED-E41CC03A81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3C98CB-2CAD-A28A-186E-B103C71A4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AABE-CB52-4A0D-9BBA-31C92EAF0650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73E604-5335-EF83-F201-AEA6C4645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D16734-C5C2-DA90-A78B-8EF796B66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54619-7F60-4EE0-9650-7AF17310C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677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6A720-7463-05C1-41C7-13F39CDA7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C99085-F45F-9219-56FE-50C587D9F7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0C0704-DD08-688B-58FF-A67CF6F85A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389802-C346-DE43-64CE-F3F3B2BB54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6CE9C4-2DB7-8B1E-1265-A3649BBC76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FDBC17-E6D7-5467-43B2-F9A467E4B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AABE-CB52-4A0D-9BBA-31C92EAF0650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E41583-3AF2-0AB7-A101-924A397C3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E98D6B-59FD-B1BB-7FC6-03E16BDAF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54619-7F60-4EE0-9650-7AF17310C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023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6FBB7-B68B-B664-0CAC-C2AA1B9C3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9BC8A6-36E9-2872-05B2-D73A2A185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AABE-CB52-4A0D-9BBA-31C92EAF0650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C691AD-061C-9A82-9D46-64132AEFD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AFED6F-DD15-F326-6A75-CA724BC41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54619-7F60-4EE0-9650-7AF17310C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220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5B733C-310D-C9C0-7C53-B4761E59A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AABE-CB52-4A0D-9BBA-31C92EAF0650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4AB7C5-D7EB-B859-6A52-334D8FD96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AB5BF5-E9F5-267C-31DD-46D1DB5C0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54619-7F60-4EE0-9650-7AF17310C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635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BBBD9C-814F-5E97-D69B-30D2091B9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9D4386-6E56-3CAD-0F5E-047B59F2B0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A58F0A-5F02-4291-7FEF-EE81AA5560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3AABE-CB52-4A0D-9BBA-31C92EAF0650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CBE2E-2B99-C2F4-0351-C3AFEBE760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D96CA6-295F-5D55-BFF3-D9A831A31B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54619-7F60-4EE0-9650-7AF17310C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197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63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ook with rings on it&#10;&#10;Description automatically generated with low confidence">
            <a:extLst>
              <a:ext uri="{FF2B5EF4-FFF2-40B4-BE49-F238E27FC236}">
                <a16:creationId xmlns:a16="http://schemas.microsoft.com/office/drawing/2014/main" id="{1E4B3EEE-E9A1-4FEE-BCD6-A0819738AF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08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54797D-D47D-7F6D-F829-31DE78796F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Marriage was created by God, as detailed in Genesis 2</a:t>
            </a:r>
          </a:p>
          <a:p>
            <a:r>
              <a:rPr lang="en-US" dirty="0"/>
              <a:t>Marriage is regulated by God in His Word </a:t>
            </a:r>
            <a:br>
              <a:rPr lang="en-US" dirty="0"/>
            </a:br>
            <a:r>
              <a:rPr lang="en-US" dirty="0"/>
              <a:t>(2 Pet. 1:3; Gen. 2:24; Matt. 19:5; Eph. 5:22-33; Mark 10:6)</a:t>
            </a:r>
          </a:p>
          <a:p>
            <a:r>
              <a:rPr lang="en-US" dirty="0"/>
              <a:t>Marriage is defined by God in His Word as:</a:t>
            </a:r>
          </a:p>
          <a:p>
            <a:pPr lvl="1"/>
            <a:r>
              <a:rPr lang="en-US" dirty="0"/>
              <a:t>The lifelong</a:t>
            </a:r>
          </a:p>
          <a:p>
            <a:pPr lvl="1"/>
            <a:r>
              <a:rPr lang="en-US" dirty="0"/>
              <a:t>Covenant (contract or commitment)</a:t>
            </a:r>
          </a:p>
          <a:p>
            <a:pPr lvl="1"/>
            <a:r>
              <a:rPr lang="en-US" dirty="0"/>
              <a:t>According to the law of God</a:t>
            </a:r>
          </a:p>
          <a:p>
            <a:pPr lvl="1"/>
            <a:r>
              <a:rPr lang="en-US" dirty="0"/>
              <a:t>And the laws of the land</a:t>
            </a:r>
          </a:p>
          <a:p>
            <a:pPr lvl="1"/>
            <a:r>
              <a:rPr lang="en-US" dirty="0"/>
              <a:t>Between two eligible persons</a:t>
            </a:r>
          </a:p>
          <a:p>
            <a:pPr lvl="1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9DB747-870E-9622-E8E1-3D52AC5F894C}"/>
              </a:ext>
            </a:extLst>
          </p:cNvPr>
          <p:cNvSpPr txBox="1"/>
          <p:nvPr/>
        </p:nvSpPr>
        <p:spPr>
          <a:xfrm>
            <a:off x="5633958" y="3886748"/>
            <a:ext cx="6527299" cy="2010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68325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 opposite sex (one male and one female)</a:t>
            </a:r>
          </a:p>
          <a:p>
            <a:pPr marL="568325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Who become one with each other</a:t>
            </a:r>
          </a:p>
          <a:p>
            <a:pPr marL="568325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 the privilege of sexual cohabitation</a:t>
            </a:r>
          </a:p>
          <a:p>
            <a:pPr marL="568325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the obligation to agape love one another</a:t>
            </a:r>
          </a:p>
          <a:p>
            <a:pPr marL="568325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Until separated (disjoined) by death.</a:t>
            </a:r>
          </a:p>
        </p:txBody>
      </p:sp>
    </p:spTree>
    <p:extLst>
      <p:ext uri="{BB962C8B-B14F-4D97-AF65-F5344CB8AC3E}">
        <p14:creationId xmlns:p14="http://schemas.microsoft.com/office/powerpoint/2010/main" val="68008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54797D-D47D-7F6D-F829-31DE78796F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God Gave the PLAN for Marriage:  The Only Plan That Matters!</a:t>
            </a:r>
          </a:p>
          <a:p>
            <a:r>
              <a:rPr lang="en-US" dirty="0"/>
              <a:t>God Gave the PARTICIPANTS for Marriage</a:t>
            </a:r>
          </a:p>
          <a:p>
            <a:pPr lvl="1"/>
            <a:r>
              <a:rPr lang="en-US" dirty="0"/>
              <a:t>“From the beginning of the creation, God ‘made them male and female’” (Mark 10:6; Gen. 1:27)</a:t>
            </a:r>
          </a:p>
          <a:p>
            <a:pPr lvl="1"/>
            <a:r>
              <a:rPr lang="en-US" dirty="0"/>
              <a:t>Monogamy (one male and one female) is authorized, not polygamy (Matt. 19:5; 1 Cor. 7:2; 9:5)</a:t>
            </a:r>
          </a:p>
          <a:p>
            <a:pPr lvl="1"/>
            <a:r>
              <a:rPr lang="en-US" dirty="0"/>
              <a:t>Heterosexuality (a male with a female) is authorized, not homosexuality (Gen. 1:27; 18:20; Matt. 19:4; Lev. 18:22; 20:13; Rom. 1:26-32; 1 Cor. 6:9-11)</a:t>
            </a:r>
          </a:p>
          <a:p>
            <a:pPr lvl="1"/>
            <a:r>
              <a:rPr lang="en-US" dirty="0"/>
              <a:t>God, who alone can regulate marriage, restricts those who can enter marriage to:</a:t>
            </a:r>
          </a:p>
          <a:p>
            <a:pPr marL="914400" lvl="2"/>
            <a:r>
              <a:rPr lang="en-US" sz="2200" dirty="0"/>
              <a:t>A person who has never been married (1 Cor. 7:28; 9:5)</a:t>
            </a:r>
          </a:p>
          <a:p>
            <a:pPr marL="914400" lvl="2"/>
            <a:r>
              <a:rPr lang="en-US" sz="2200" dirty="0"/>
              <a:t>A person who has been married but spouse is dead (Rom. 7:2-3; 1 Cor. 7:39)</a:t>
            </a:r>
          </a:p>
          <a:p>
            <a:pPr marL="914400" lvl="2"/>
            <a:r>
              <a:rPr lang="en-US" sz="2200" dirty="0"/>
              <a:t>A person once married but who put away spouse for fornication (Matt. 19:9)</a:t>
            </a:r>
          </a:p>
        </p:txBody>
      </p:sp>
    </p:spTree>
    <p:extLst>
      <p:ext uri="{BB962C8B-B14F-4D97-AF65-F5344CB8AC3E}">
        <p14:creationId xmlns:p14="http://schemas.microsoft.com/office/powerpoint/2010/main" val="328171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54797D-D47D-7F6D-F829-31DE78796F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God Gave the PRIORITY for Marriage</a:t>
            </a:r>
          </a:p>
          <a:p>
            <a:pPr lvl="1"/>
            <a:r>
              <a:rPr lang="en-US" dirty="0"/>
              <a:t>This requires decisiveness – “a man shall leave his father and mother” (Gen. 2:24)</a:t>
            </a:r>
          </a:p>
          <a:p>
            <a:pPr lvl="1"/>
            <a:r>
              <a:rPr lang="en-US" dirty="0"/>
              <a:t>This requires commitment – “and shall cleave unto his wife” (Gen. 2:24)</a:t>
            </a:r>
          </a:p>
          <a:p>
            <a:pPr lvl="1"/>
            <a:r>
              <a:rPr lang="en-US" dirty="0"/>
              <a:t>This requires unity – “and they shall become one flesh” (Gen. </a:t>
            </a:r>
            <a:r>
              <a:rPr lang="en-US"/>
              <a:t>2:23-24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This requires exclusivity – “They were both naked, the man and his wife” (Gen. 2:25)</a:t>
            </a:r>
          </a:p>
          <a:p>
            <a:pPr lvl="1"/>
            <a:r>
              <a:rPr lang="en-US" dirty="0"/>
              <a:t>This requires a higher loyalty – “out of reverence for Christ” (Eph. 5:21, ESV)</a:t>
            </a:r>
          </a:p>
          <a:p>
            <a:r>
              <a:rPr lang="en-US" dirty="0"/>
              <a:t>God Gave the PROVISOS for Marriage</a:t>
            </a:r>
          </a:p>
          <a:p>
            <a:pPr lvl="1"/>
            <a:r>
              <a:rPr lang="en-US" dirty="0"/>
              <a:t>There must be intention to live together as husband and wife (Matt. 19:5-6)</a:t>
            </a:r>
          </a:p>
          <a:p>
            <a:pPr lvl="1"/>
            <a:r>
              <a:rPr lang="en-US" dirty="0"/>
              <a:t>There must be a commitment to each other (Gen. 2:24)</a:t>
            </a:r>
          </a:p>
          <a:p>
            <a:pPr lvl="1"/>
            <a:r>
              <a:rPr lang="en-US" dirty="0"/>
              <a:t>There must be compliance with the laws of the land in which one lives (Rom. 13:1-7)</a:t>
            </a:r>
          </a:p>
          <a:p>
            <a:pPr lvl="1"/>
            <a:r>
              <a:rPr lang="en-US" dirty="0"/>
              <a:t>There must be love for and submission to one another (Eph. 5:22-25, 28; 1 Pet. 3:1)</a:t>
            </a:r>
          </a:p>
        </p:txBody>
      </p:sp>
    </p:spTree>
    <p:extLst>
      <p:ext uri="{BB962C8B-B14F-4D97-AF65-F5344CB8AC3E}">
        <p14:creationId xmlns:p14="http://schemas.microsoft.com/office/powerpoint/2010/main" val="37130836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54797D-D47D-7F6D-F829-31DE78796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2" y="2034747"/>
            <a:ext cx="11970058" cy="482325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God Gave PURPOSE to Marriage</a:t>
            </a:r>
          </a:p>
          <a:p>
            <a:pPr lvl="1"/>
            <a:r>
              <a:rPr lang="en-US" dirty="0"/>
              <a:t>To provide self-completion and wonderful companionship (Gen. 2:18)</a:t>
            </a:r>
          </a:p>
          <a:p>
            <a:pPr lvl="1"/>
            <a:r>
              <a:rPr lang="en-US" dirty="0"/>
              <a:t>To enjoy sexual intimacy and fulfillment (Gen. 2:25; 1 Cor. 7:1-5; Heb. 13:4)</a:t>
            </a:r>
          </a:p>
          <a:p>
            <a:pPr lvl="1"/>
            <a:r>
              <a:rPr lang="en-US" dirty="0"/>
              <a:t>To propagate the human race (Gen. 1:27-28)</a:t>
            </a:r>
          </a:p>
          <a:p>
            <a:pPr lvl="1"/>
            <a:r>
              <a:rPr lang="en-US" dirty="0"/>
              <a:t>To prevent or avoid fornication, sexual immorality (1 Cor. 7:2-4)</a:t>
            </a:r>
          </a:p>
          <a:p>
            <a:pPr lvl="1"/>
            <a:r>
              <a:rPr lang="en-US" dirty="0"/>
              <a:t>To help each other get to heaven (1 Cor. 7:14, 16; 1 Pet. 3:1, 7)</a:t>
            </a:r>
          </a:p>
          <a:p>
            <a:pPr lvl="1"/>
            <a:r>
              <a:rPr lang="en-US" dirty="0"/>
              <a:t>To promote better understanding of Christ’s relationship to the church (Eph. 5:22-33)</a:t>
            </a:r>
          </a:p>
          <a:p>
            <a:r>
              <a:rPr lang="en-US" dirty="0"/>
              <a:t>God Gave PERMANENCE to Marriage</a:t>
            </a:r>
          </a:p>
          <a:p>
            <a:pPr lvl="1"/>
            <a:r>
              <a:rPr lang="en-US" dirty="0"/>
              <a:t>God’s general law of marriage = for life (Mark 10:9-12; Rom. 7:2-3; 1 Cor. 7:10-11, 39)</a:t>
            </a:r>
          </a:p>
          <a:p>
            <a:pPr lvl="1"/>
            <a:r>
              <a:rPr lang="en-US" dirty="0"/>
              <a:t>From the beginning, marriage was to be a permanent bond (Gen. 2:24)</a:t>
            </a:r>
          </a:p>
          <a:p>
            <a:pPr lvl="1"/>
            <a:r>
              <a:rPr lang="en-US" dirty="0"/>
              <a:t>Jesus emphatically affirmed the permanency of marriage (Matt. 19:5-6)</a:t>
            </a:r>
          </a:p>
          <a:p>
            <a:pPr lvl="1"/>
            <a:r>
              <a:rPr lang="en-US" dirty="0"/>
              <a:t>God intended &amp; intends for marriage to last until death separates (Rom. 7:2; 1 Cor. 7:39)</a:t>
            </a:r>
          </a:p>
        </p:txBody>
      </p:sp>
    </p:spTree>
    <p:extLst>
      <p:ext uri="{BB962C8B-B14F-4D97-AF65-F5344CB8AC3E}">
        <p14:creationId xmlns:p14="http://schemas.microsoft.com/office/powerpoint/2010/main" val="35357202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9BDEDC7-9780-7D06-6515-68AB06CF51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Believe Jesus is the Son of God – John 8:24</a:t>
            </a:r>
          </a:p>
          <a:p>
            <a:pPr>
              <a:lnSpc>
                <a:spcPct val="100000"/>
              </a:lnSpc>
            </a:pPr>
            <a:r>
              <a:rPr lang="en-US" dirty="0"/>
              <a:t>Repent of your sins and turn toward God – Acts 3:19</a:t>
            </a:r>
          </a:p>
          <a:p>
            <a:pPr>
              <a:lnSpc>
                <a:spcPct val="100000"/>
              </a:lnSpc>
            </a:pPr>
            <a:r>
              <a:rPr lang="en-US" dirty="0"/>
              <a:t>Confess your faith in Jesus Christ – Romans 10:9</a:t>
            </a:r>
          </a:p>
          <a:p>
            <a:pPr>
              <a:lnSpc>
                <a:spcPct val="100000"/>
              </a:lnSpc>
            </a:pPr>
            <a:r>
              <a:rPr lang="en-US" dirty="0"/>
              <a:t>Be immersed into Christ – Mark 16:16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forgive all of your sins – Acts 2:38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add you to His church – Acts 2:47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enroll you in heaven – Hebrews 12:23</a:t>
            </a:r>
          </a:p>
          <a:p>
            <a:pPr>
              <a:lnSpc>
                <a:spcPct val="100000"/>
              </a:lnSpc>
            </a:pPr>
            <a:r>
              <a:rPr lang="en-US" dirty="0"/>
              <a:t>Walk faithfully with the Lord – Revelation 2:10</a:t>
            </a:r>
          </a:p>
        </p:txBody>
      </p:sp>
    </p:spTree>
    <p:extLst>
      <p:ext uri="{BB962C8B-B14F-4D97-AF65-F5344CB8AC3E}">
        <p14:creationId xmlns:p14="http://schemas.microsoft.com/office/powerpoint/2010/main" val="281646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962</TotalTime>
  <Words>711</Words>
  <Application>Microsoft Office PowerPoint</Application>
  <PresentationFormat>Widescreen</PresentationFormat>
  <Paragraphs>53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4</cp:revision>
  <dcterms:created xsi:type="dcterms:W3CDTF">2023-03-17T17:10:21Z</dcterms:created>
  <dcterms:modified xsi:type="dcterms:W3CDTF">2023-05-07T20:54:28Z</dcterms:modified>
</cp:coreProperties>
</file>