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036"/>
    <a:srgbClr val="1A362C"/>
    <a:srgbClr val="1D3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DCE8-DFF9-B6D8-A762-EA06B7115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AE8C9-1CF5-A130-8E9A-B232278E9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251C-D591-C6C2-36B1-140B2DB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9CF2-4F74-A68A-52B9-83E7876C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FC8B0-354E-AEE0-A9A3-2A7FE63F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1BCEAC82-8950-8F93-05BE-4A3B57187A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BA35-438D-C408-3607-D7963115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1160E-4D00-F145-739F-F6417B58F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6F4A-4D15-1769-9025-D8C9A9A5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43C1-012D-FF4C-B75B-3A4B5560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4BAE-6C71-117F-04ED-2E4823A5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9ED25-E4C1-9838-4178-AEBB5242E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D3E8-C706-A9B5-74E9-83BFAA9A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B03E3-88BE-50A6-3A85-1DFF401B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CEF7-99BA-06ED-E7A3-147E4492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F321-44A2-71C7-4E2B-5DF6CD1A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5DB95C14-B418-3466-FF3C-F09777612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28835-1EDE-A8A7-9044-3DDB2F3D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2571"/>
            <a:ext cx="12192000" cy="686836"/>
          </a:xfrm>
          <a:solidFill>
            <a:srgbClr val="1A362C"/>
          </a:solidFill>
          <a:ln w="9525">
            <a:solidFill>
              <a:schemeClr val="bg1"/>
            </a:solidFill>
          </a:ln>
        </p:spPr>
        <p:txBody>
          <a:bodyPr/>
          <a:lstStyle>
            <a:lvl1pPr marL="288925" indent="0"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E901E-0137-9CC2-BF0C-2E0E06A0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1864546" cy="480295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6252-C77C-06D1-B546-CA05F598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9A27F-4B62-E78C-F119-BCC4A316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1CD9-8E0A-BDFF-CA8B-BD678437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36CDE-3844-FA9B-8E99-66FF7DC4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46B9-2E08-9E8F-1F85-6F817585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5306-500D-9146-7CC5-52ECAC70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FC33-40A3-8863-D983-F342068B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45D2D-413B-B56A-3122-1EAD431F9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1A8C5-57D4-A4E5-547E-C519382F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E6A90-6E73-A7EB-E1E7-BEEE7047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B37A-D009-D7E6-D979-213B874F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04B1-4E03-8A97-6532-AFEF19FC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EF885-B927-DEF9-9F54-20992E41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262D-29EF-7F84-C0DE-5C6ADFBCA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7665-44AB-1568-4C05-675120289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A25EA-D9B8-4BE2-A292-F04CF72AE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0F0A0-DF25-B3A4-155F-9E7A687D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5EE7D-037F-6292-2245-F47D1385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1BA5D-7534-2177-A6BE-B3CBC07D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589-9C34-0D2A-8D51-CE56B1A7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DD84-C8F2-15A3-25E2-E2AEC802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C0284-3773-029A-43B7-D8D12427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25F67-88BF-A6C5-AAB7-B387EABD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194DF-63ED-24D8-6113-D990CFC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307C9-D0EF-FEB0-0186-4937740F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504DC-79D9-96B5-45AD-5DDB33E9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FD92-9F87-8E02-4C96-8E9665E3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88CD-2528-9F41-DB79-061C2523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178E9-EC47-4B26-4340-3E5EB243E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D79A4-4A37-6DDC-AEFB-7FF9DA66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5FE1F-A1F9-DC3A-DB5B-B8C07AD3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AD17E-2C93-50B0-E7A6-BA281416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3BF5-D718-751E-DD64-ED53D974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F0EB4-50FD-AA40-4050-6DCC87EF3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C14F-E9D7-1EF1-4947-1C13BEDBC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23BE9-6939-3676-4470-A1414089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A0BA-E089-4948-9D0C-806F0106F91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77F9-8FA1-9288-1E69-0D30EDA1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A630-6A11-412F-2784-01811B8A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9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FD2A8-F7C9-D24B-9047-DFEFF73A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232D3-29F1-8F50-3FFC-9A1E4BE9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BE11-DA7C-649E-26A1-0F3295D8C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A0BA-E089-4948-9D0C-806F0106F91D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DD89-8090-A6D2-E6AC-02DE6876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8347C-EB9E-C653-BA83-F0DFE1DC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0104-9290-4979-94AE-2C18BABC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4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4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of the Sermon on the Mount (Matthew 5-7)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7388" indent="-687388">
              <a:buFont typeface="+mj-lt"/>
              <a:buAutoNum type="romanUcPeriod"/>
            </a:pPr>
            <a:r>
              <a:rPr lang="en-US" dirty="0"/>
              <a:t>The Setting (5:1-2)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Righteous Character (5:3-12)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Personal Influence (5:13-16)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Relationship to the Law (5:17-20)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Righteous Heart (5:21-48)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Genuine Motivation (6:1-18)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Heavenly Perspective (6:19-24)</a:t>
            </a:r>
          </a:p>
          <a:p>
            <a:pPr marL="687388" indent="-687388">
              <a:buFont typeface="+mj-lt"/>
              <a:buAutoNum type="romanUcPeriod"/>
            </a:pPr>
            <a:r>
              <a:rPr lang="en-US" dirty="0"/>
              <a:t>The Christian’s Triumph Over Worry (6:25-34)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IX.  The Christian’s Proper Judgments (7:1-6)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The Standard of Righteous Judgement (7:1-2)</a:t>
            </a:r>
          </a:p>
          <a:p>
            <a:pPr lvl="1"/>
            <a:r>
              <a:rPr lang="en-US" dirty="0"/>
              <a:t>Jesus is not prohibiting all judgment (Mt 7:6,13-14,15-20; Jn 7:24)</a:t>
            </a:r>
          </a:p>
          <a:p>
            <a:pPr lvl="1"/>
            <a:r>
              <a:rPr lang="en-US" dirty="0"/>
              <a:t>Jesus is condemning self-righteous and harsh judgmental attitudes (Rm 2:1-3; Mt 6:1-18)</a:t>
            </a:r>
          </a:p>
          <a:p>
            <a:pPr lvl="1"/>
            <a:r>
              <a:rPr lang="en-US" dirty="0"/>
              <a:t>Jesus warns if we judge this way God will use the same standard to judge us  (</a:t>
            </a:r>
            <a:r>
              <a:rPr lang="en-US" dirty="0" err="1"/>
              <a:t>Js</a:t>
            </a:r>
            <a:r>
              <a:rPr lang="en-US" dirty="0"/>
              <a:t> 2:13)</a:t>
            </a:r>
          </a:p>
          <a:p>
            <a:r>
              <a:rPr lang="en-US" dirty="0"/>
              <a:t>The Practice of Righteous Judgment (7:3-5)</a:t>
            </a:r>
          </a:p>
          <a:p>
            <a:pPr lvl="1"/>
            <a:r>
              <a:rPr lang="en-US" dirty="0"/>
              <a:t>To properly help an erring brother, you first need to self-judge then correct others (Mt 7:5,Gal 6:1, </a:t>
            </a:r>
            <a:r>
              <a:rPr lang="en-US" dirty="0" err="1"/>
              <a:t>Js</a:t>
            </a:r>
            <a:r>
              <a:rPr lang="en-US" dirty="0"/>
              <a:t> 5:19-20)</a:t>
            </a:r>
          </a:p>
          <a:p>
            <a:r>
              <a:rPr lang="en-US" dirty="0"/>
              <a:t>The Discernment of Righteous Judgment (7:6)</a:t>
            </a:r>
          </a:p>
          <a:p>
            <a:pPr lvl="1"/>
            <a:r>
              <a:rPr lang="en-US" dirty="0"/>
              <a:t>Jesus gives us permission to not waste the gospel or our efforts on those who refuse to hear it (Prov 9:7-9; 23:9; Mt 10:13-14; Acts 13:46; 19:9)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7932-4F4B-BEB6-AA65-6FCD3E5C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X.  The Christian’s Daily Persistence (7:7-12)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6886-8C7B-FC1A-B187-B12F8AA9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2055043"/>
            <a:ext cx="12010768" cy="4802957"/>
          </a:xfrm>
        </p:spPr>
        <p:txBody>
          <a:bodyPr>
            <a:normAutofit/>
          </a:bodyPr>
          <a:lstStyle/>
          <a:p>
            <a:r>
              <a:rPr lang="en-US" dirty="0"/>
              <a:t>Persistently Praying (7:7-8)</a:t>
            </a:r>
          </a:p>
          <a:p>
            <a:pPr lvl="1"/>
            <a:r>
              <a:rPr lang="en-US" dirty="0"/>
              <a:t>Ask, seek, knock </a:t>
            </a:r>
            <a:r>
              <a:rPr lang="en-US" dirty="0">
                <a:sym typeface="Wingdings" panose="05000000000000000000" pitchFamily="2" charset="2"/>
              </a:rPr>
              <a:t> All commands in the Greek present tense meaning persistent action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should have confidence God will respond, but it will be on His timeframe (Mt 21:22; Jn 15:7; </a:t>
            </a:r>
            <a:r>
              <a:rPr lang="en-US" dirty="0" err="1">
                <a:sym typeface="Wingdings" panose="05000000000000000000" pitchFamily="2" charset="2"/>
              </a:rPr>
              <a:t>Js</a:t>
            </a:r>
            <a:r>
              <a:rPr lang="en-US" dirty="0">
                <a:sym typeface="Wingdings" panose="05000000000000000000" pitchFamily="2" charset="2"/>
              </a:rPr>
              <a:t> 1:5,17; 1 Jn 5:14,15)</a:t>
            </a:r>
          </a:p>
          <a:p>
            <a:r>
              <a:rPr lang="en-US" dirty="0">
                <a:sym typeface="Wingdings" panose="05000000000000000000" pitchFamily="2" charset="2"/>
              </a:rPr>
              <a:t>Persistently Trust (7:9-11)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Just like we take care of our children, you can trust God – who is so much greater – to take care of you (Ps 18:2; 25:2; 2 Cor 1:9; 1 Tim 4:10)</a:t>
            </a:r>
          </a:p>
          <a:p>
            <a:r>
              <a:rPr lang="en-US" dirty="0">
                <a:sym typeface="Wingdings" panose="05000000000000000000" pitchFamily="2" charset="2"/>
              </a:rPr>
              <a:t>Persistently Minister (7:12)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“Golden Rule”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319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OUTLINE of the Sermon on the Mount (Matthew 5-7)</vt:lpstr>
      <vt:lpstr>IX.  The Christian’s Proper Judgments (7:1-6)</vt:lpstr>
      <vt:lpstr>X.  The Christian’s Daily Persistence (7:7-12)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10</cp:revision>
  <dcterms:created xsi:type="dcterms:W3CDTF">2023-02-17T02:07:46Z</dcterms:created>
  <dcterms:modified xsi:type="dcterms:W3CDTF">2023-04-23T13:02:08Z</dcterms:modified>
</cp:coreProperties>
</file>