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3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36"/>
    <a:srgbClr val="1A362C"/>
    <a:srgbClr val="1D3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CE8-DFF9-B6D8-A762-EA06B711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AE8C9-1CF5-A130-8E9A-B232278E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251C-D591-C6C2-36B1-140B2DB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9CF2-4F74-A68A-52B9-83E7876C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C8B0-354E-AEE0-A9A3-2A7FE63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AEDA6D70-9E73-6CF1-904D-342B53247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BA35-438D-C408-3607-D796311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1160E-4D00-F145-739F-F6417B58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6F4A-4D15-1769-9025-D8C9A9A5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43C1-012D-FF4C-B75B-3A4B5560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4BAE-6C71-117F-04ED-2E4823A5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9ED25-E4C1-9838-4178-AEBB5242E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D3E8-C706-A9B5-74E9-83BFAA9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03E3-88BE-50A6-3A85-1DFF401B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CEF7-99BA-06ED-E7A3-147E4492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F321-44A2-71C7-4E2B-5DF6CD1A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5DB95C14-B418-3466-FF3C-F0977761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28835-1EDE-A8A7-9044-3DDB2F3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71"/>
            <a:ext cx="12192000" cy="686836"/>
          </a:xfrm>
          <a:solidFill>
            <a:srgbClr val="1A362C"/>
          </a:solidFill>
          <a:ln w="9525">
            <a:solidFill>
              <a:schemeClr val="bg1"/>
            </a:solidFill>
          </a:ln>
        </p:spPr>
        <p:txBody>
          <a:bodyPr/>
          <a:lstStyle>
            <a:lvl1pPr marL="288925" indent="0"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01E-0137-9CC2-BF0C-2E0E06A0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1864546" cy="48029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252-C77C-06D1-B546-CA05F59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A27F-4B62-E78C-F119-BCC4A316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1CD9-8E0A-BDFF-CA8B-BD678437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6CDE-3844-FA9B-8E99-66FF7DC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46B9-2E08-9E8F-1F85-6F81758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5306-500D-9146-7CC5-52ECAC70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FC33-40A3-8863-D983-F342068B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45D2D-413B-B56A-3122-1EAD431F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A8C5-57D4-A4E5-547E-C519382F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E6A90-6E73-A7EB-E1E7-BEEE704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B37A-D009-D7E6-D979-213B874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04B1-4E03-8A97-6532-AFEF19FC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EF885-B927-DEF9-9F54-20992E41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262D-29EF-7F84-C0DE-5C6ADFBC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7665-44AB-1568-4C05-675120289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A25EA-D9B8-4BE2-A292-F04CF72A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F0A0-DF25-B3A4-155F-9E7A687D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5EE7D-037F-6292-2245-F47D1385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BA5D-7534-2177-A6BE-B3CBC07D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589-9C34-0D2A-8D51-CE56B1A7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D84-C8F2-15A3-25E2-E2AEC802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C0284-3773-029A-43B7-D8D1242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25F67-88BF-A6C5-AAB7-B387EABD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194DF-63ED-24D8-6113-D990CFC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07C9-D0EF-FEB0-0186-4937740F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04DC-79D9-96B5-45AD-5DDB33E9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FD92-9F87-8E02-4C96-8E9665E3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88CD-2528-9F41-DB79-061C2523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78E9-EC47-4B26-4340-3E5EB243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79A4-4A37-6DDC-AEFB-7FF9DA66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FE1F-A1F9-DC3A-DB5B-B8C07AD3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AD17E-2C93-50B0-E7A6-BA281416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3BF5-D718-751E-DD64-ED53D97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F0EB4-50FD-AA40-4050-6DCC87EF3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C14F-E9D7-1EF1-4947-1C13BEDBC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23BE9-6939-3676-4470-A1414089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77F9-8FA1-9288-1E69-0D30EDA1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A630-6A11-412F-2784-01811B8A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FD2A8-F7C9-D24B-9047-DFEFF73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32D3-29F1-8F50-3FFC-9A1E4BE9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BE11-DA7C-649E-26A1-0F3295D8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A0BA-E089-4948-9D0C-806F0106F91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DD89-8090-A6D2-E6AC-02DE6876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347C-EB9E-C653-BA83-F0DFE1DC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of the Sermon on the Mount (Matthew 5-7)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The Setting (5:1-2)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Righteous Character (5:3-12)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Personal Influence (5:13-16)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Relationship to the Law (5:17-20)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Righteous Heart (5:21-48)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Genuine Motivation (6:1-18)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Heavenly Perspective (6:19-24)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VII.  The Christian’s Heavenly Perspective (6:19-24)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kinds of </a:t>
            </a:r>
            <a:r>
              <a:rPr lang="en-US" dirty="0">
                <a:highlight>
                  <a:srgbClr val="008000"/>
                </a:highlight>
              </a:rPr>
              <a:t>treasure</a:t>
            </a:r>
            <a:r>
              <a:rPr lang="en-US" dirty="0"/>
              <a:t> (6:19-21)</a:t>
            </a:r>
          </a:p>
          <a:p>
            <a:pPr lvl="1"/>
            <a:r>
              <a:rPr lang="en-US" dirty="0"/>
              <a:t>A person spends time, energies and money on what he/she cherishes most</a:t>
            </a:r>
          </a:p>
          <a:p>
            <a:pPr lvl="1"/>
            <a:r>
              <a:rPr lang="en-US" dirty="0"/>
              <a:t>Focus on the things that will last </a:t>
            </a:r>
          </a:p>
          <a:p>
            <a:pPr lvl="1"/>
            <a:r>
              <a:rPr lang="en-US" dirty="0"/>
              <a:t>Whatever you value – that is where your affections, priorities and desires will be</a:t>
            </a:r>
          </a:p>
          <a:p>
            <a:r>
              <a:rPr lang="en-US" dirty="0"/>
              <a:t>Two kinds of </a:t>
            </a:r>
            <a:r>
              <a:rPr lang="en-US" dirty="0">
                <a:highlight>
                  <a:srgbClr val="008000"/>
                </a:highlight>
              </a:rPr>
              <a:t>eyes</a:t>
            </a:r>
            <a:r>
              <a:rPr lang="en-US" dirty="0"/>
              <a:t> (6:22-23)</a:t>
            </a:r>
          </a:p>
          <a:p>
            <a:pPr lvl="1"/>
            <a:r>
              <a:rPr lang="en-US" dirty="0"/>
              <a:t>The eye perceives light which benefits the whole body and influences movement</a:t>
            </a:r>
          </a:p>
          <a:p>
            <a:pPr lvl="1"/>
            <a:r>
              <a:rPr lang="en-US" dirty="0"/>
              <a:t>The “good eye” denotes one who is (1) of single-minded devotion and purpose toward God and (2) generous toward those in need</a:t>
            </a:r>
          </a:p>
          <a:p>
            <a:pPr lvl="1"/>
            <a:r>
              <a:rPr lang="en-US" dirty="0"/>
              <a:t>The “evil eye” is stingy, greedy and envious</a:t>
            </a:r>
          </a:p>
          <a:p>
            <a:pPr lvl="1"/>
            <a:r>
              <a:rPr lang="en-US" dirty="0"/>
              <a:t>The eye (whether generous or ungenerous) will affect the total outlook of a person</a:t>
            </a:r>
          </a:p>
          <a:p>
            <a:r>
              <a:rPr lang="en-US" dirty="0"/>
              <a:t>Two kinds of </a:t>
            </a:r>
            <a:r>
              <a:rPr lang="en-US" dirty="0">
                <a:highlight>
                  <a:srgbClr val="008000"/>
                </a:highlight>
              </a:rPr>
              <a:t>masters</a:t>
            </a:r>
            <a:r>
              <a:rPr lang="en-US" dirty="0"/>
              <a:t> (6:24)</a:t>
            </a:r>
          </a:p>
          <a:p>
            <a:pPr lvl="1"/>
            <a:r>
              <a:rPr lang="en-US" dirty="0"/>
              <a:t>Impossible to be fully devoted to God and devoted to wealth at the same time – must choose</a:t>
            </a:r>
          </a:p>
          <a:p>
            <a:pPr lvl="1"/>
            <a:r>
              <a:rPr lang="en-US" dirty="0"/>
              <a:t>A Christian must learn to own his possessions but not let his possessions own him</a:t>
            </a:r>
          </a:p>
        </p:txBody>
      </p:sp>
    </p:spTree>
    <p:extLst>
      <p:ext uri="{BB962C8B-B14F-4D97-AF65-F5344CB8AC3E}">
        <p14:creationId xmlns:p14="http://schemas.microsoft.com/office/powerpoint/2010/main" val="11339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VIII.  The Christian’s Triumph Over Worry (6:25-34)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Focus on the Purpose of Life (6:25)</a:t>
            </a:r>
          </a:p>
          <a:p>
            <a:pPr lvl="1"/>
            <a:r>
              <a:rPr lang="en-US" dirty="0"/>
              <a:t>“Worry” literally means “to draw in different directions, divide the mind, split up inside, distract”</a:t>
            </a:r>
          </a:p>
          <a:p>
            <a:pPr lvl="1"/>
            <a:r>
              <a:rPr lang="en-US" dirty="0"/>
              <a:t>Worry is at its core a thought process driven by and into anxiety</a:t>
            </a:r>
          </a:p>
          <a:p>
            <a:pPr lvl="1"/>
            <a:r>
              <a:rPr lang="en-US" dirty="0"/>
              <a:t>A Christian must endeavor to stop worry from invading his/her mind so we can focus our attention on God’s priority </a:t>
            </a:r>
          </a:p>
          <a:p>
            <a:r>
              <a:rPr lang="en-US" dirty="0"/>
              <a:t>Focus on the Providential Care of God (6:26-32)</a:t>
            </a:r>
          </a:p>
          <a:p>
            <a:pPr lvl="1"/>
            <a:r>
              <a:rPr lang="en-US" dirty="0"/>
              <a:t>Since God takes care of his lesser creatures, it is logical he will take care of your needs as well (vs 25-26;28-30)</a:t>
            </a:r>
          </a:p>
          <a:p>
            <a:pPr lvl="1"/>
            <a:r>
              <a:rPr lang="en-US" dirty="0"/>
              <a:t>Anxiety is futile and it changes nothing (vs 27)</a:t>
            </a:r>
          </a:p>
          <a:p>
            <a:pPr lvl="1"/>
            <a:r>
              <a:rPr lang="en-US" dirty="0"/>
              <a:t>Worry reflects a weak faith (vs 31-32)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VIII.  The Christian’s Triumph Over Worry (6:25-34)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Focus on the Priority of God’s Purposes (6:33)</a:t>
            </a:r>
          </a:p>
          <a:p>
            <a:pPr lvl="1"/>
            <a:r>
              <a:rPr lang="en-US" u="sng" dirty="0"/>
              <a:t>Seek</a:t>
            </a:r>
            <a:r>
              <a:rPr lang="en-US" dirty="0"/>
              <a:t> – continuous, ongoing obligation – its not optional! </a:t>
            </a:r>
          </a:p>
          <a:p>
            <a:pPr lvl="1"/>
            <a:r>
              <a:rPr lang="en-US" u="sng" dirty="0"/>
              <a:t>First</a:t>
            </a:r>
            <a:r>
              <a:rPr lang="en-US" dirty="0"/>
              <a:t> – prioritize Christ – you cannot do that if you are distracted with worry!</a:t>
            </a:r>
          </a:p>
          <a:p>
            <a:pPr lvl="1"/>
            <a:r>
              <a:rPr lang="en-US" u="sng" dirty="0"/>
              <a:t>Kingdom of God</a:t>
            </a:r>
            <a:r>
              <a:rPr lang="en-US" dirty="0"/>
              <a:t> – our objective and God’s priority for us!</a:t>
            </a:r>
          </a:p>
          <a:p>
            <a:pPr lvl="1"/>
            <a:r>
              <a:rPr lang="en-US" u="sng" dirty="0"/>
              <a:t>All these things shall be added to you</a:t>
            </a:r>
            <a:r>
              <a:rPr lang="en-US" dirty="0"/>
              <a:t> – the necessities of life will be supplied!</a:t>
            </a:r>
          </a:p>
          <a:p>
            <a:pPr lvl="1"/>
            <a:endParaRPr lang="en-US" u="sng" dirty="0"/>
          </a:p>
          <a:p>
            <a:r>
              <a:rPr lang="en-US" dirty="0"/>
              <a:t>Focus on the Present (6:34)</a:t>
            </a:r>
          </a:p>
          <a:p>
            <a:pPr lvl="1"/>
            <a:r>
              <a:rPr lang="en-US" dirty="0"/>
              <a:t>Do not be distracted by the future – just focus on today!</a:t>
            </a:r>
          </a:p>
        </p:txBody>
      </p:sp>
    </p:spTree>
    <p:extLst>
      <p:ext uri="{BB962C8B-B14F-4D97-AF65-F5344CB8AC3E}">
        <p14:creationId xmlns:p14="http://schemas.microsoft.com/office/powerpoint/2010/main" val="12087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454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OUTLINE of the Sermon on the Mount (Matthew 5-7)</vt:lpstr>
      <vt:lpstr>VII.  The Christian’s Heavenly Perspective (6:19-24)</vt:lpstr>
      <vt:lpstr>VIII.  The Christian’s Triumph Over Worry (6:25-34)</vt:lpstr>
      <vt:lpstr>VIII.  The Christian’s Triumph Over Worry (6:25-34)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11</cp:revision>
  <cp:lastPrinted>2023-04-15T22:59:26Z</cp:lastPrinted>
  <dcterms:created xsi:type="dcterms:W3CDTF">2023-02-17T02:07:46Z</dcterms:created>
  <dcterms:modified xsi:type="dcterms:W3CDTF">2023-04-16T12:56:55Z</dcterms:modified>
</cp:coreProperties>
</file>