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3" r:id="rId4"/>
    <p:sldId id="264" r:id="rId5"/>
    <p:sldId id="265" r:id="rId6"/>
    <p:sldId id="266" r:id="rId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14036"/>
    <a:srgbClr val="1A362C"/>
    <a:srgbClr val="1D3E3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07" d="100"/>
          <a:sy n="107" d="100"/>
        </p:scale>
        <p:origin x="612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41DCE8-DFF9-B6D8-A762-EA06B7115FF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EBAE8C9-1CF5-A130-8E9A-B232278E91A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3B8251C-D591-C6C2-36B1-140B2DB1FA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FAA0BA-E089-4948-9D0C-806F0106F91D}" type="datetimeFigureOut">
              <a:rPr lang="en-US" smtClean="0"/>
              <a:t>4/9/2023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6559CF2-4F74-A68A-52B9-83E7876CAE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1DFC8B0-354E-AEE0-A9A3-2A7FE63FD2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5E0104-9290-4979-94AE-2C18BABC891D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 descr="Text&#10;&#10;Description automatically generated with medium confidence">
            <a:extLst>
              <a:ext uri="{FF2B5EF4-FFF2-40B4-BE49-F238E27FC236}">
                <a16:creationId xmlns:a16="http://schemas.microsoft.com/office/drawing/2014/main" id="{60BE63ED-D2C2-6701-B888-E2EBD2EEA93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89956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F8BA35-438D-C408-3607-D796311581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2E1160E-4D00-F145-739F-F6417B58FC1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0116F4A-4D15-1769-9025-D8C9A9A568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FAA0BA-E089-4948-9D0C-806F0106F91D}" type="datetimeFigureOut">
              <a:rPr lang="en-US" smtClean="0"/>
              <a:t>4/9/2023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5DA43C1-012D-FF4C-B75B-3A4B5560AE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1284BAE-6C71-117F-04ED-2E4823A511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5E0104-9290-4979-94AE-2C18BABC8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49752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339ED25-E4C1-9838-4178-AEBB5242EF0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0E6D3E8-C706-A9B5-74E9-83BFAA9A88A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D9B03E3-88BE-50A6-3A85-1DFF401B73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FAA0BA-E089-4948-9D0C-806F0106F91D}" type="datetimeFigureOut">
              <a:rPr lang="en-US" smtClean="0"/>
              <a:t>4/9/2023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A14CEF7-99BA-06ED-E7A3-147E449278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73FF321-44A2-71C7-4E2B-5DF6CD1ADF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5E0104-9290-4979-94AE-2C18BABC8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00215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picture containing text, nature, night sky&#10;&#10;Description automatically generated">
            <a:extLst>
              <a:ext uri="{FF2B5EF4-FFF2-40B4-BE49-F238E27FC236}">
                <a16:creationId xmlns:a16="http://schemas.microsoft.com/office/drawing/2014/main" id="{5DB95C14-B418-3466-FF3C-F0977761290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6CA28835-1EDE-A8A7-9044-3DDB2F3DBE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212571"/>
            <a:ext cx="12192000" cy="686836"/>
          </a:xfrm>
          <a:solidFill>
            <a:srgbClr val="1A362C"/>
          </a:solidFill>
          <a:ln w="9525">
            <a:solidFill>
              <a:schemeClr val="bg1"/>
            </a:solidFill>
          </a:ln>
        </p:spPr>
        <p:txBody>
          <a:bodyPr/>
          <a:lstStyle>
            <a:lvl1pPr marL="288925" indent="0">
              <a:defRPr b="1">
                <a:solidFill>
                  <a:schemeClr val="bg1"/>
                </a:solidFill>
                <a:effectLst>
                  <a:glow rad="50800">
                    <a:schemeClr val="tx1"/>
                  </a:glow>
                </a:effectLst>
                <a:latin typeface="+mn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2CE901E-0137-9CC2-BF0C-2E0E06A0FC1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1232" y="2055043"/>
            <a:ext cx="11864546" cy="4802957"/>
          </a:xfrm>
        </p:spPr>
        <p:txBody>
          <a:bodyPr/>
          <a:lstStyle>
            <a:lvl1pPr>
              <a:defRPr b="1">
                <a:solidFill>
                  <a:schemeClr val="bg1"/>
                </a:solidFill>
                <a:effectLst>
                  <a:glow rad="63500">
                    <a:schemeClr val="tx1"/>
                  </a:glow>
                </a:effectLst>
              </a:defRPr>
            </a:lvl1pPr>
            <a:lvl2pPr marL="576263" indent="-228600">
              <a:buFont typeface="Calibri" panose="020F0502020204030204" pitchFamily="34" charset="0"/>
              <a:buChar char="−"/>
              <a:defRPr b="1">
                <a:solidFill>
                  <a:schemeClr val="bg1"/>
                </a:solidFill>
                <a:effectLst>
                  <a:glow rad="63500">
                    <a:schemeClr val="tx1"/>
                  </a:glow>
                </a:effectLst>
              </a:defRPr>
            </a:lvl2pPr>
            <a:lvl3pPr marL="914400" indent="-228600">
              <a:defRPr b="1">
                <a:solidFill>
                  <a:schemeClr val="bg1"/>
                </a:solidFill>
                <a:effectLst>
                  <a:glow rad="63500">
                    <a:schemeClr val="tx1"/>
                  </a:glow>
                </a:effectLst>
              </a:defRPr>
            </a:lvl3pPr>
            <a:lvl4pPr>
              <a:defRPr b="1">
                <a:solidFill>
                  <a:schemeClr val="bg1"/>
                </a:solidFill>
                <a:effectLst>
                  <a:glow rad="63500">
                    <a:schemeClr val="tx1"/>
                  </a:glow>
                </a:effectLst>
              </a:defRPr>
            </a:lvl4pPr>
            <a:lvl5pPr>
              <a:defRPr b="1">
                <a:solidFill>
                  <a:schemeClr val="bg1"/>
                </a:solidFill>
                <a:effectLst>
                  <a:glow rad="63500">
                    <a:schemeClr val="tx1"/>
                  </a:glow>
                </a:effectLst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885239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E66252-C77C-06D1-B546-CA05F598B4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1F9A27F-4B62-E78C-F119-BCC4A316C2F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BAE1CD9-8E0A-BDFF-CA8B-BD67843780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FAA0BA-E089-4948-9D0C-806F0106F91D}" type="datetimeFigureOut">
              <a:rPr lang="en-US" smtClean="0"/>
              <a:t>4/9/2023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8736CDE-3844-FA9B-8E99-66FF7DC473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4F846B9-2E08-9E8F-1F85-6F817585ED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5E0104-9290-4979-94AE-2C18BABC8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80578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A25306-500D-9146-7CC5-52ECAC70E2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4DBFC33-40A3-8863-D983-F342068B75D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3145D2D-413B-B56A-3122-1EAD431F9EF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221A8C5-57D4-A4E5-547E-C519382FF2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FAA0BA-E089-4948-9D0C-806F0106F91D}" type="datetimeFigureOut">
              <a:rPr lang="en-US" smtClean="0"/>
              <a:t>4/9/2023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00E6A90-6E73-A7EB-E1E7-BEEE704797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623B37A-D009-D7E6-D979-213B874FD5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5E0104-9290-4979-94AE-2C18BABC8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63270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4B04B1-4E03-8A97-6532-AFEF19FC04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EFEF885-B927-DEF9-9F54-20992E41280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AC5262D-29EF-7F84-C0DE-5C6ADFBCAB4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B4B7665-44AB-1568-4C05-67512028906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56A25EA-D9B8-4BE2-A292-F04CF72AEB6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D40F0A0-DF25-B3A4-155F-9E7A687DBF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FAA0BA-E089-4948-9D0C-806F0106F91D}" type="datetimeFigureOut">
              <a:rPr lang="en-US" smtClean="0"/>
              <a:t>4/9/2023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375EE7D-037F-6292-2245-F47D1385C9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531BA5D-7534-2177-A6BE-B3CBC07D30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5E0104-9290-4979-94AE-2C18BABC8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36255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70A589-9C34-0D2A-8D51-CE56B1A716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C50DD84-C8F2-15A3-25E2-E2AEC8023D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FAA0BA-E089-4948-9D0C-806F0106F91D}" type="datetimeFigureOut">
              <a:rPr lang="en-US" smtClean="0"/>
              <a:t>4/9/2023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CCC0284-3773-029A-43B7-D8D12427BD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BE25F67-88BF-A6C5-AAB7-B387EABD8F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5E0104-9290-4979-94AE-2C18BABC8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51408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87194DF-63ED-24D8-6113-D990CFCB65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FAA0BA-E089-4948-9D0C-806F0106F91D}" type="datetimeFigureOut">
              <a:rPr lang="en-US" smtClean="0"/>
              <a:t>4/9/2023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AD307C9-D0EF-FEB0-0186-4937740FE1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5F504DC-79D9-96B5-45AD-5DDB33E913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5E0104-9290-4979-94AE-2C18BABC8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19045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6FFD92-9F87-8E02-4C96-8E9665E3D4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54E88CD-2528-9F41-DB79-061C2523594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80178E9-EC47-4B26-4340-3E5EB243EE4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08D79A4-4A37-6DDC-AEFB-7FF9DA669B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FAA0BA-E089-4948-9D0C-806F0106F91D}" type="datetimeFigureOut">
              <a:rPr lang="en-US" smtClean="0"/>
              <a:t>4/9/2023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C55FE1F-A1F9-DC3A-DB5B-B8C07AD3A7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F0AD17E-2C93-50B0-E7A6-BA2814160A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5E0104-9290-4979-94AE-2C18BABC8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7035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693BF5-D718-751E-DD64-ED53D974BB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D4F0EB4-50FD-AA40-4050-6DCC87EF360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03DC14F-E9D7-1EF1-4947-1C13BEDBCBA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2123BE9-6939-3676-4470-A14140898D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FAA0BA-E089-4948-9D0C-806F0106F91D}" type="datetimeFigureOut">
              <a:rPr lang="en-US" smtClean="0"/>
              <a:t>4/9/2023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4F077F9-8FA1-9288-1E69-0D30EDA194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C09A630-6A11-412F-2784-01811B8A85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5E0104-9290-4979-94AE-2C18BABC8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77927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12FD2A8-F7C9-D24B-9047-DFEFF73AC6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A0232D3-29F1-8F50-3FFC-9A1E4BE99A4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1AEBE11-DA7C-649E-26A1-0F3295D8C13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FAA0BA-E089-4948-9D0C-806F0106F91D}" type="datetimeFigureOut">
              <a:rPr lang="en-US" smtClean="0"/>
              <a:t>4/9/2023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E91DD89-8090-A6D2-E6AC-02DE6876CEC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668347C-EB9E-C653-BA83-F0DFE1DC13C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85E0104-9290-4979-94AE-2C18BABC8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07460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104090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F27932-4F4B-BEB6-AA65-6FCD3E5C67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OUTLINE of the Sermon on the Mount (Matthew 5-7)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F1A6886-8C7B-FC1A-B187-B12F8AA9982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71500" indent="-571500">
              <a:buFont typeface="+mj-lt"/>
              <a:buAutoNum type="romanUcPeriod"/>
            </a:pPr>
            <a:r>
              <a:rPr lang="en-US" dirty="0"/>
              <a:t>The Setting (5:1-2)</a:t>
            </a:r>
          </a:p>
          <a:p>
            <a:pPr marL="571500" indent="-571500">
              <a:buFont typeface="+mj-lt"/>
              <a:buAutoNum type="romanUcPeriod"/>
            </a:pPr>
            <a:r>
              <a:rPr lang="en-US" dirty="0"/>
              <a:t>The Christian’s Righteous Character (5:3-12)</a:t>
            </a:r>
          </a:p>
          <a:p>
            <a:pPr marL="571500" indent="-571500">
              <a:buFont typeface="+mj-lt"/>
              <a:buAutoNum type="romanUcPeriod"/>
            </a:pPr>
            <a:r>
              <a:rPr lang="en-US" dirty="0"/>
              <a:t>The Christian’s Personal Influence (5:13-16)</a:t>
            </a:r>
          </a:p>
          <a:p>
            <a:pPr marL="571500" indent="-571500">
              <a:buFont typeface="+mj-lt"/>
              <a:buAutoNum type="romanUcPeriod"/>
            </a:pPr>
            <a:r>
              <a:rPr lang="en-US" dirty="0"/>
              <a:t>The Christian’s Relationship to the Law (5:17-20)</a:t>
            </a:r>
          </a:p>
          <a:p>
            <a:pPr marL="571500" indent="-571500">
              <a:buFont typeface="+mj-lt"/>
              <a:buAutoNum type="romanUcPeriod"/>
            </a:pPr>
            <a:r>
              <a:rPr lang="en-US" dirty="0"/>
              <a:t>The Christian’s Righteous Heart (5:21-48)</a:t>
            </a:r>
          </a:p>
          <a:p>
            <a:pPr marL="571500" indent="-571500">
              <a:buFont typeface="+mj-lt"/>
              <a:buAutoNum type="romanUcPeriod"/>
            </a:pPr>
            <a:r>
              <a:rPr lang="en-US" dirty="0"/>
              <a:t>The Christian’s Genuine Motivation (6:1-18)</a:t>
            </a:r>
          </a:p>
          <a:p>
            <a:pPr marL="1089025" lvl="1" indent="-461963">
              <a:buFont typeface="+mj-lt"/>
              <a:buAutoNum type="alphaUcPeriod"/>
            </a:pPr>
            <a:r>
              <a:rPr lang="en-US" dirty="0"/>
              <a:t>General Warning: Introducing Three Chief Elements of Religion (6:1)</a:t>
            </a:r>
          </a:p>
          <a:p>
            <a:pPr marL="1089025" lvl="1" indent="-461963">
              <a:buFont typeface="+mj-lt"/>
              <a:buAutoNum type="alphaUcPeriod"/>
            </a:pPr>
            <a:r>
              <a:rPr lang="en-US" dirty="0"/>
              <a:t>Genuine Motivation in Regard to </a:t>
            </a:r>
            <a:r>
              <a:rPr lang="en-US" u="sng" dirty="0"/>
              <a:t>Giving</a:t>
            </a:r>
            <a:r>
              <a:rPr lang="en-US" dirty="0"/>
              <a:t> (6:2-4)</a:t>
            </a:r>
          </a:p>
          <a:p>
            <a:pPr marL="1089025" lvl="1" indent="-461963">
              <a:buFont typeface="+mj-lt"/>
              <a:buAutoNum type="alphaUcPeriod"/>
            </a:pPr>
            <a:r>
              <a:rPr lang="en-US" dirty="0"/>
              <a:t>Genuine Motivation in Regard to </a:t>
            </a:r>
            <a:r>
              <a:rPr lang="en-US" u="sng" dirty="0"/>
              <a:t>Praying</a:t>
            </a:r>
            <a:r>
              <a:rPr lang="en-US" dirty="0"/>
              <a:t> (6:5-15)</a:t>
            </a:r>
          </a:p>
          <a:p>
            <a:pPr marL="919163" lvl="1" indent="-571500">
              <a:buFont typeface="+mj-lt"/>
              <a:buAutoNum type="alphaUcPeriod"/>
            </a:pPr>
            <a:endParaRPr lang="en-US" dirty="0"/>
          </a:p>
          <a:p>
            <a:pPr marL="571500" indent="-571500">
              <a:buFont typeface="+mj-lt"/>
              <a:buAutoNum type="romanUcPeriod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344799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500"/>
                            </p:stCondLst>
                            <p:childTnLst>
                              <p:par>
                                <p:cTn id="2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000"/>
                            </p:stCondLst>
                            <p:childTnLst>
                              <p:par>
                                <p:cTn id="2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3500"/>
                            </p:stCondLst>
                            <p:childTnLst>
                              <p:par>
                                <p:cTn id="3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4000"/>
                            </p:stCondLst>
                            <p:childTnLst>
                              <p:par>
                                <p:cTn id="3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4500"/>
                            </p:stCondLst>
                            <p:childTnLst>
                              <p:par>
                                <p:cTn id="3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5000"/>
                            </p:stCondLst>
                            <p:childTnLst>
                              <p:par>
                                <p:cTn id="4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utoUpdateAnimBg="0"/>
      <p:bldP spid="3" grpId="0" uiExpand="1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F27932-4F4B-BEB6-AA65-6FCD3E5C67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VI.  The Christian’s Genuine Motivation (6:1-18)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F1A6886-8C7B-FC1A-B187-B12F8AA9982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1232" y="2055043"/>
            <a:ext cx="12010768" cy="4802957"/>
          </a:xfrm>
        </p:spPr>
        <p:txBody>
          <a:bodyPr>
            <a:normAutofit/>
          </a:bodyPr>
          <a:lstStyle/>
          <a:p>
            <a:r>
              <a:rPr lang="en-US" dirty="0"/>
              <a:t>Genuine Motivation in Regard to </a:t>
            </a:r>
            <a:r>
              <a:rPr lang="en-US" dirty="0">
                <a:highlight>
                  <a:srgbClr val="008000"/>
                </a:highlight>
              </a:rPr>
              <a:t>Praying</a:t>
            </a:r>
            <a:r>
              <a:rPr lang="en-US" dirty="0"/>
              <a:t> (6:5-15)</a:t>
            </a:r>
          </a:p>
          <a:p>
            <a:pPr lvl="1"/>
            <a:r>
              <a:rPr lang="en-US" dirty="0"/>
              <a:t>Prayer involves sincerity (6:5)</a:t>
            </a:r>
          </a:p>
          <a:p>
            <a:pPr lvl="2"/>
            <a:r>
              <a:rPr lang="en-US" dirty="0"/>
              <a:t>Jesus is not prohibiting public prayers (cf. 15:36; Luke 18:10-14)</a:t>
            </a:r>
          </a:p>
          <a:p>
            <a:pPr lvl="2"/>
            <a:r>
              <a:rPr lang="en-US" dirty="0"/>
              <a:t>Jesus is prohibiting flaunting prayers, making a display of them, as certain Jews were doing</a:t>
            </a:r>
          </a:p>
          <a:p>
            <a:pPr lvl="1"/>
            <a:r>
              <a:rPr lang="en-US" dirty="0"/>
              <a:t>Prayer involves solitude (6:6)</a:t>
            </a:r>
          </a:p>
          <a:p>
            <a:pPr lvl="2"/>
            <a:r>
              <a:rPr lang="en-US" dirty="0"/>
              <a:t>Prayer involves an intimate conversation with your Father, without attracting attention</a:t>
            </a:r>
          </a:p>
          <a:p>
            <a:pPr lvl="1"/>
            <a:r>
              <a:rPr lang="en-US" dirty="0"/>
              <a:t>Prayer involves simplicity (6:7)</a:t>
            </a:r>
          </a:p>
          <a:p>
            <a:pPr lvl="2"/>
            <a:r>
              <a:rPr lang="en-US" dirty="0"/>
              <a:t>Jesus is not forbidding repetition in prayer (cf. 26:44), but meaningless, idle phrases not from the heart</a:t>
            </a:r>
          </a:p>
          <a:p>
            <a:pPr lvl="2"/>
            <a:r>
              <a:rPr lang="en-US" dirty="0"/>
              <a:t>Jesus is not forbidding long prayers (cf. Luke 6:12), but trying to draw favorable attention to self</a:t>
            </a:r>
          </a:p>
          <a:p>
            <a:pPr lvl="1"/>
            <a:r>
              <a:rPr lang="en-US" dirty="0"/>
              <a:t>Prayer involves security (6:8)</a:t>
            </a:r>
          </a:p>
          <a:p>
            <a:pPr lvl="2"/>
            <a:r>
              <a:rPr lang="en-US" dirty="0"/>
              <a:t>The purpose of prayer is not to inform God or manipulate God</a:t>
            </a:r>
          </a:p>
          <a:p>
            <a:pPr lvl="2"/>
            <a:r>
              <a:rPr lang="en-US" dirty="0"/>
              <a:t>The purpose is to demonstrate reliance upon and reverence for the Giver of all good things (7:7-11)</a:t>
            </a:r>
          </a:p>
        </p:txBody>
      </p:sp>
    </p:spTree>
    <p:extLst>
      <p:ext uri="{BB962C8B-B14F-4D97-AF65-F5344CB8AC3E}">
        <p14:creationId xmlns:p14="http://schemas.microsoft.com/office/powerpoint/2010/main" val="12087302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"/>
                            </p:stCondLst>
                            <p:childTnLst>
                              <p:par>
                                <p:cTn id="3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500"/>
                            </p:stCondLst>
                            <p:childTnLst>
                              <p:par>
                                <p:cTn id="4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1000"/>
                            </p:stCondLst>
                            <p:childTnLst>
                              <p:par>
                                <p:cTn id="4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500"/>
                            </p:stCondLst>
                            <p:childTnLst>
                              <p:par>
                                <p:cTn id="5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1000"/>
                            </p:stCondLst>
                            <p:childTnLst>
                              <p:par>
                                <p:cTn id="5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utoUpdateAnimBg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F27932-4F4B-BEB6-AA65-6FCD3E5C67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VI.  The Christian’s Genuine Motivation (6:1-18)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F1A6886-8C7B-FC1A-B187-B12F8AA9982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1232" y="2055043"/>
            <a:ext cx="12010768" cy="4802957"/>
          </a:xfrm>
        </p:spPr>
        <p:txBody>
          <a:bodyPr>
            <a:normAutofit/>
          </a:bodyPr>
          <a:lstStyle/>
          <a:p>
            <a:r>
              <a:rPr lang="en-US" dirty="0"/>
              <a:t>Genuine Motivation in Regard to </a:t>
            </a:r>
            <a:r>
              <a:rPr lang="en-US" dirty="0">
                <a:highlight>
                  <a:srgbClr val="008000"/>
                </a:highlight>
              </a:rPr>
              <a:t>Praying</a:t>
            </a:r>
            <a:r>
              <a:rPr lang="en-US" dirty="0"/>
              <a:t> (6:5-15)</a:t>
            </a:r>
          </a:p>
          <a:p>
            <a:pPr lvl="1"/>
            <a:r>
              <a:rPr lang="en-US" dirty="0"/>
              <a:t>Jesus provided a “Model Prayer” – not “The Lord’s Prayer” or for rote recitation (6:9-13)</a:t>
            </a:r>
          </a:p>
          <a:p>
            <a:pPr lvl="1"/>
            <a:r>
              <a:rPr lang="en-US" dirty="0"/>
              <a:t>Prayer is to be directed to the Father (6:6, 9)</a:t>
            </a:r>
          </a:p>
          <a:p>
            <a:pPr lvl="1"/>
            <a:r>
              <a:rPr lang="en-US" dirty="0"/>
              <a:t>The first three petitions are centered on God and His glory (6:9-10)</a:t>
            </a:r>
          </a:p>
          <a:p>
            <a:pPr lvl="1"/>
            <a:r>
              <a:rPr lang="en-US" dirty="0"/>
              <a:t>The last three petitions deal with man’s needs (6:9-13)</a:t>
            </a:r>
          </a:p>
          <a:p>
            <a:pPr lvl="1"/>
            <a:r>
              <a:rPr lang="en-US" dirty="0"/>
              <a:t>Receiving forgiveness of our sins from God depends on us forgiving others (6:14-15)</a:t>
            </a:r>
          </a:p>
        </p:txBody>
      </p:sp>
    </p:spTree>
    <p:extLst>
      <p:ext uri="{BB962C8B-B14F-4D97-AF65-F5344CB8AC3E}">
        <p14:creationId xmlns:p14="http://schemas.microsoft.com/office/powerpoint/2010/main" val="33494823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F27932-4F4B-BEB6-AA65-6FCD3E5C67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VI.  The Christian’s Genuine Motivation (6:1-18)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F1A6886-8C7B-FC1A-B187-B12F8AA9982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1232" y="2055043"/>
            <a:ext cx="12010768" cy="4802957"/>
          </a:xfrm>
        </p:spPr>
        <p:txBody>
          <a:bodyPr>
            <a:normAutofit/>
          </a:bodyPr>
          <a:lstStyle/>
          <a:p>
            <a:r>
              <a:rPr lang="en-US" dirty="0"/>
              <a:t>Genuine Motivation in Regard to </a:t>
            </a:r>
            <a:r>
              <a:rPr lang="en-US" dirty="0">
                <a:highlight>
                  <a:srgbClr val="008000"/>
                </a:highlight>
              </a:rPr>
              <a:t>Fasting</a:t>
            </a:r>
            <a:r>
              <a:rPr lang="en-US" dirty="0"/>
              <a:t> (6:16-18)</a:t>
            </a:r>
          </a:p>
          <a:p>
            <a:pPr lvl="1"/>
            <a:r>
              <a:rPr lang="en-US" dirty="0"/>
              <a:t>Only one fast commanded in the O.T. – on the Day of Atonement (Lev. 16:29-31)</a:t>
            </a:r>
          </a:p>
          <a:p>
            <a:pPr lvl="2"/>
            <a:r>
              <a:rPr lang="en-US" dirty="0"/>
              <a:t>The Jews put many others in place – not necessarily a bad thing</a:t>
            </a:r>
          </a:p>
          <a:p>
            <a:pPr lvl="1"/>
            <a:r>
              <a:rPr lang="en-US" dirty="0"/>
              <a:t>Pharisees drew attention to their fasting to appear to be religious </a:t>
            </a:r>
          </a:p>
          <a:p>
            <a:pPr lvl="2"/>
            <a:r>
              <a:rPr lang="en-US" dirty="0"/>
              <a:t>Isaiah denounced external and insincere fasting (Isa. 58:3-7)</a:t>
            </a:r>
          </a:p>
          <a:p>
            <a:pPr lvl="1"/>
            <a:r>
              <a:rPr lang="en-US" dirty="0"/>
              <a:t>Christians are not commanded to fast, but there are benefits</a:t>
            </a:r>
          </a:p>
          <a:p>
            <a:pPr lvl="2"/>
            <a:r>
              <a:rPr lang="en-US" dirty="0"/>
              <a:t>Jesus said “when” and not “if”</a:t>
            </a:r>
          </a:p>
          <a:p>
            <a:pPr lvl="2"/>
            <a:r>
              <a:rPr lang="en-US" dirty="0"/>
              <a:t>Fasting is done primarily as an act of contrition toward God (Joel 2:15; Dan. 9:3; 10:3; Lev. 16:31)</a:t>
            </a:r>
          </a:p>
          <a:p>
            <a:pPr lvl="2"/>
            <a:r>
              <a:rPr lang="en-US" dirty="0"/>
              <a:t>The ultimate purpose of fasting is to draw closer to God (1 Kgs. 21:27-28; Ezra 8:21; Psa. 35:12-13)</a:t>
            </a:r>
          </a:p>
          <a:p>
            <a:pPr lvl="1"/>
            <a:r>
              <a:rPr lang="en-US" dirty="0"/>
              <a:t>Jesus wants our acts of righteousness to be between us and God – not for public display</a:t>
            </a:r>
          </a:p>
        </p:txBody>
      </p:sp>
    </p:spTree>
    <p:extLst>
      <p:ext uri="{BB962C8B-B14F-4D97-AF65-F5344CB8AC3E}">
        <p14:creationId xmlns:p14="http://schemas.microsoft.com/office/powerpoint/2010/main" val="3870925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"/>
                            </p:stCondLst>
                            <p:childTnLst>
                              <p:par>
                                <p:cTn id="3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000"/>
                            </p:stCondLst>
                            <p:childTnLst>
                              <p:par>
                                <p:cTn id="3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500"/>
                            </p:stCondLst>
                            <p:childTnLst>
                              <p:par>
                                <p:cTn id="3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2000"/>
                            </p:stCondLst>
                            <p:childTnLst>
                              <p:par>
                                <p:cTn id="4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F27932-4F4B-BEB6-AA65-6FCD3E5C67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VII.  The Christian’s Heavenly Perspective (6:19-24)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F1A6886-8C7B-FC1A-B187-B12F8AA9982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1232" y="2055043"/>
            <a:ext cx="12010768" cy="4802957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Two kinds of </a:t>
            </a:r>
            <a:r>
              <a:rPr lang="en-US" dirty="0">
                <a:highlight>
                  <a:srgbClr val="008000"/>
                </a:highlight>
              </a:rPr>
              <a:t>treasure</a:t>
            </a:r>
            <a:r>
              <a:rPr lang="en-US" dirty="0"/>
              <a:t> (6:19-21)</a:t>
            </a:r>
          </a:p>
          <a:p>
            <a:pPr lvl="1"/>
            <a:r>
              <a:rPr lang="en-US" dirty="0"/>
              <a:t>A person spends time, energies and money on what he/she cherishes most</a:t>
            </a:r>
          </a:p>
          <a:p>
            <a:pPr lvl="1"/>
            <a:r>
              <a:rPr lang="en-US" dirty="0"/>
              <a:t>Focus on the things that will last </a:t>
            </a:r>
          </a:p>
          <a:p>
            <a:pPr lvl="1"/>
            <a:r>
              <a:rPr lang="en-US" dirty="0"/>
              <a:t>Whatever you value – that is where your affections, priorities and desires will be</a:t>
            </a:r>
          </a:p>
          <a:p>
            <a:r>
              <a:rPr lang="en-US" dirty="0"/>
              <a:t>Two kinds of </a:t>
            </a:r>
            <a:r>
              <a:rPr lang="en-US" dirty="0">
                <a:highlight>
                  <a:srgbClr val="008000"/>
                </a:highlight>
              </a:rPr>
              <a:t>eyes</a:t>
            </a:r>
            <a:r>
              <a:rPr lang="en-US" dirty="0"/>
              <a:t> (6:22-23)</a:t>
            </a:r>
          </a:p>
          <a:p>
            <a:pPr lvl="1"/>
            <a:r>
              <a:rPr lang="en-US" dirty="0"/>
              <a:t>The eye perceives light which benefits the whole body and influences movement</a:t>
            </a:r>
          </a:p>
          <a:p>
            <a:pPr lvl="1"/>
            <a:r>
              <a:rPr lang="en-US" dirty="0"/>
              <a:t>The “good eye” denotes one who is (1) of single-minded devotion and purpose toward God and (2) generous toward those in need</a:t>
            </a:r>
          </a:p>
          <a:p>
            <a:pPr lvl="1"/>
            <a:r>
              <a:rPr lang="en-US" dirty="0"/>
              <a:t>The “evil eye” is stingy, greedy and envious</a:t>
            </a:r>
          </a:p>
          <a:p>
            <a:pPr lvl="1"/>
            <a:r>
              <a:rPr lang="en-US" dirty="0"/>
              <a:t>The eye (whether generous or ungenerous) will affect the total outlook of a person</a:t>
            </a:r>
          </a:p>
          <a:p>
            <a:r>
              <a:rPr lang="en-US" dirty="0"/>
              <a:t>Two kinds of </a:t>
            </a:r>
            <a:r>
              <a:rPr lang="en-US" dirty="0">
                <a:highlight>
                  <a:srgbClr val="008000"/>
                </a:highlight>
              </a:rPr>
              <a:t>masters</a:t>
            </a:r>
            <a:r>
              <a:rPr lang="en-US" dirty="0"/>
              <a:t> (6:24)</a:t>
            </a:r>
          </a:p>
          <a:p>
            <a:pPr lvl="1"/>
            <a:r>
              <a:rPr lang="en-US" dirty="0"/>
              <a:t>Impossible to be fully devoted to God and devoted to wealth at the same time – must choose</a:t>
            </a:r>
          </a:p>
          <a:p>
            <a:pPr lvl="1"/>
            <a:r>
              <a:rPr lang="en-US" dirty="0"/>
              <a:t>A Christian must learn to own his possessions but not let his possessions own him</a:t>
            </a:r>
          </a:p>
        </p:txBody>
      </p:sp>
    </p:spTree>
    <p:extLst>
      <p:ext uri="{BB962C8B-B14F-4D97-AF65-F5344CB8AC3E}">
        <p14:creationId xmlns:p14="http://schemas.microsoft.com/office/powerpoint/2010/main" val="11339419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000"/>
                            </p:stCondLst>
                            <p:childTnLst>
                              <p:par>
                                <p:cTn id="2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500"/>
                            </p:stCondLst>
                            <p:childTnLst>
                              <p:par>
                                <p:cTn id="2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"/>
                            </p:stCondLst>
                            <p:childTnLst>
                              <p:par>
                                <p:cTn id="3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000"/>
                            </p:stCondLst>
                            <p:childTnLst>
                              <p:par>
                                <p:cTn id="3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500"/>
                            </p:stCondLst>
                            <p:childTnLst>
                              <p:par>
                                <p:cTn id="4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2000"/>
                            </p:stCondLst>
                            <p:childTnLst>
                              <p:par>
                                <p:cTn id="4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500"/>
                            </p:stCondLst>
                            <p:childTnLst>
                              <p:par>
                                <p:cTn id="5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1000"/>
                            </p:stCondLst>
                            <p:childTnLst>
                              <p:par>
                                <p:cTn id="5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utoUpdateAnimBg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1715</TotalTime>
  <Words>660</Words>
  <Application>Microsoft Office PowerPoint</Application>
  <PresentationFormat>Widescreen</PresentationFormat>
  <Paragraphs>54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0" baseType="lpstr">
      <vt:lpstr>Arial</vt:lpstr>
      <vt:lpstr>Calibri</vt:lpstr>
      <vt:lpstr>Calibri Light</vt:lpstr>
      <vt:lpstr>Office Theme</vt:lpstr>
      <vt:lpstr>PowerPoint Presentation</vt:lpstr>
      <vt:lpstr>OUTLINE of the Sermon on the Mount (Matthew 5-7)</vt:lpstr>
      <vt:lpstr>VI.  The Christian’s Genuine Motivation (6:1-18)</vt:lpstr>
      <vt:lpstr>VI.  The Christian’s Genuine Motivation (6:1-18)</vt:lpstr>
      <vt:lpstr>VI.  The Christian’s Genuine Motivation (6:1-18)</vt:lpstr>
      <vt:lpstr>VII.  The Christian’s Heavenly Perspective (6:19-24)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David Sproule</dc:creator>
  <cp:lastModifiedBy>David Sproule</cp:lastModifiedBy>
  <cp:revision>7</cp:revision>
  <dcterms:created xsi:type="dcterms:W3CDTF">2023-02-17T02:07:46Z</dcterms:created>
  <dcterms:modified xsi:type="dcterms:W3CDTF">2023-04-09T12:31:59Z</dcterms:modified>
</cp:coreProperties>
</file>