
<file path=[Content_Types].xml><?xml version="1.0" encoding="utf-8"?>
<Types xmlns="http://schemas.openxmlformats.org/package/2006/content-types">
  <Default Extension="19-3242791681" ContentType="image/jpeg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60" r:id="rId3"/>
    <p:sldId id="261" r:id="rId4"/>
    <p:sldId id="262" r:id="rId5"/>
    <p:sldId id="264" r:id="rId6"/>
    <p:sldId id="263" r:id="rId7"/>
    <p:sldId id="265" r:id="rId8"/>
    <p:sldId id="266" r:id="rId9"/>
    <p:sldId id="268" r:id="rId10"/>
    <p:sldId id="269" r:id="rId11"/>
    <p:sldId id="270" r:id="rId12"/>
    <p:sldId id="271" r:id="rId13"/>
    <p:sldId id="273" r:id="rId14"/>
    <p:sldId id="274" r:id="rId15"/>
    <p:sldId id="275" r:id="rId16"/>
    <p:sldId id="276" r:id="rId17"/>
    <p:sldId id="277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B1464"/>
    <a:srgbClr val="1B14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990" y="8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2FAE1D-C3F3-47E0-BBDE-B8BE275D4CC6}" type="datetimeFigureOut">
              <a:rPr lang="en-US" smtClean="0"/>
              <a:t>4/12/2023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C48FAF-28FD-498F-ADCD-3356D711D7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4698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6C48FAF-28FD-498F-ADCD-3356D711D75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485920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6C48FAF-28FD-498F-ADCD-3356D711D75D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018260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6C48FAF-28FD-498F-ADCD-3356D711D75D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552304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6C48FAF-28FD-498F-ADCD-3356D711D75D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593319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6C48FAF-28FD-498F-ADCD-3356D711D75D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46860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6C48FAF-28FD-498F-ADCD-3356D711D75D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40018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6C48FAF-28FD-498F-ADCD-3356D711D75D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05386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6C48FAF-28FD-498F-ADCD-3356D711D75D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2268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6C48FAF-28FD-498F-ADCD-3356D711D75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3797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6C48FAF-28FD-498F-ADCD-3356D711D75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31336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6C48FAF-28FD-498F-ADCD-3356D711D75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2553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6C48FAF-28FD-498F-ADCD-3356D711D75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8776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6C48FAF-28FD-498F-ADCD-3356D711D75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9043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6C48FAF-28FD-498F-ADCD-3356D711D75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11335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6C48FAF-28FD-498F-ADCD-3356D711D75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479778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6C48FAF-28FD-498F-ADCD-3356D711D75D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04025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343549-C79D-FB52-5F8D-89908DCC30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83DF1DE-7FB4-313C-53F0-3D494BF273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540A4E-8D5F-4309-6791-4F65CB0302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674B1-6FB2-4184-A655-64DA648B98CD}" type="datetimeFigureOut">
              <a:rPr lang="en-US" smtClean="0"/>
              <a:t>4/12/2023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05476B-D6B4-11CE-94DD-014E293359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FFB0D3-090D-1800-D783-683FD1B3EB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D32C9-8F84-4C9E-BC4B-CA841FAF54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97536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CDAB9D-35C2-AB93-D9DA-4A46AEB5E8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3DF336D-DD91-9D02-7C67-F8437E1848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49F775-1505-65CE-2875-E951619F55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674B1-6FB2-4184-A655-64DA648B98CD}" type="datetimeFigureOut">
              <a:rPr lang="en-US" smtClean="0"/>
              <a:t>4/12/2023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086010-9FC4-8A22-6B2D-30B8C03A80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DD18B0-5A2A-3546-0088-4569439E96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D32C9-8F84-4C9E-BC4B-CA841FAF54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96083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BF534ED-87D9-1C22-C826-335EBA0AE39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4A95C74-1EBD-9282-E9CB-5C9C52595A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6B6B5D-FB3E-2E65-57B2-34C3C630EE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674B1-6FB2-4184-A655-64DA648B98CD}" type="datetimeFigureOut">
              <a:rPr lang="en-US" smtClean="0"/>
              <a:t>4/12/2023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5C441E-3B49-4147-6235-755422E4A2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8EDE22-A2AB-027C-16E8-9FDA291D59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D32C9-8F84-4C9E-BC4B-CA841FAF54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1330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59E6D6-0308-41F9-111F-C581A7C2F8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86DB1D-2C25-4433-D7BF-2BCB013797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4CBE3D-8124-7B0E-E8D1-A3B1BB4A81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674B1-6FB2-4184-A655-64DA648B98CD}" type="datetimeFigureOut">
              <a:rPr lang="en-US" smtClean="0"/>
              <a:t>4/12/2023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2CD79A-09CC-BEA5-0478-AC44500057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7B64FC-0AF1-FF5B-4886-8741370842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D32C9-8F84-4C9E-BC4B-CA841FAF54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48177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28801A-C139-B9D2-D6DD-38F3808447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4BDB6F-3A22-B0A4-3571-862AB3BFE6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3028AE-9E25-0E32-E123-82F1A1A624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674B1-6FB2-4184-A655-64DA648B98CD}" type="datetimeFigureOut">
              <a:rPr lang="en-US" smtClean="0"/>
              <a:t>4/12/2023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992DD8-ACB1-6F9F-0272-056D9C7921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EBB94A-450B-C929-8580-D4A79EE1D6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D32C9-8F84-4C9E-BC4B-CA841FAF54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9667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3C710F-2999-AA7D-1EFC-5A887B3D7A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2B0EE0-5895-6C49-32EC-7D46FDC283D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423F4A4-1607-A055-EC11-ED542C6494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F5F719-FAE1-5655-9F69-F1CB716E67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674B1-6FB2-4184-A655-64DA648B98CD}" type="datetimeFigureOut">
              <a:rPr lang="en-US" smtClean="0"/>
              <a:t>4/12/2023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0EBCBD-AFF5-9971-FFCA-8AAE5DFF97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9A6A719-001E-A4B1-ABDE-8A21384687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D32C9-8F84-4C9E-BC4B-CA841FAF54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80526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24593D-6B57-8260-6DCA-FB509F7D36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5C8EB3-4D74-3203-46D7-3E88CCB38D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CDFE88-6475-F0D0-235B-BE412F9405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3FAC875-2B6B-5860-B733-BC057BDB880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4BA024C-8B74-A052-F770-B99C4E49639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529DC7B-A652-320F-E97F-9DAD23085F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674B1-6FB2-4184-A655-64DA648B98CD}" type="datetimeFigureOut">
              <a:rPr lang="en-US" smtClean="0"/>
              <a:t>4/12/2023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B20E994-01FD-2ECA-951E-4BDC2A78E4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E9818C2-BC2D-3450-308E-4E4F7976EA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D32C9-8F84-4C9E-BC4B-CA841FAF54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1718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46077F-748C-1D12-ABDA-7D104FC367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B301704-B283-3AAF-6D58-9B8AE48F48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674B1-6FB2-4184-A655-64DA648B98CD}" type="datetimeFigureOut">
              <a:rPr lang="en-US" smtClean="0"/>
              <a:t>4/12/2023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C3C1276-38A7-E995-2B19-EEFB63E3DD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D63E0A6-7E30-82B9-534B-5DDBBAF0CD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D32C9-8F84-4C9E-BC4B-CA841FAF54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9390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20320CF-BEC1-E53C-EEC0-8F2D631115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674B1-6FB2-4184-A655-64DA648B98CD}" type="datetimeFigureOut">
              <a:rPr lang="en-US" smtClean="0"/>
              <a:t>4/12/2023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DFE9BEA-80F8-78FA-9690-B4D6B6D1DE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21C6BD-E260-4657-D584-E5FBB84851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D32C9-8F84-4C9E-BC4B-CA841FAF54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5942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079DB0-CB21-E7FF-381A-ECB648C66C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82A2AF-E7EC-8467-1225-6749DF3EBD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7C31835-71F7-7C7A-AEB1-50F7BA9BF2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4CEF32F-EA5B-C89C-6208-76DEB9F738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674B1-6FB2-4184-A655-64DA648B98CD}" type="datetimeFigureOut">
              <a:rPr lang="en-US" smtClean="0"/>
              <a:t>4/12/2023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82F1394-5DF1-1AD9-F48B-FAE7356F19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E010E8-AEBD-ABB7-F7CD-420CE96788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D32C9-8F84-4C9E-BC4B-CA841FAF54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31002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9C545F-AFE1-538C-BCCB-09D55F1E48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4F05595-4CBD-FE79-319D-CC0F0D8B422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57F8332-BE4F-1CDF-A83F-E3EA5232E6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2AEA2D1-3510-EC2A-B0D1-135407D66A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674B1-6FB2-4184-A655-64DA648B98CD}" type="datetimeFigureOut">
              <a:rPr lang="en-US" smtClean="0"/>
              <a:t>4/12/2023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DFFB50-992C-E745-86CC-C7BFA52D65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C8C273-6E6A-529D-2A93-14EAD249E9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D32C9-8F84-4C9E-BC4B-CA841FAF54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3856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F442791-486B-866C-D7C2-B2203E73DB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99247A-5A23-2675-6F61-4D64CF0FFF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CA6A79-9D00-DE21-0726-1494307B3E7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7674B1-6FB2-4184-A655-64DA648B98CD}" type="datetimeFigureOut">
              <a:rPr lang="en-US" smtClean="0"/>
              <a:t>4/12/2023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E45635-94DC-C219-744A-1914D7A8E73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D8E443-3EFD-E5A2-6DB3-FCF501EF47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DD32C9-8F84-4C9E-BC4B-CA841FAF54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80717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19-3242791681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b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owchart: Terminator 3">
            <a:extLst>
              <a:ext uri="{FF2B5EF4-FFF2-40B4-BE49-F238E27FC236}">
                <a16:creationId xmlns:a16="http://schemas.microsoft.com/office/drawing/2014/main" id="{E0FD8CF0-9269-86FD-A86B-7B77C2D90EF0}"/>
              </a:ext>
            </a:extLst>
          </p:cNvPr>
          <p:cNvSpPr/>
          <p:nvPr/>
        </p:nvSpPr>
        <p:spPr>
          <a:xfrm>
            <a:off x="184727" y="225209"/>
            <a:ext cx="7860146" cy="2296697"/>
          </a:xfrm>
          <a:prstGeom prst="flowChartTerminator">
            <a:avLst/>
          </a:prstGeom>
          <a:solidFill>
            <a:srgbClr val="1B1464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BB340E9-D68A-6E1F-8986-B6A4E54129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01963" y="304804"/>
            <a:ext cx="5689599" cy="2161685"/>
          </a:xfrm>
        </p:spPr>
        <p:txBody>
          <a:bodyPr>
            <a:normAutofit fontScale="90000"/>
          </a:bodyPr>
          <a:lstStyle/>
          <a:p>
            <a:pPr algn="l"/>
            <a:r>
              <a:rPr lang="en-US" sz="8000" dirty="0">
                <a:solidFill>
                  <a:schemeClr val="bg1"/>
                </a:solidFill>
                <a:latin typeface="Eras Bold ITC" panose="020B0907030504020204" pitchFamily="34" charset="0"/>
                <a:cs typeface="Aharoni" panose="02010803020104030203" pitchFamily="2" charset="-79"/>
              </a:rPr>
              <a:t>Creating</a:t>
            </a:r>
            <a:br>
              <a:rPr lang="en-US" sz="8000" dirty="0">
                <a:solidFill>
                  <a:schemeClr val="bg1"/>
                </a:solidFill>
                <a:latin typeface="Eras Bold ITC" panose="020B0907030504020204" pitchFamily="34" charset="0"/>
                <a:cs typeface="Aharoni" panose="02010803020104030203" pitchFamily="2" charset="-79"/>
              </a:rPr>
            </a:br>
            <a:r>
              <a:rPr lang="en-US" sz="8000" dirty="0">
                <a:solidFill>
                  <a:schemeClr val="bg1"/>
                </a:solidFill>
                <a:latin typeface="Eras Bold ITC" panose="020B0907030504020204" pitchFamily="34" charset="0"/>
                <a:cs typeface="Aharoni" panose="02010803020104030203" pitchFamily="2" charset="-79"/>
              </a:rPr>
              <a:t>Community</a:t>
            </a:r>
          </a:p>
        </p:txBody>
      </p:sp>
      <p:sp>
        <p:nvSpPr>
          <p:cNvPr id="6" name="Flowchart: Terminator 5">
            <a:extLst>
              <a:ext uri="{FF2B5EF4-FFF2-40B4-BE49-F238E27FC236}">
                <a16:creationId xmlns:a16="http://schemas.microsoft.com/office/drawing/2014/main" id="{4506447B-B4B2-4068-BFBC-52BE3E0FEBE7}"/>
              </a:ext>
            </a:extLst>
          </p:cNvPr>
          <p:cNvSpPr/>
          <p:nvPr/>
        </p:nvSpPr>
        <p:spPr>
          <a:xfrm>
            <a:off x="6280727" y="1088168"/>
            <a:ext cx="4793673" cy="1869426"/>
          </a:xfrm>
          <a:prstGeom prst="flowChartTerminator">
            <a:avLst/>
          </a:prstGeom>
          <a:solidFill>
            <a:schemeClr val="bg1"/>
          </a:solidFill>
          <a:ln w="38100">
            <a:solidFill>
              <a:srgbClr val="1B146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EDA73916-0E94-760A-F997-64F2B8334681}"/>
              </a:ext>
            </a:extLst>
          </p:cNvPr>
          <p:cNvSpPr txBox="1">
            <a:spLocks/>
          </p:cNvSpPr>
          <p:nvPr/>
        </p:nvSpPr>
        <p:spPr>
          <a:xfrm>
            <a:off x="6871856" y="1015998"/>
            <a:ext cx="3870031" cy="200624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80000"/>
              </a:lnSpc>
            </a:pPr>
            <a:r>
              <a:rPr lang="en-US" sz="7200" dirty="0">
                <a:solidFill>
                  <a:srgbClr val="1B1463"/>
                </a:solidFill>
                <a:latin typeface="Eras Bold ITC" panose="020B0907030504020204" pitchFamily="34" charset="0"/>
                <a:cs typeface="Aharoni" panose="02010803020104030203" pitchFamily="2" charset="-79"/>
              </a:rPr>
              <a:t>In The</a:t>
            </a:r>
          </a:p>
          <a:p>
            <a:pPr algn="l">
              <a:lnSpc>
                <a:spcPct val="80000"/>
              </a:lnSpc>
            </a:pPr>
            <a:r>
              <a:rPr lang="en-US" sz="7200" dirty="0">
                <a:solidFill>
                  <a:srgbClr val="1B1463"/>
                </a:solidFill>
                <a:latin typeface="Eras Bold ITC" panose="020B0907030504020204" pitchFamily="34" charset="0"/>
                <a:cs typeface="Aharoni" panose="02010803020104030203" pitchFamily="2" charset="-79"/>
              </a:rPr>
              <a:t>Church</a:t>
            </a:r>
          </a:p>
        </p:txBody>
      </p:sp>
    </p:spTree>
    <p:extLst>
      <p:ext uri="{BB962C8B-B14F-4D97-AF65-F5344CB8AC3E}">
        <p14:creationId xmlns:p14="http://schemas.microsoft.com/office/powerpoint/2010/main" val="37125891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42000" r="-4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2C311C95-F3F4-2481-5FD6-4CA90B2C6332}"/>
              </a:ext>
            </a:extLst>
          </p:cNvPr>
          <p:cNvGrpSpPr/>
          <p:nvPr/>
        </p:nvGrpSpPr>
        <p:grpSpPr>
          <a:xfrm>
            <a:off x="0" y="46191"/>
            <a:ext cx="12182764" cy="1431628"/>
            <a:chOff x="0" y="46190"/>
            <a:chExt cx="12182764" cy="1671781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A37EFE49-76E3-EBC3-7F8C-F919A884C13B}"/>
                </a:ext>
              </a:extLst>
            </p:cNvPr>
            <p:cNvSpPr/>
            <p:nvPr/>
          </p:nvSpPr>
          <p:spPr>
            <a:xfrm>
              <a:off x="928253" y="55426"/>
              <a:ext cx="10515601" cy="165330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0FA4EBD7-7BE3-EB18-1616-0199647F5C86}"/>
                </a:ext>
              </a:extLst>
            </p:cNvPr>
            <p:cNvSpPr/>
            <p:nvPr/>
          </p:nvSpPr>
          <p:spPr>
            <a:xfrm>
              <a:off x="0" y="46190"/>
              <a:ext cx="1717964" cy="166254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651B2E68-58FE-41CE-1285-DFFC52B94202}"/>
                </a:ext>
              </a:extLst>
            </p:cNvPr>
            <p:cNvSpPr/>
            <p:nvPr/>
          </p:nvSpPr>
          <p:spPr>
            <a:xfrm>
              <a:off x="10464800" y="55426"/>
              <a:ext cx="1717964" cy="166254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9678D9-6999-DC15-617B-FB278C09FE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4727" y="1699490"/>
            <a:ext cx="11841018" cy="501020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5200" dirty="0">
                <a:solidFill>
                  <a:srgbClr val="1B146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Demi ITC" panose="020B0805030504020804" pitchFamily="34" charset="0"/>
              </a:rPr>
              <a:t>Hospitable</a:t>
            </a:r>
          </a:p>
          <a:p>
            <a:pPr marL="0" indent="0">
              <a:buNone/>
            </a:pPr>
            <a:r>
              <a:rPr lang="en-US" sz="4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Demi ITC" panose="020B0805030504020804" pitchFamily="34" charset="0"/>
              </a:rPr>
              <a:t>Be hospitable to one another without complaint.</a:t>
            </a:r>
          </a:p>
          <a:p>
            <a:pPr marL="0" indent="0" algn="r">
              <a:buNone/>
            </a:pPr>
            <a:r>
              <a:rPr lang="en-US" sz="4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Demi ITC" panose="020B0805030504020804" pitchFamily="34" charset="0"/>
              </a:rPr>
              <a:t>1 Peter 4:9; Heb 13:1-2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5A5A618-F7F6-835A-E1B8-59A499AB67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4036" y="194481"/>
            <a:ext cx="11517746" cy="1325563"/>
          </a:xfrm>
        </p:spPr>
        <p:txBody>
          <a:bodyPr>
            <a:normAutofit/>
          </a:bodyPr>
          <a:lstStyle/>
          <a:p>
            <a:r>
              <a:rPr lang="en-US" sz="7200" dirty="0">
                <a:solidFill>
                  <a:srgbClr val="1B1464"/>
                </a:solidFill>
                <a:latin typeface="Eras Bold ITC" panose="020B0907030504020204" pitchFamily="34" charset="0"/>
                <a:cs typeface="Aharoni" panose="02010803020104030203" pitchFamily="2" charset="-79"/>
              </a:rPr>
              <a:t>One Another</a:t>
            </a:r>
          </a:p>
        </p:txBody>
      </p:sp>
    </p:spTree>
    <p:extLst>
      <p:ext uri="{BB962C8B-B14F-4D97-AF65-F5344CB8AC3E}">
        <p14:creationId xmlns:p14="http://schemas.microsoft.com/office/powerpoint/2010/main" val="35975324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42000" r="-4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2C311C95-F3F4-2481-5FD6-4CA90B2C6332}"/>
              </a:ext>
            </a:extLst>
          </p:cNvPr>
          <p:cNvGrpSpPr/>
          <p:nvPr/>
        </p:nvGrpSpPr>
        <p:grpSpPr>
          <a:xfrm>
            <a:off x="0" y="46191"/>
            <a:ext cx="12182764" cy="1431628"/>
            <a:chOff x="0" y="46190"/>
            <a:chExt cx="12182764" cy="1671781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A37EFE49-76E3-EBC3-7F8C-F919A884C13B}"/>
                </a:ext>
              </a:extLst>
            </p:cNvPr>
            <p:cNvSpPr/>
            <p:nvPr/>
          </p:nvSpPr>
          <p:spPr>
            <a:xfrm>
              <a:off x="928253" y="55426"/>
              <a:ext cx="10515601" cy="165330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0FA4EBD7-7BE3-EB18-1616-0199647F5C86}"/>
                </a:ext>
              </a:extLst>
            </p:cNvPr>
            <p:cNvSpPr/>
            <p:nvPr/>
          </p:nvSpPr>
          <p:spPr>
            <a:xfrm>
              <a:off x="0" y="46190"/>
              <a:ext cx="1717964" cy="166254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651B2E68-58FE-41CE-1285-DFFC52B94202}"/>
                </a:ext>
              </a:extLst>
            </p:cNvPr>
            <p:cNvSpPr/>
            <p:nvPr/>
          </p:nvSpPr>
          <p:spPr>
            <a:xfrm>
              <a:off x="10464800" y="55426"/>
              <a:ext cx="1717964" cy="166254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9678D9-6999-DC15-617B-FB278C09FE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4727" y="1699490"/>
            <a:ext cx="11841018" cy="501020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5200" dirty="0">
                <a:solidFill>
                  <a:srgbClr val="1B146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Demi ITC" panose="020B0805030504020804" pitchFamily="34" charset="0"/>
              </a:rPr>
              <a:t>Build up</a:t>
            </a:r>
          </a:p>
          <a:p>
            <a:pPr marL="0" indent="0">
              <a:buNone/>
            </a:pPr>
            <a:r>
              <a:rPr lang="en-US" sz="4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Demi ITC" panose="020B0805030504020804" pitchFamily="34" charset="0"/>
              </a:rPr>
              <a:t>Therefore encourage one another and build up one another, just as you also are doing.</a:t>
            </a:r>
          </a:p>
          <a:p>
            <a:pPr marL="0" indent="0" algn="r">
              <a:buNone/>
            </a:pPr>
            <a:r>
              <a:rPr lang="en-US" sz="4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Demi ITC" panose="020B0805030504020804" pitchFamily="34" charset="0"/>
              </a:rPr>
              <a:t>1 Thessalonians 5:11; Heb 3:13 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5A5A618-F7F6-835A-E1B8-59A499AB67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4036" y="194481"/>
            <a:ext cx="11517746" cy="1325563"/>
          </a:xfrm>
        </p:spPr>
        <p:txBody>
          <a:bodyPr>
            <a:normAutofit/>
          </a:bodyPr>
          <a:lstStyle/>
          <a:p>
            <a:r>
              <a:rPr lang="en-US" sz="7200" dirty="0">
                <a:solidFill>
                  <a:srgbClr val="1B1464"/>
                </a:solidFill>
                <a:latin typeface="Eras Bold ITC" panose="020B0907030504020204" pitchFamily="34" charset="0"/>
                <a:cs typeface="Aharoni" panose="02010803020104030203" pitchFamily="2" charset="-79"/>
              </a:rPr>
              <a:t>One Another</a:t>
            </a:r>
          </a:p>
        </p:txBody>
      </p:sp>
    </p:spTree>
    <p:extLst>
      <p:ext uri="{BB962C8B-B14F-4D97-AF65-F5344CB8AC3E}">
        <p14:creationId xmlns:p14="http://schemas.microsoft.com/office/powerpoint/2010/main" val="2938554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42000" r="-4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2C311C95-F3F4-2481-5FD6-4CA90B2C6332}"/>
              </a:ext>
            </a:extLst>
          </p:cNvPr>
          <p:cNvGrpSpPr/>
          <p:nvPr/>
        </p:nvGrpSpPr>
        <p:grpSpPr>
          <a:xfrm>
            <a:off x="0" y="46191"/>
            <a:ext cx="12182764" cy="1431628"/>
            <a:chOff x="0" y="46190"/>
            <a:chExt cx="12182764" cy="1671781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A37EFE49-76E3-EBC3-7F8C-F919A884C13B}"/>
                </a:ext>
              </a:extLst>
            </p:cNvPr>
            <p:cNvSpPr/>
            <p:nvPr/>
          </p:nvSpPr>
          <p:spPr>
            <a:xfrm>
              <a:off x="928253" y="55426"/>
              <a:ext cx="10515601" cy="165330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0FA4EBD7-7BE3-EB18-1616-0199647F5C86}"/>
                </a:ext>
              </a:extLst>
            </p:cNvPr>
            <p:cNvSpPr/>
            <p:nvPr/>
          </p:nvSpPr>
          <p:spPr>
            <a:xfrm>
              <a:off x="0" y="46190"/>
              <a:ext cx="1717964" cy="166254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651B2E68-58FE-41CE-1285-DFFC52B94202}"/>
                </a:ext>
              </a:extLst>
            </p:cNvPr>
            <p:cNvSpPr/>
            <p:nvPr/>
          </p:nvSpPr>
          <p:spPr>
            <a:xfrm>
              <a:off x="10464800" y="55426"/>
              <a:ext cx="1717964" cy="166254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9678D9-6999-DC15-617B-FB278C09FE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4727" y="1699490"/>
            <a:ext cx="11841018" cy="501020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5200" dirty="0">
                <a:solidFill>
                  <a:srgbClr val="1B146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Demi ITC" panose="020B0805030504020804" pitchFamily="34" charset="0"/>
              </a:rPr>
              <a:t>Admonish</a:t>
            </a:r>
          </a:p>
          <a:p>
            <a:pPr marL="0" indent="0">
              <a:buNone/>
            </a:pPr>
            <a:r>
              <a:rPr lang="en-US" sz="4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Demi ITC" panose="020B0805030504020804" pitchFamily="34" charset="0"/>
              </a:rPr>
              <a:t>And concerning you, my brethren, I myself also am convinced that you yourselves are full of goodness, filled with all knowledge and able also to admonish one another.</a:t>
            </a:r>
          </a:p>
          <a:p>
            <a:pPr marL="0" indent="0" algn="r">
              <a:buNone/>
            </a:pPr>
            <a:r>
              <a:rPr lang="en-US" sz="4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Demi ITC" panose="020B0805030504020804" pitchFamily="34" charset="0"/>
              </a:rPr>
              <a:t>Romans 15:14; Col 3:16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5A5A618-F7F6-835A-E1B8-59A499AB67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4036" y="194481"/>
            <a:ext cx="11517746" cy="1325563"/>
          </a:xfrm>
        </p:spPr>
        <p:txBody>
          <a:bodyPr>
            <a:normAutofit/>
          </a:bodyPr>
          <a:lstStyle/>
          <a:p>
            <a:r>
              <a:rPr lang="en-US" sz="7200" dirty="0">
                <a:solidFill>
                  <a:srgbClr val="1B1464"/>
                </a:solidFill>
                <a:latin typeface="Eras Bold ITC" panose="020B0907030504020204" pitchFamily="34" charset="0"/>
                <a:cs typeface="Aharoni" panose="02010803020104030203" pitchFamily="2" charset="-79"/>
              </a:rPr>
              <a:t>One Another</a:t>
            </a:r>
          </a:p>
        </p:txBody>
      </p:sp>
    </p:spTree>
    <p:extLst>
      <p:ext uri="{BB962C8B-B14F-4D97-AF65-F5344CB8AC3E}">
        <p14:creationId xmlns:p14="http://schemas.microsoft.com/office/powerpoint/2010/main" val="918646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42000" r="-4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2C311C95-F3F4-2481-5FD6-4CA90B2C6332}"/>
              </a:ext>
            </a:extLst>
          </p:cNvPr>
          <p:cNvGrpSpPr/>
          <p:nvPr/>
        </p:nvGrpSpPr>
        <p:grpSpPr>
          <a:xfrm>
            <a:off x="0" y="46191"/>
            <a:ext cx="12182764" cy="1431628"/>
            <a:chOff x="0" y="46190"/>
            <a:chExt cx="12182764" cy="1671781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A37EFE49-76E3-EBC3-7F8C-F919A884C13B}"/>
                </a:ext>
              </a:extLst>
            </p:cNvPr>
            <p:cNvSpPr/>
            <p:nvPr/>
          </p:nvSpPr>
          <p:spPr>
            <a:xfrm>
              <a:off x="928253" y="55426"/>
              <a:ext cx="10515601" cy="165330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0FA4EBD7-7BE3-EB18-1616-0199647F5C86}"/>
                </a:ext>
              </a:extLst>
            </p:cNvPr>
            <p:cNvSpPr/>
            <p:nvPr/>
          </p:nvSpPr>
          <p:spPr>
            <a:xfrm>
              <a:off x="0" y="46190"/>
              <a:ext cx="1717964" cy="166254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651B2E68-58FE-41CE-1285-DFFC52B94202}"/>
                </a:ext>
              </a:extLst>
            </p:cNvPr>
            <p:cNvSpPr/>
            <p:nvPr/>
          </p:nvSpPr>
          <p:spPr>
            <a:xfrm>
              <a:off x="10464800" y="55426"/>
              <a:ext cx="1717964" cy="166254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9678D9-6999-DC15-617B-FB278C09FE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4727" y="1699490"/>
            <a:ext cx="11841018" cy="501020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5200" dirty="0">
                <a:solidFill>
                  <a:srgbClr val="1B146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Demi ITC" panose="020B0805030504020804" pitchFamily="34" charset="0"/>
              </a:rPr>
              <a:t>Serve</a:t>
            </a:r>
          </a:p>
          <a:p>
            <a:pPr marL="0" indent="0">
              <a:buNone/>
            </a:pPr>
            <a:r>
              <a:rPr lang="en-US" sz="4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Demi ITC" panose="020B0805030504020804" pitchFamily="34" charset="0"/>
              </a:rPr>
              <a:t>For you were called to freedom, brethren; only do not turn your freedom into an opportunity for the flesh, but through love serve one another.</a:t>
            </a:r>
          </a:p>
          <a:p>
            <a:pPr marL="0" indent="0" algn="r">
              <a:buNone/>
            </a:pPr>
            <a:r>
              <a:rPr lang="en-US" sz="4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Demi ITC" panose="020B0805030504020804" pitchFamily="34" charset="0"/>
              </a:rPr>
              <a:t>Galatians 5:13; 6:10; 1 Pet 4:10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5A5A618-F7F6-835A-E1B8-59A499AB67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4036" y="194481"/>
            <a:ext cx="11517746" cy="1325563"/>
          </a:xfrm>
        </p:spPr>
        <p:txBody>
          <a:bodyPr>
            <a:normAutofit/>
          </a:bodyPr>
          <a:lstStyle/>
          <a:p>
            <a:r>
              <a:rPr lang="en-US" sz="7200" dirty="0">
                <a:solidFill>
                  <a:srgbClr val="1B1464"/>
                </a:solidFill>
                <a:latin typeface="Eras Bold ITC" panose="020B0907030504020204" pitchFamily="34" charset="0"/>
                <a:cs typeface="Aharoni" panose="02010803020104030203" pitchFamily="2" charset="-79"/>
              </a:rPr>
              <a:t>One Another</a:t>
            </a:r>
          </a:p>
        </p:txBody>
      </p:sp>
    </p:spTree>
    <p:extLst>
      <p:ext uri="{BB962C8B-B14F-4D97-AF65-F5344CB8AC3E}">
        <p14:creationId xmlns:p14="http://schemas.microsoft.com/office/powerpoint/2010/main" val="38312774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42000" r="-4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2C311C95-F3F4-2481-5FD6-4CA90B2C6332}"/>
              </a:ext>
            </a:extLst>
          </p:cNvPr>
          <p:cNvGrpSpPr/>
          <p:nvPr/>
        </p:nvGrpSpPr>
        <p:grpSpPr>
          <a:xfrm>
            <a:off x="0" y="46191"/>
            <a:ext cx="12182764" cy="1431628"/>
            <a:chOff x="0" y="46190"/>
            <a:chExt cx="12182764" cy="1671781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A37EFE49-76E3-EBC3-7F8C-F919A884C13B}"/>
                </a:ext>
              </a:extLst>
            </p:cNvPr>
            <p:cNvSpPr/>
            <p:nvPr/>
          </p:nvSpPr>
          <p:spPr>
            <a:xfrm>
              <a:off x="928253" y="55426"/>
              <a:ext cx="10515601" cy="165330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0FA4EBD7-7BE3-EB18-1616-0199647F5C86}"/>
                </a:ext>
              </a:extLst>
            </p:cNvPr>
            <p:cNvSpPr/>
            <p:nvPr/>
          </p:nvSpPr>
          <p:spPr>
            <a:xfrm>
              <a:off x="0" y="46190"/>
              <a:ext cx="1717964" cy="166254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651B2E68-58FE-41CE-1285-DFFC52B94202}"/>
                </a:ext>
              </a:extLst>
            </p:cNvPr>
            <p:cNvSpPr/>
            <p:nvPr/>
          </p:nvSpPr>
          <p:spPr>
            <a:xfrm>
              <a:off x="10464800" y="55426"/>
              <a:ext cx="1717964" cy="166254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9678D9-6999-DC15-617B-FB278C09FE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4727" y="1699490"/>
            <a:ext cx="11841018" cy="501020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5200" dirty="0">
                <a:solidFill>
                  <a:srgbClr val="1B146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Demi ITC" panose="020B0805030504020804" pitchFamily="34" charset="0"/>
              </a:rPr>
              <a:t>Bear the burdens of</a:t>
            </a:r>
          </a:p>
          <a:p>
            <a:pPr marL="0" indent="0">
              <a:buNone/>
            </a:pPr>
            <a:r>
              <a:rPr lang="en-US" sz="4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Demi ITC" panose="020B0805030504020804" pitchFamily="34" charset="0"/>
              </a:rPr>
              <a:t>Bear one another's burdens, and thereby fulfill the law of Christ.</a:t>
            </a:r>
          </a:p>
          <a:p>
            <a:pPr marL="0" indent="0" algn="r">
              <a:buNone/>
            </a:pPr>
            <a:r>
              <a:rPr lang="en-US" sz="4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Demi ITC" panose="020B0805030504020804" pitchFamily="34" charset="0"/>
              </a:rPr>
              <a:t>Galatians 6:2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5A5A618-F7F6-835A-E1B8-59A499AB67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4036" y="194481"/>
            <a:ext cx="11517746" cy="1325563"/>
          </a:xfrm>
        </p:spPr>
        <p:txBody>
          <a:bodyPr>
            <a:normAutofit/>
          </a:bodyPr>
          <a:lstStyle/>
          <a:p>
            <a:r>
              <a:rPr lang="en-US" sz="7200" dirty="0">
                <a:solidFill>
                  <a:srgbClr val="1B1464"/>
                </a:solidFill>
                <a:latin typeface="Eras Bold ITC" panose="020B0907030504020204" pitchFamily="34" charset="0"/>
                <a:cs typeface="Aharoni" panose="02010803020104030203" pitchFamily="2" charset="-79"/>
              </a:rPr>
              <a:t>One Another</a:t>
            </a:r>
          </a:p>
        </p:txBody>
      </p:sp>
    </p:spTree>
    <p:extLst>
      <p:ext uri="{BB962C8B-B14F-4D97-AF65-F5344CB8AC3E}">
        <p14:creationId xmlns:p14="http://schemas.microsoft.com/office/powerpoint/2010/main" val="951977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42000" r="-4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2C311C95-F3F4-2481-5FD6-4CA90B2C6332}"/>
              </a:ext>
            </a:extLst>
          </p:cNvPr>
          <p:cNvGrpSpPr/>
          <p:nvPr/>
        </p:nvGrpSpPr>
        <p:grpSpPr>
          <a:xfrm>
            <a:off x="0" y="46191"/>
            <a:ext cx="12182764" cy="1431628"/>
            <a:chOff x="0" y="46190"/>
            <a:chExt cx="12182764" cy="1671781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A37EFE49-76E3-EBC3-7F8C-F919A884C13B}"/>
                </a:ext>
              </a:extLst>
            </p:cNvPr>
            <p:cNvSpPr/>
            <p:nvPr/>
          </p:nvSpPr>
          <p:spPr>
            <a:xfrm>
              <a:off x="928253" y="55426"/>
              <a:ext cx="10515601" cy="165330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0FA4EBD7-7BE3-EB18-1616-0199647F5C86}"/>
                </a:ext>
              </a:extLst>
            </p:cNvPr>
            <p:cNvSpPr/>
            <p:nvPr/>
          </p:nvSpPr>
          <p:spPr>
            <a:xfrm>
              <a:off x="0" y="46190"/>
              <a:ext cx="1717964" cy="166254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651B2E68-58FE-41CE-1285-DFFC52B94202}"/>
                </a:ext>
              </a:extLst>
            </p:cNvPr>
            <p:cNvSpPr/>
            <p:nvPr/>
          </p:nvSpPr>
          <p:spPr>
            <a:xfrm>
              <a:off x="10464800" y="55426"/>
              <a:ext cx="1717964" cy="166254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9678D9-6999-DC15-617B-FB278C09FE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4727" y="1699490"/>
            <a:ext cx="11841018" cy="501020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5200" dirty="0">
                <a:solidFill>
                  <a:srgbClr val="1B146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Demi ITC" panose="020B0805030504020804" pitchFamily="34" charset="0"/>
              </a:rPr>
              <a:t>Forgive</a:t>
            </a:r>
          </a:p>
          <a:p>
            <a:pPr marL="0" indent="0">
              <a:buNone/>
            </a:pPr>
            <a:r>
              <a:rPr lang="en-US" sz="4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Demi ITC" panose="020B0805030504020804" pitchFamily="34" charset="0"/>
              </a:rPr>
              <a:t>Be kind to one another, tender-hearted, forgiving each other, just as God in Christ also has forgiven you.</a:t>
            </a:r>
          </a:p>
          <a:p>
            <a:pPr marL="0" indent="0" algn="r">
              <a:buNone/>
            </a:pPr>
            <a:r>
              <a:rPr lang="en-US" sz="4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Demi ITC" panose="020B0805030504020804" pitchFamily="34" charset="0"/>
              </a:rPr>
              <a:t>Ephesians 4:32; Mat 6:14-15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5A5A618-F7F6-835A-E1B8-59A499AB67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4036" y="194481"/>
            <a:ext cx="11517746" cy="1325563"/>
          </a:xfrm>
        </p:spPr>
        <p:txBody>
          <a:bodyPr>
            <a:normAutofit/>
          </a:bodyPr>
          <a:lstStyle/>
          <a:p>
            <a:r>
              <a:rPr lang="en-US" sz="7200" dirty="0">
                <a:solidFill>
                  <a:srgbClr val="1B1464"/>
                </a:solidFill>
                <a:latin typeface="Eras Bold ITC" panose="020B0907030504020204" pitchFamily="34" charset="0"/>
                <a:cs typeface="Aharoni" panose="02010803020104030203" pitchFamily="2" charset="-79"/>
              </a:rPr>
              <a:t>One Another</a:t>
            </a:r>
          </a:p>
        </p:txBody>
      </p:sp>
    </p:spTree>
    <p:extLst>
      <p:ext uri="{BB962C8B-B14F-4D97-AF65-F5344CB8AC3E}">
        <p14:creationId xmlns:p14="http://schemas.microsoft.com/office/powerpoint/2010/main" val="3712879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42000" r="-4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2C311C95-F3F4-2481-5FD6-4CA90B2C6332}"/>
              </a:ext>
            </a:extLst>
          </p:cNvPr>
          <p:cNvGrpSpPr/>
          <p:nvPr/>
        </p:nvGrpSpPr>
        <p:grpSpPr>
          <a:xfrm>
            <a:off x="0" y="46191"/>
            <a:ext cx="12182764" cy="1431628"/>
            <a:chOff x="0" y="46190"/>
            <a:chExt cx="12182764" cy="1671781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A37EFE49-76E3-EBC3-7F8C-F919A884C13B}"/>
                </a:ext>
              </a:extLst>
            </p:cNvPr>
            <p:cNvSpPr/>
            <p:nvPr/>
          </p:nvSpPr>
          <p:spPr>
            <a:xfrm>
              <a:off x="928253" y="55426"/>
              <a:ext cx="10515601" cy="165330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0FA4EBD7-7BE3-EB18-1616-0199647F5C86}"/>
                </a:ext>
              </a:extLst>
            </p:cNvPr>
            <p:cNvSpPr/>
            <p:nvPr/>
          </p:nvSpPr>
          <p:spPr>
            <a:xfrm>
              <a:off x="0" y="46190"/>
              <a:ext cx="1717964" cy="166254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651B2E68-58FE-41CE-1285-DFFC52B94202}"/>
                </a:ext>
              </a:extLst>
            </p:cNvPr>
            <p:cNvSpPr/>
            <p:nvPr/>
          </p:nvSpPr>
          <p:spPr>
            <a:xfrm>
              <a:off x="10464800" y="55426"/>
              <a:ext cx="1717964" cy="166254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9678D9-6999-DC15-617B-FB278C09FE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4727" y="1699490"/>
            <a:ext cx="11841018" cy="501020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5200" dirty="0">
                <a:solidFill>
                  <a:srgbClr val="1B146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Demi ITC" panose="020B0805030504020804" pitchFamily="34" charset="0"/>
              </a:rPr>
              <a:t>Pray for</a:t>
            </a:r>
          </a:p>
          <a:p>
            <a:pPr marL="0" indent="0">
              <a:buNone/>
            </a:pPr>
            <a:r>
              <a:rPr lang="en-US" sz="4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Demi ITC" panose="020B0805030504020804" pitchFamily="34" charset="0"/>
              </a:rPr>
              <a:t>Therefore, confess your sins to one another, and pray for one another so that you may be healed. The effective prayer of a righteous man can accomplish much.</a:t>
            </a:r>
          </a:p>
          <a:p>
            <a:pPr marL="0" indent="0" algn="r">
              <a:buNone/>
            </a:pPr>
            <a:r>
              <a:rPr lang="en-US" sz="4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Demi ITC" panose="020B0805030504020804" pitchFamily="34" charset="0"/>
              </a:rPr>
              <a:t>James 5:16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5A5A618-F7F6-835A-E1B8-59A499AB67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4036" y="194481"/>
            <a:ext cx="11517746" cy="1325563"/>
          </a:xfrm>
        </p:spPr>
        <p:txBody>
          <a:bodyPr>
            <a:normAutofit/>
          </a:bodyPr>
          <a:lstStyle/>
          <a:p>
            <a:r>
              <a:rPr lang="en-US" sz="7200" dirty="0">
                <a:solidFill>
                  <a:srgbClr val="1B1464"/>
                </a:solidFill>
                <a:latin typeface="Eras Bold ITC" panose="020B0907030504020204" pitchFamily="34" charset="0"/>
                <a:cs typeface="Aharoni" panose="02010803020104030203" pitchFamily="2" charset="-79"/>
              </a:rPr>
              <a:t>One Another</a:t>
            </a:r>
          </a:p>
        </p:txBody>
      </p:sp>
    </p:spTree>
    <p:extLst>
      <p:ext uri="{BB962C8B-B14F-4D97-AF65-F5344CB8AC3E}">
        <p14:creationId xmlns:p14="http://schemas.microsoft.com/office/powerpoint/2010/main" val="42363021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42000" r="-4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2C311C95-F3F4-2481-5FD6-4CA90B2C6332}"/>
              </a:ext>
            </a:extLst>
          </p:cNvPr>
          <p:cNvGrpSpPr/>
          <p:nvPr/>
        </p:nvGrpSpPr>
        <p:grpSpPr>
          <a:xfrm>
            <a:off x="0" y="46191"/>
            <a:ext cx="12182764" cy="1431628"/>
            <a:chOff x="0" y="46190"/>
            <a:chExt cx="12182764" cy="1671781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A37EFE49-76E3-EBC3-7F8C-F919A884C13B}"/>
                </a:ext>
              </a:extLst>
            </p:cNvPr>
            <p:cNvSpPr/>
            <p:nvPr/>
          </p:nvSpPr>
          <p:spPr>
            <a:xfrm>
              <a:off x="928253" y="55426"/>
              <a:ext cx="10515601" cy="165330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0FA4EBD7-7BE3-EB18-1616-0199647F5C86}"/>
                </a:ext>
              </a:extLst>
            </p:cNvPr>
            <p:cNvSpPr/>
            <p:nvPr/>
          </p:nvSpPr>
          <p:spPr>
            <a:xfrm>
              <a:off x="0" y="46190"/>
              <a:ext cx="1717964" cy="166254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651B2E68-58FE-41CE-1285-DFFC52B94202}"/>
                </a:ext>
              </a:extLst>
            </p:cNvPr>
            <p:cNvSpPr/>
            <p:nvPr/>
          </p:nvSpPr>
          <p:spPr>
            <a:xfrm>
              <a:off x="10464800" y="55426"/>
              <a:ext cx="1717964" cy="166254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9678D9-6999-DC15-617B-FB278C09FE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4727" y="1699490"/>
            <a:ext cx="11841018" cy="5010209"/>
          </a:xfrm>
        </p:spPr>
        <p:txBody>
          <a:bodyPr numCol="2">
            <a:normAutofit lnSpcReduction="10000"/>
          </a:bodyPr>
          <a:lstStyle/>
          <a:p>
            <a:r>
              <a:rPr lang="en-US" sz="4400" dirty="0">
                <a:solidFill>
                  <a:srgbClr val="1B146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Demi ITC" panose="020B0805030504020804" pitchFamily="34" charset="0"/>
              </a:rPr>
              <a:t>Love</a:t>
            </a:r>
          </a:p>
          <a:p>
            <a:r>
              <a:rPr lang="en-US" sz="4400" dirty="0">
                <a:solidFill>
                  <a:srgbClr val="1B146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Demi ITC" panose="020B0805030504020804" pitchFamily="34" charset="0"/>
              </a:rPr>
              <a:t>Devoted to</a:t>
            </a:r>
          </a:p>
          <a:p>
            <a:r>
              <a:rPr lang="en-US" sz="4400" dirty="0">
                <a:solidFill>
                  <a:srgbClr val="1B146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Demi ITC" panose="020B0805030504020804" pitchFamily="34" charset="0"/>
              </a:rPr>
              <a:t>Give preference to</a:t>
            </a:r>
          </a:p>
          <a:p>
            <a:r>
              <a:rPr lang="en-US" sz="4400" dirty="0">
                <a:solidFill>
                  <a:srgbClr val="1B146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Demi ITC" panose="020B0805030504020804" pitchFamily="34" charset="0"/>
              </a:rPr>
              <a:t>Same mind toward</a:t>
            </a:r>
          </a:p>
          <a:p>
            <a:r>
              <a:rPr lang="en-US" sz="4400" dirty="0">
                <a:solidFill>
                  <a:srgbClr val="1B146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Demi ITC" panose="020B0805030504020804" pitchFamily="34" charset="0"/>
              </a:rPr>
              <a:t>Consider</a:t>
            </a:r>
          </a:p>
          <a:p>
            <a:r>
              <a:rPr lang="en-US" sz="4400" dirty="0">
                <a:solidFill>
                  <a:srgbClr val="1B146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Demi ITC" panose="020B0805030504020804" pitchFamily="34" charset="0"/>
              </a:rPr>
              <a:t>Encourage</a:t>
            </a:r>
          </a:p>
          <a:p>
            <a:r>
              <a:rPr lang="en-US" sz="4400" dirty="0">
                <a:solidFill>
                  <a:srgbClr val="1B146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Demi ITC" panose="020B0805030504020804" pitchFamily="34" charset="0"/>
              </a:rPr>
              <a:t> Tolerate</a:t>
            </a:r>
          </a:p>
          <a:p>
            <a:r>
              <a:rPr lang="en-US" sz="4400" dirty="0">
                <a:solidFill>
                  <a:srgbClr val="1B146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Demi ITC" panose="020B0805030504020804" pitchFamily="34" charset="0"/>
              </a:rPr>
              <a:t>Hospitable</a:t>
            </a:r>
          </a:p>
          <a:p>
            <a:r>
              <a:rPr lang="en-US" sz="4400" dirty="0">
                <a:solidFill>
                  <a:srgbClr val="1B146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Demi ITC" panose="020B0805030504020804" pitchFamily="34" charset="0"/>
              </a:rPr>
              <a:t>Build up</a:t>
            </a:r>
          </a:p>
          <a:p>
            <a:r>
              <a:rPr lang="en-US" sz="4400" dirty="0">
                <a:solidFill>
                  <a:srgbClr val="1B146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Demi ITC" panose="020B0805030504020804" pitchFamily="34" charset="0"/>
              </a:rPr>
              <a:t>Admonish</a:t>
            </a:r>
          </a:p>
          <a:p>
            <a:r>
              <a:rPr lang="en-US" sz="4400" dirty="0">
                <a:solidFill>
                  <a:srgbClr val="1B146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Demi ITC" panose="020B0805030504020804" pitchFamily="34" charset="0"/>
              </a:rPr>
              <a:t>Serve</a:t>
            </a:r>
          </a:p>
          <a:p>
            <a:r>
              <a:rPr lang="en-US" sz="4400" dirty="0">
                <a:solidFill>
                  <a:srgbClr val="1B146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Demi ITC" panose="020B0805030504020804" pitchFamily="34" charset="0"/>
              </a:rPr>
              <a:t>Bear the burdens of</a:t>
            </a:r>
          </a:p>
          <a:p>
            <a:r>
              <a:rPr lang="en-US" sz="4400" dirty="0">
                <a:solidFill>
                  <a:srgbClr val="1B146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Demi ITC" panose="020B0805030504020804" pitchFamily="34" charset="0"/>
              </a:rPr>
              <a:t>Forgive</a:t>
            </a:r>
          </a:p>
          <a:p>
            <a:r>
              <a:rPr lang="en-US" sz="4400" dirty="0">
                <a:solidFill>
                  <a:srgbClr val="1B146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Demi ITC" panose="020B0805030504020804" pitchFamily="34" charset="0"/>
              </a:rPr>
              <a:t>Pray for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5A5A618-F7F6-835A-E1B8-59A499AB67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1500" y="-10959"/>
            <a:ext cx="11260282" cy="1653299"/>
          </a:xfrm>
        </p:spPr>
        <p:txBody>
          <a:bodyPr>
            <a:noAutofit/>
          </a:bodyPr>
          <a:lstStyle/>
          <a:p>
            <a:r>
              <a:rPr lang="en-US" sz="5400" dirty="0">
                <a:solidFill>
                  <a:srgbClr val="1B1464"/>
                </a:solidFill>
                <a:latin typeface="Eras Bold ITC" panose="020B0907030504020204" pitchFamily="34" charset="0"/>
                <a:cs typeface="Aharoni" panose="02010803020104030203" pitchFamily="2" charset="-79"/>
              </a:rPr>
              <a:t>Responsibilities</a:t>
            </a:r>
            <a:br>
              <a:rPr lang="en-US" sz="5400" dirty="0">
                <a:solidFill>
                  <a:srgbClr val="1B1464"/>
                </a:solidFill>
                <a:latin typeface="Eras Bold ITC" panose="020B0907030504020204" pitchFamily="34" charset="0"/>
                <a:cs typeface="Aharoni" panose="02010803020104030203" pitchFamily="2" charset="-79"/>
              </a:rPr>
            </a:br>
            <a:r>
              <a:rPr lang="en-US" sz="5400" dirty="0">
                <a:solidFill>
                  <a:srgbClr val="1B1464"/>
                </a:solidFill>
                <a:latin typeface="Eras Bold ITC" panose="020B0907030504020204" pitchFamily="34" charset="0"/>
                <a:cs typeface="Aharoni" panose="02010803020104030203" pitchFamily="2" charset="-79"/>
              </a:rPr>
              <a:t>Towards One Another</a:t>
            </a:r>
          </a:p>
        </p:txBody>
      </p:sp>
    </p:spTree>
    <p:extLst>
      <p:ext uri="{BB962C8B-B14F-4D97-AF65-F5344CB8AC3E}">
        <p14:creationId xmlns:p14="http://schemas.microsoft.com/office/powerpoint/2010/main" val="3801488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42000" r="-4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2C311C95-F3F4-2481-5FD6-4CA90B2C6332}"/>
              </a:ext>
            </a:extLst>
          </p:cNvPr>
          <p:cNvGrpSpPr/>
          <p:nvPr/>
        </p:nvGrpSpPr>
        <p:grpSpPr>
          <a:xfrm>
            <a:off x="0" y="46191"/>
            <a:ext cx="12182764" cy="1431628"/>
            <a:chOff x="0" y="46190"/>
            <a:chExt cx="12182764" cy="1671781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A37EFE49-76E3-EBC3-7F8C-F919A884C13B}"/>
                </a:ext>
              </a:extLst>
            </p:cNvPr>
            <p:cNvSpPr/>
            <p:nvPr/>
          </p:nvSpPr>
          <p:spPr>
            <a:xfrm>
              <a:off x="928253" y="55426"/>
              <a:ext cx="10515601" cy="165330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0FA4EBD7-7BE3-EB18-1616-0199647F5C86}"/>
                </a:ext>
              </a:extLst>
            </p:cNvPr>
            <p:cNvSpPr/>
            <p:nvPr/>
          </p:nvSpPr>
          <p:spPr>
            <a:xfrm>
              <a:off x="0" y="46190"/>
              <a:ext cx="1717964" cy="166254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651B2E68-58FE-41CE-1285-DFFC52B94202}"/>
                </a:ext>
              </a:extLst>
            </p:cNvPr>
            <p:cNvSpPr/>
            <p:nvPr/>
          </p:nvSpPr>
          <p:spPr>
            <a:xfrm>
              <a:off x="10464800" y="55426"/>
              <a:ext cx="1717964" cy="166254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9678D9-6999-DC15-617B-FB278C09FE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4727" y="1699490"/>
            <a:ext cx="11841018" cy="501020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Demi ITC" panose="020B0805030504020804" pitchFamily="34" charset="0"/>
              </a:rPr>
              <a:t>Toward my God</a:t>
            </a:r>
          </a:p>
          <a:p>
            <a:pPr marL="0" indent="0">
              <a:buNone/>
            </a:pPr>
            <a:r>
              <a:rPr lang="en-US" sz="4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Demi ITC" panose="020B0805030504020804" pitchFamily="34" charset="0"/>
              </a:rPr>
              <a:t>Toward my neighbor</a:t>
            </a:r>
          </a:p>
          <a:p>
            <a:pPr marL="0" indent="0">
              <a:buNone/>
            </a:pPr>
            <a:r>
              <a:rPr lang="en-US" sz="4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Demi ITC" panose="020B0805030504020804" pitchFamily="34" charset="0"/>
              </a:rPr>
              <a:t>Toward my brother/sister</a:t>
            </a:r>
          </a:p>
          <a:p>
            <a:pPr marL="0" indent="0">
              <a:buNone/>
            </a:pPr>
            <a:r>
              <a:rPr lang="en-US" sz="4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Demi ITC" panose="020B0805030504020804" pitchFamily="34" charset="0"/>
              </a:rPr>
              <a:t>Toward myself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5A5A618-F7F6-835A-E1B8-59A499AB67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4036" y="194481"/>
            <a:ext cx="11517746" cy="1325563"/>
          </a:xfrm>
        </p:spPr>
        <p:txBody>
          <a:bodyPr>
            <a:normAutofit/>
          </a:bodyPr>
          <a:lstStyle/>
          <a:p>
            <a:r>
              <a:rPr lang="en-US" sz="7200" dirty="0">
                <a:solidFill>
                  <a:srgbClr val="1B1464"/>
                </a:solidFill>
                <a:latin typeface="Eras Bold ITC" panose="020B0907030504020204" pitchFamily="34" charset="0"/>
                <a:cs typeface="Aharoni" panose="02010803020104030203" pitchFamily="2" charset="-79"/>
              </a:rPr>
              <a:t>I have responsibilities</a:t>
            </a:r>
          </a:p>
        </p:txBody>
      </p:sp>
    </p:spTree>
    <p:extLst>
      <p:ext uri="{BB962C8B-B14F-4D97-AF65-F5344CB8AC3E}">
        <p14:creationId xmlns:p14="http://schemas.microsoft.com/office/powerpoint/2010/main" val="7947954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42000" r="-4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2C311C95-F3F4-2481-5FD6-4CA90B2C6332}"/>
              </a:ext>
            </a:extLst>
          </p:cNvPr>
          <p:cNvGrpSpPr/>
          <p:nvPr/>
        </p:nvGrpSpPr>
        <p:grpSpPr>
          <a:xfrm>
            <a:off x="0" y="46191"/>
            <a:ext cx="12182764" cy="1431628"/>
            <a:chOff x="0" y="46190"/>
            <a:chExt cx="12182764" cy="1671781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A37EFE49-76E3-EBC3-7F8C-F919A884C13B}"/>
                </a:ext>
              </a:extLst>
            </p:cNvPr>
            <p:cNvSpPr/>
            <p:nvPr/>
          </p:nvSpPr>
          <p:spPr>
            <a:xfrm>
              <a:off x="928253" y="55426"/>
              <a:ext cx="10515601" cy="165330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0FA4EBD7-7BE3-EB18-1616-0199647F5C86}"/>
                </a:ext>
              </a:extLst>
            </p:cNvPr>
            <p:cNvSpPr/>
            <p:nvPr/>
          </p:nvSpPr>
          <p:spPr>
            <a:xfrm>
              <a:off x="0" y="46190"/>
              <a:ext cx="1717964" cy="166254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651B2E68-58FE-41CE-1285-DFFC52B94202}"/>
                </a:ext>
              </a:extLst>
            </p:cNvPr>
            <p:cNvSpPr/>
            <p:nvPr/>
          </p:nvSpPr>
          <p:spPr>
            <a:xfrm>
              <a:off x="10464800" y="55426"/>
              <a:ext cx="1717964" cy="166254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9678D9-6999-DC15-617B-FB278C09FE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4727" y="1699490"/>
            <a:ext cx="11841018" cy="5010209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5200" dirty="0">
                <a:solidFill>
                  <a:srgbClr val="1B146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Demi ITC" panose="020B0805030504020804" pitchFamily="34" charset="0"/>
              </a:rPr>
              <a:t>Love</a:t>
            </a:r>
          </a:p>
          <a:p>
            <a:pPr marL="0" indent="0">
              <a:buNone/>
            </a:pPr>
            <a:r>
              <a:rPr lang="en-US" sz="4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Demi ITC" panose="020B0805030504020804" pitchFamily="34" charset="0"/>
              </a:rPr>
              <a:t>"A new commandment I give to you, that you love one another, even as I have loved you, that you also love one another. "By this all men will know that you are My disciples, if you have love for one another.“</a:t>
            </a:r>
          </a:p>
          <a:p>
            <a:pPr marL="0" indent="0" algn="r">
              <a:buNone/>
            </a:pPr>
            <a:r>
              <a:rPr lang="en-US" sz="4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Demi ITC" panose="020B0805030504020804" pitchFamily="34" charset="0"/>
              </a:rPr>
              <a:t>John 13:34-35; 15:12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5A5A618-F7F6-835A-E1B8-59A499AB67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4036" y="194481"/>
            <a:ext cx="11517746" cy="1325563"/>
          </a:xfrm>
        </p:spPr>
        <p:txBody>
          <a:bodyPr>
            <a:normAutofit/>
          </a:bodyPr>
          <a:lstStyle/>
          <a:p>
            <a:r>
              <a:rPr lang="en-US" sz="7200" dirty="0">
                <a:solidFill>
                  <a:srgbClr val="1B1464"/>
                </a:solidFill>
                <a:latin typeface="Eras Bold ITC" panose="020B0907030504020204" pitchFamily="34" charset="0"/>
                <a:cs typeface="Aharoni" panose="02010803020104030203" pitchFamily="2" charset="-79"/>
              </a:rPr>
              <a:t>One Another</a:t>
            </a:r>
          </a:p>
        </p:txBody>
      </p:sp>
    </p:spTree>
    <p:extLst>
      <p:ext uri="{BB962C8B-B14F-4D97-AF65-F5344CB8AC3E}">
        <p14:creationId xmlns:p14="http://schemas.microsoft.com/office/powerpoint/2010/main" val="37298734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42000" r="-4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2C311C95-F3F4-2481-5FD6-4CA90B2C6332}"/>
              </a:ext>
            </a:extLst>
          </p:cNvPr>
          <p:cNvGrpSpPr/>
          <p:nvPr/>
        </p:nvGrpSpPr>
        <p:grpSpPr>
          <a:xfrm>
            <a:off x="0" y="46191"/>
            <a:ext cx="12182764" cy="1431628"/>
            <a:chOff x="0" y="46190"/>
            <a:chExt cx="12182764" cy="1671781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A37EFE49-76E3-EBC3-7F8C-F919A884C13B}"/>
                </a:ext>
              </a:extLst>
            </p:cNvPr>
            <p:cNvSpPr/>
            <p:nvPr/>
          </p:nvSpPr>
          <p:spPr>
            <a:xfrm>
              <a:off x="928253" y="55426"/>
              <a:ext cx="10515601" cy="165330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0FA4EBD7-7BE3-EB18-1616-0199647F5C86}"/>
                </a:ext>
              </a:extLst>
            </p:cNvPr>
            <p:cNvSpPr/>
            <p:nvPr/>
          </p:nvSpPr>
          <p:spPr>
            <a:xfrm>
              <a:off x="0" y="46190"/>
              <a:ext cx="1717964" cy="166254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651B2E68-58FE-41CE-1285-DFFC52B94202}"/>
                </a:ext>
              </a:extLst>
            </p:cNvPr>
            <p:cNvSpPr/>
            <p:nvPr/>
          </p:nvSpPr>
          <p:spPr>
            <a:xfrm>
              <a:off x="10464800" y="55426"/>
              <a:ext cx="1717964" cy="166254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9678D9-6999-DC15-617B-FB278C09FE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4727" y="1699490"/>
            <a:ext cx="11841018" cy="501020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5200" dirty="0">
                <a:solidFill>
                  <a:srgbClr val="1B146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Demi ITC" panose="020B0805030504020804" pitchFamily="34" charset="0"/>
              </a:rPr>
              <a:t>Love</a:t>
            </a:r>
          </a:p>
          <a:p>
            <a:pPr marL="0" indent="0">
              <a:buNone/>
            </a:pPr>
            <a:r>
              <a:rPr lang="en-US" sz="4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Demi ITC" panose="020B0805030504020804" pitchFamily="34" charset="0"/>
              </a:rPr>
              <a:t>Above all, keep fervent in your love for one another, because love covers a multitude of sins.</a:t>
            </a:r>
          </a:p>
          <a:p>
            <a:pPr marL="0" indent="0" algn="r">
              <a:buNone/>
            </a:pPr>
            <a:r>
              <a:rPr lang="en-US" sz="4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Demi ITC" panose="020B0805030504020804" pitchFamily="34" charset="0"/>
              </a:rPr>
              <a:t>1 Peter 4:8; 3:8-9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5A5A618-F7F6-835A-E1B8-59A499AB67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4036" y="194481"/>
            <a:ext cx="11517746" cy="1325563"/>
          </a:xfrm>
        </p:spPr>
        <p:txBody>
          <a:bodyPr>
            <a:normAutofit/>
          </a:bodyPr>
          <a:lstStyle/>
          <a:p>
            <a:r>
              <a:rPr lang="en-US" sz="7200" dirty="0">
                <a:solidFill>
                  <a:srgbClr val="1B1464"/>
                </a:solidFill>
                <a:latin typeface="Eras Bold ITC" panose="020B0907030504020204" pitchFamily="34" charset="0"/>
                <a:cs typeface="Aharoni" panose="02010803020104030203" pitchFamily="2" charset="-79"/>
              </a:rPr>
              <a:t>One Another</a:t>
            </a:r>
          </a:p>
        </p:txBody>
      </p:sp>
    </p:spTree>
    <p:extLst>
      <p:ext uri="{BB962C8B-B14F-4D97-AF65-F5344CB8AC3E}">
        <p14:creationId xmlns:p14="http://schemas.microsoft.com/office/powerpoint/2010/main" val="660761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42000" r="-4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2C311C95-F3F4-2481-5FD6-4CA90B2C6332}"/>
              </a:ext>
            </a:extLst>
          </p:cNvPr>
          <p:cNvGrpSpPr/>
          <p:nvPr/>
        </p:nvGrpSpPr>
        <p:grpSpPr>
          <a:xfrm>
            <a:off x="0" y="46191"/>
            <a:ext cx="12182764" cy="1431628"/>
            <a:chOff x="0" y="46190"/>
            <a:chExt cx="12182764" cy="1671781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A37EFE49-76E3-EBC3-7F8C-F919A884C13B}"/>
                </a:ext>
              </a:extLst>
            </p:cNvPr>
            <p:cNvSpPr/>
            <p:nvPr/>
          </p:nvSpPr>
          <p:spPr>
            <a:xfrm>
              <a:off x="928253" y="55426"/>
              <a:ext cx="10515601" cy="165330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0FA4EBD7-7BE3-EB18-1616-0199647F5C86}"/>
                </a:ext>
              </a:extLst>
            </p:cNvPr>
            <p:cNvSpPr/>
            <p:nvPr/>
          </p:nvSpPr>
          <p:spPr>
            <a:xfrm>
              <a:off x="0" y="46190"/>
              <a:ext cx="1717964" cy="166254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651B2E68-58FE-41CE-1285-DFFC52B94202}"/>
                </a:ext>
              </a:extLst>
            </p:cNvPr>
            <p:cNvSpPr/>
            <p:nvPr/>
          </p:nvSpPr>
          <p:spPr>
            <a:xfrm>
              <a:off x="10464800" y="55426"/>
              <a:ext cx="1717964" cy="166254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9678D9-6999-DC15-617B-FB278C09FE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4727" y="1699490"/>
            <a:ext cx="11841018" cy="501020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5200" dirty="0">
                <a:solidFill>
                  <a:srgbClr val="1B146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Demi ITC" panose="020B0805030504020804" pitchFamily="34" charset="0"/>
              </a:rPr>
              <a:t>Devoted to </a:t>
            </a:r>
          </a:p>
          <a:p>
            <a:pPr marL="0" indent="0">
              <a:buNone/>
            </a:pPr>
            <a:r>
              <a:rPr lang="en-US" sz="4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Demi ITC" panose="020B0805030504020804" pitchFamily="34" charset="0"/>
              </a:rPr>
              <a:t>Be devoted to one another in brotherly love; give preference to one another in honor</a:t>
            </a:r>
          </a:p>
          <a:p>
            <a:pPr marL="0" indent="0" algn="r">
              <a:buNone/>
            </a:pPr>
            <a:r>
              <a:rPr lang="en-US" sz="4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Demi ITC" panose="020B0805030504020804" pitchFamily="34" charset="0"/>
              </a:rPr>
              <a:t>Romans 12:10; Eph 4:32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5A5A618-F7F6-835A-E1B8-59A499AB67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4036" y="194481"/>
            <a:ext cx="11517746" cy="1325563"/>
          </a:xfrm>
        </p:spPr>
        <p:txBody>
          <a:bodyPr>
            <a:normAutofit/>
          </a:bodyPr>
          <a:lstStyle/>
          <a:p>
            <a:r>
              <a:rPr lang="en-US" sz="7200" dirty="0">
                <a:solidFill>
                  <a:srgbClr val="1B1464"/>
                </a:solidFill>
                <a:latin typeface="Eras Bold ITC" panose="020B0907030504020204" pitchFamily="34" charset="0"/>
                <a:cs typeface="Aharoni" panose="02010803020104030203" pitchFamily="2" charset="-79"/>
              </a:rPr>
              <a:t>One Another</a:t>
            </a:r>
          </a:p>
        </p:txBody>
      </p:sp>
    </p:spTree>
    <p:extLst>
      <p:ext uri="{BB962C8B-B14F-4D97-AF65-F5344CB8AC3E}">
        <p14:creationId xmlns:p14="http://schemas.microsoft.com/office/powerpoint/2010/main" val="4862874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42000" r="-4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2C311C95-F3F4-2481-5FD6-4CA90B2C6332}"/>
              </a:ext>
            </a:extLst>
          </p:cNvPr>
          <p:cNvGrpSpPr/>
          <p:nvPr/>
        </p:nvGrpSpPr>
        <p:grpSpPr>
          <a:xfrm>
            <a:off x="0" y="46191"/>
            <a:ext cx="12182764" cy="1431628"/>
            <a:chOff x="0" y="46190"/>
            <a:chExt cx="12182764" cy="1671781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A37EFE49-76E3-EBC3-7F8C-F919A884C13B}"/>
                </a:ext>
              </a:extLst>
            </p:cNvPr>
            <p:cNvSpPr/>
            <p:nvPr/>
          </p:nvSpPr>
          <p:spPr>
            <a:xfrm>
              <a:off x="928253" y="55426"/>
              <a:ext cx="10515601" cy="165330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0FA4EBD7-7BE3-EB18-1616-0199647F5C86}"/>
                </a:ext>
              </a:extLst>
            </p:cNvPr>
            <p:cNvSpPr/>
            <p:nvPr/>
          </p:nvSpPr>
          <p:spPr>
            <a:xfrm>
              <a:off x="0" y="46190"/>
              <a:ext cx="1717964" cy="166254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651B2E68-58FE-41CE-1285-DFFC52B94202}"/>
                </a:ext>
              </a:extLst>
            </p:cNvPr>
            <p:cNvSpPr/>
            <p:nvPr/>
          </p:nvSpPr>
          <p:spPr>
            <a:xfrm>
              <a:off x="10464800" y="55426"/>
              <a:ext cx="1717964" cy="166254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9678D9-6999-DC15-617B-FB278C09FE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4727" y="1699490"/>
            <a:ext cx="11841018" cy="501020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5200" dirty="0">
                <a:solidFill>
                  <a:srgbClr val="1B146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Demi ITC" panose="020B0805030504020804" pitchFamily="34" charset="0"/>
              </a:rPr>
              <a:t>Give preference to</a:t>
            </a:r>
          </a:p>
          <a:p>
            <a:pPr marL="0" indent="0">
              <a:buNone/>
            </a:pPr>
            <a:r>
              <a:rPr lang="en-US" sz="4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Demi ITC" panose="020B0805030504020804" pitchFamily="34" charset="0"/>
              </a:rPr>
              <a:t>Be devoted to one another in brotherly love; give preference to one another in honor</a:t>
            </a:r>
          </a:p>
          <a:p>
            <a:pPr marL="0" indent="0" algn="r">
              <a:buNone/>
            </a:pPr>
            <a:r>
              <a:rPr lang="en-US" sz="4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Demi ITC" panose="020B0805030504020804" pitchFamily="34" charset="0"/>
              </a:rPr>
              <a:t>Romans 12:10; Phil 2:3-4; Eph 5:21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5A5A618-F7F6-835A-E1B8-59A499AB67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4036" y="194481"/>
            <a:ext cx="11517746" cy="1325563"/>
          </a:xfrm>
        </p:spPr>
        <p:txBody>
          <a:bodyPr>
            <a:normAutofit/>
          </a:bodyPr>
          <a:lstStyle/>
          <a:p>
            <a:r>
              <a:rPr lang="en-US" sz="7200" dirty="0">
                <a:solidFill>
                  <a:srgbClr val="1B1464"/>
                </a:solidFill>
                <a:latin typeface="Eras Bold ITC" panose="020B0907030504020204" pitchFamily="34" charset="0"/>
                <a:cs typeface="Aharoni" panose="02010803020104030203" pitchFamily="2" charset="-79"/>
              </a:rPr>
              <a:t>One Another</a:t>
            </a:r>
          </a:p>
        </p:txBody>
      </p:sp>
    </p:spTree>
    <p:extLst>
      <p:ext uri="{BB962C8B-B14F-4D97-AF65-F5344CB8AC3E}">
        <p14:creationId xmlns:p14="http://schemas.microsoft.com/office/powerpoint/2010/main" val="10692034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42000" r="-4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2C311C95-F3F4-2481-5FD6-4CA90B2C6332}"/>
              </a:ext>
            </a:extLst>
          </p:cNvPr>
          <p:cNvGrpSpPr/>
          <p:nvPr/>
        </p:nvGrpSpPr>
        <p:grpSpPr>
          <a:xfrm>
            <a:off x="0" y="46191"/>
            <a:ext cx="12182764" cy="1431628"/>
            <a:chOff x="0" y="46190"/>
            <a:chExt cx="12182764" cy="1671781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A37EFE49-76E3-EBC3-7F8C-F919A884C13B}"/>
                </a:ext>
              </a:extLst>
            </p:cNvPr>
            <p:cNvSpPr/>
            <p:nvPr/>
          </p:nvSpPr>
          <p:spPr>
            <a:xfrm>
              <a:off x="928253" y="55426"/>
              <a:ext cx="10515601" cy="165330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0FA4EBD7-7BE3-EB18-1616-0199647F5C86}"/>
                </a:ext>
              </a:extLst>
            </p:cNvPr>
            <p:cNvSpPr/>
            <p:nvPr/>
          </p:nvSpPr>
          <p:spPr>
            <a:xfrm>
              <a:off x="0" y="46190"/>
              <a:ext cx="1717964" cy="166254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651B2E68-58FE-41CE-1285-DFFC52B94202}"/>
                </a:ext>
              </a:extLst>
            </p:cNvPr>
            <p:cNvSpPr/>
            <p:nvPr/>
          </p:nvSpPr>
          <p:spPr>
            <a:xfrm>
              <a:off x="10464800" y="55426"/>
              <a:ext cx="1717964" cy="166254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9678D9-6999-DC15-617B-FB278C09FE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4727" y="1699490"/>
            <a:ext cx="11841018" cy="501020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5200" dirty="0">
                <a:solidFill>
                  <a:srgbClr val="1B146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Demi ITC" panose="020B0805030504020804" pitchFamily="34" charset="0"/>
              </a:rPr>
              <a:t>Same mind toward</a:t>
            </a:r>
          </a:p>
          <a:p>
            <a:pPr marL="0" indent="0">
              <a:buNone/>
            </a:pPr>
            <a:r>
              <a:rPr lang="en-US" sz="4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Demi ITC" panose="020B0805030504020804" pitchFamily="34" charset="0"/>
              </a:rPr>
              <a:t>Be of the same mind toward one another; do not be haughty in mind, but associate with the lowly. Do not be wise in your own estimation.</a:t>
            </a:r>
          </a:p>
          <a:p>
            <a:pPr marL="0" indent="0" algn="r">
              <a:buNone/>
            </a:pPr>
            <a:r>
              <a:rPr lang="en-US" sz="4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Demi ITC" panose="020B0805030504020804" pitchFamily="34" charset="0"/>
              </a:rPr>
              <a:t>Romans 12:16; 15:5-7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5A5A618-F7F6-835A-E1B8-59A499AB67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4036" y="194481"/>
            <a:ext cx="11517746" cy="1325563"/>
          </a:xfrm>
        </p:spPr>
        <p:txBody>
          <a:bodyPr>
            <a:normAutofit/>
          </a:bodyPr>
          <a:lstStyle/>
          <a:p>
            <a:r>
              <a:rPr lang="en-US" sz="7200" dirty="0">
                <a:solidFill>
                  <a:srgbClr val="1B1464"/>
                </a:solidFill>
                <a:latin typeface="Eras Bold ITC" panose="020B0907030504020204" pitchFamily="34" charset="0"/>
                <a:cs typeface="Aharoni" panose="02010803020104030203" pitchFamily="2" charset="-79"/>
              </a:rPr>
              <a:t>One Another</a:t>
            </a:r>
          </a:p>
        </p:txBody>
      </p:sp>
    </p:spTree>
    <p:extLst>
      <p:ext uri="{BB962C8B-B14F-4D97-AF65-F5344CB8AC3E}">
        <p14:creationId xmlns:p14="http://schemas.microsoft.com/office/powerpoint/2010/main" val="12453993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42000" r="-4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2C311C95-F3F4-2481-5FD6-4CA90B2C6332}"/>
              </a:ext>
            </a:extLst>
          </p:cNvPr>
          <p:cNvGrpSpPr/>
          <p:nvPr/>
        </p:nvGrpSpPr>
        <p:grpSpPr>
          <a:xfrm>
            <a:off x="0" y="46191"/>
            <a:ext cx="12182764" cy="1431628"/>
            <a:chOff x="0" y="46190"/>
            <a:chExt cx="12182764" cy="1671781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A37EFE49-76E3-EBC3-7F8C-F919A884C13B}"/>
                </a:ext>
              </a:extLst>
            </p:cNvPr>
            <p:cNvSpPr/>
            <p:nvPr/>
          </p:nvSpPr>
          <p:spPr>
            <a:xfrm>
              <a:off x="928253" y="55426"/>
              <a:ext cx="10515601" cy="165330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0FA4EBD7-7BE3-EB18-1616-0199647F5C86}"/>
                </a:ext>
              </a:extLst>
            </p:cNvPr>
            <p:cNvSpPr/>
            <p:nvPr/>
          </p:nvSpPr>
          <p:spPr>
            <a:xfrm>
              <a:off x="0" y="46190"/>
              <a:ext cx="1717964" cy="166254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651B2E68-58FE-41CE-1285-DFFC52B94202}"/>
                </a:ext>
              </a:extLst>
            </p:cNvPr>
            <p:cNvSpPr/>
            <p:nvPr/>
          </p:nvSpPr>
          <p:spPr>
            <a:xfrm>
              <a:off x="10464800" y="55426"/>
              <a:ext cx="1717964" cy="166254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9678D9-6999-DC15-617B-FB278C09FE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4727" y="1699490"/>
            <a:ext cx="11841018" cy="5010209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5200" dirty="0">
                <a:solidFill>
                  <a:srgbClr val="1B146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Demi ITC" panose="020B0805030504020804" pitchFamily="34" charset="0"/>
              </a:rPr>
              <a:t>Consider and Encourage</a:t>
            </a:r>
          </a:p>
          <a:p>
            <a:pPr marL="0" indent="0">
              <a:buNone/>
            </a:pPr>
            <a:r>
              <a:rPr lang="en-US" sz="4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Demi ITC" panose="020B0805030504020804" pitchFamily="34" charset="0"/>
              </a:rPr>
              <a:t>Let us hold fast the confession of our hope without wavering, for He who promised is faithful; and let us consider how to stimulate one another to love and good deeds, not forsaking our own assembling together, as is the habit of some, but encouraging one another; and all the more as you see the day drawing near.</a:t>
            </a:r>
          </a:p>
          <a:p>
            <a:pPr marL="0" indent="0" algn="r">
              <a:buNone/>
            </a:pPr>
            <a:r>
              <a:rPr lang="en-US" sz="4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Demi ITC" panose="020B0805030504020804" pitchFamily="34" charset="0"/>
              </a:rPr>
              <a:t>Hebrews 10:23-25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5A5A618-F7F6-835A-E1B8-59A499AB67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4036" y="194481"/>
            <a:ext cx="11517746" cy="1325563"/>
          </a:xfrm>
        </p:spPr>
        <p:txBody>
          <a:bodyPr>
            <a:normAutofit/>
          </a:bodyPr>
          <a:lstStyle/>
          <a:p>
            <a:r>
              <a:rPr lang="en-US" sz="7200" dirty="0">
                <a:solidFill>
                  <a:srgbClr val="1B1464"/>
                </a:solidFill>
                <a:latin typeface="Eras Bold ITC" panose="020B0907030504020204" pitchFamily="34" charset="0"/>
                <a:cs typeface="Aharoni" panose="02010803020104030203" pitchFamily="2" charset="-79"/>
              </a:rPr>
              <a:t>One Another</a:t>
            </a:r>
          </a:p>
        </p:txBody>
      </p:sp>
    </p:spTree>
    <p:extLst>
      <p:ext uri="{BB962C8B-B14F-4D97-AF65-F5344CB8AC3E}">
        <p14:creationId xmlns:p14="http://schemas.microsoft.com/office/powerpoint/2010/main" val="37797012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42000" r="-4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2C311C95-F3F4-2481-5FD6-4CA90B2C6332}"/>
              </a:ext>
            </a:extLst>
          </p:cNvPr>
          <p:cNvGrpSpPr/>
          <p:nvPr/>
        </p:nvGrpSpPr>
        <p:grpSpPr>
          <a:xfrm>
            <a:off x="0" y="46191"/>
            <a:ext cx="12182764" cy="1431628"/>
            <a:chOff x="0" y="46190"/>
            <a:chExt cx="12182764" cy="1671781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A37EFE49-76E3-EBC3-7F8C-F919A884C13B}"/>
                </a:ext>
              </a:extLst>
            </p:cNvPr>
            <p:cNvSpPr/>
            <p:nvPr/>
          </p:nvSpPr>
          <p:spPr>
            <a:xfrm>
              <a:off x="928253" y="55426"/>
              <a:ext cx="10515601" cy="165330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0FA4EBD7-7BE3-EB18-1616-0199647F5C86}"/>
                </a:ext>
              </a:extLst>
            </p:cNvPr>
            <p:cNvSpPr/>
            <p:nvPr/>
          </p:nvSpPr>
          <p:spPr>
            <a:xfrm>
              <a:off x="0" y="46190"/>
              <a:ext cx="1717964" cy="166254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651B2E68-58FE-41CE-1285-DFFC52B94202}"/>
                </a:ext>
              </a:extLst>
            </p:cNvPr>
            <p:cNvSpPr/>
            <p:nvPr/>
          </p:nvSpPr>
          <p:spPr>
            <a:xfrm>
              <a:off x="10464800" y="55426"/>
              <a:ext cx="1717964" cy="166254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9678D9-6999-DC15-617B-FB278C09FE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4727" y="1699490"/>
            <a:ext cx="11841018" cy="501020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5200" dirty="0">
                <a:solidFill>
                  <a:srgbClr val="1B146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Demi ITC" panose="020B0805030504020804" pitchFamily="34" charset="0"/>
              </a:rPr>
              <a:t>Tolerate</a:t>
            </a:r>
          </a:p>
          <a:p>
            <a:pPr marL="0" indent="0">
              <a:buNone/>
            </a:pPr>
            <a:r>
              <a:rPr lang="en-US" sz="4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Demi ITC" panose="020B0805030504020804" pitchFamily="34" charset="0"/>
              </a:rPr>
              <a:t>Therefore I, the prisoner of the Lord, implore you to walk in a manner worthy of the calling with which you have been called, with all humility and gentleness, with patience, showing tolerance for one another in love</a:t>
            </a:r>
          </a:p>
          <a:p>
            <a:pPr marL="0" indent="0" algn="r">
              <a:buNone/>
            </a:pPr>
            <a:r>
              <a:rPr lang="en-US" sz="4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Demi ITC" panose="020B0805030504020804" pitchFamily="34" charset="0"/>
              </a:rPr>
              <a:t>Ephesians 4:1-2; Col 3:13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5A5A618-F7F6-835A-E1B8-59A499AB67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4036" y="194481"/>
            <a:ext cx="11517746" cy="1325563"/>
          </a:xfrm>
        </p:spPr>
        <p:txBody>
          <a:bodyPr>
            <a:normAutofit/>
          </a:bodyPr>
          <a:lstStyle/>
          <a:p>
            <a:r>
              <a:rPr lang="en-US" sz="7200" dirty="0">
                <a:solidFill>
                  <a:srgbClr val="1B1464"/>
                </a:solidFill>
                <a:latin typeface="Eras Bold ITC" panose="020B0907030504020204" pitchFamily="34" charset="0"/>
                <a:cs typeface="Aharoni" panose="02010803020104030203" pitchFamily="2" charset="-79"/>
              </a:rPr>
              <a:t>One Another</a:t>
            </a:r>
          </a:p>
        </p:txBody>
      </p:sp>
    </p:spTree>
    <p:extLst>
      <p:ext uri="{BB962C8B-B14F-4D97-AF65-F5344CB8AC3E}">
        <p14:creationId xmlns:p14="http://schemas.microsoft.com/office/powerpoint/2010/main" val="42299619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1227</TotalTime>
  <Words>583</Words>
  <Application>Microsoft Office PowerPoint</Application>
  <PresentationFormat>Widescreen</PresentationFormat>
  <Paragraphs>95</Paragraphs>
  <Slides>17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Calibri</vt:lpstr>
      <vt:lpstr>Calibri Light</vt:lpstr>
      <vt:lpstr>Eras Bold ITC</vt:lpstr>
      <vt:lpstr>Eras Demi ITC</vt:lpstr>
      <vt:lpstr>Office Theme</vt:lpstr>
      <vt:lpstr>Creating Community</vt:lpstr>
      <vt:lpstr>I have responsibilities</vt:lpstr>
      <vt:lpstr>One Another</vt:lpstr>
      <vt:lpstr>One Another</vt:lpstr>
      <vt:lpstr>One Another</vt:lpstr>
      <vt:lpstr>One Another</vt:lpstr>
      <vt:lpstr>One Another</vt:lpstr>
      <vt:lpstr>One Another</vt:lpstr>
      <vt:lpstr>One Another</vt:lpstr>
      <vt:lpstr>One Another</vt:lpstr>
      <vt:lpstr>One Another</vt:lpstr>
      <vt:lpstr>One Another</vt:lpstr>
      <vt:lpstr>One Another</vt:lpstr>
      <vt:lpstr>One Another</vt:lpstr>
      <vt:lpstr>One Another</vt:lpstr>
      <vt:lpstr>One Another</vt:lpstr>
      <vt:lpstr>Responsibilities Towards One Another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Creating Community</dc:title>
  <dc:creator>Josh Blackmer</dc:creator>
  <cp:lastModifiedBy>Josh Blackmer</cp:lastModifiedBy>
  <cp:revision>26</cp:revision>
  <cp:lastPrinted>2023-04-05T19:45:50Z</cp:lastPrinted>
  <dcterms:created xsi:type="dcterms:W3CDTF">2023-03-15T19:00:54Z</dcterms:created>
  <dcterms:modified xsi:type="dcterms:W3CDTF">2023-04-12T19:47:55Z</dcterms:modified>
</cp:coreProperties>
</file>