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036"/>
    <a:srgbClr val="1A362C"/>
    <a:srgbClr val="1D3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DCE8-DFF9-B6D8-A762-EA06B7115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AE8C9-1CF5-A130-8E9A-B232278E9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8251C-D591-C6C2-36B1-140B2DB1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59CF2-4F74-A68A-52B9-83E7876C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FC8B0-354E-AEE0-A9A3-2A7FE63F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6043B1F3-E9E9-7A6E-3E13-8AD676E06A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BA35-438D-C408-3607-D7963115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1160E-4D00-F145-739F-F6417B58F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16F4A-4D15-1769-9025-D8C9A9A5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A43C1-012D-FF4C-B75B-3A4B5560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84BAE-6C71-117F-04ED-2E4823A5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39ED25-E4C1-9838-4178-AEBB5242E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6D3E8-C706-A9B5-74E9-83BFAA9A8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B03E3-88BE-50A6-3A85-1DFF401B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4CEF7-99BA-06ED-E7A3-147E4492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FF321-44A2-71C7-4E2B-5DF6CD1A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5DB95C14-B418-3466-FF3C-F09777612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A28835-1EDE-A8A7-9044-3DDB2F3D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2571"/>
            <a:ext cx="12192000" cy="686836"/>
          </a:xfrm>
          <a:solidFill>
            <a:srgbClr val="1A362C"/>
          </a:solidFill>
          <a:ln w="9525">
            <a:solidFill>
              <a:schemeClr val="bg1"/>
            </a:solidFill>
          </a:ln>
        </p:spPr>
        <p:txBody>
          <a:bodyPr/>
          <a:lstStyle>
            <a:lvl1pPr marL="288925" indent="0"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E901E-0137-9CC2-BF0C-2E0E06A0F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1864546" cy="480295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52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6252-C77C-06D1-B546-CA05F598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9A27F-4B62-E78C-F119-BCC4A316C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1CD9-8E0A-BDFF-CA8B-BD678437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36CDE-3844-FA9B-8E99-66FF7DC4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846B9-2E08-9E8F-1F85-6F817585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5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5306-500D-9146-7CC5-52ECAC70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FC33-40A3-8863-D983-F342068B7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45D2D-413B-B56A-3122-1EAD431F9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1A8C5-57D4-A4E5-547E-C519382F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E6A90-6E73-A7EB-E1E7-BEEE7047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3B37A-D009-D7E6-D979-213B874F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04B1-4E03-8A97-6532-AFEF19FC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EF885-B927-DEF9-9F54-20992E412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5262D-29EF-7F84-C0DE-5C6ADFBCA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B7665-44AB-1568-4C05-675120289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A25EA-D9B8-4BE2-A292-F04CF72AE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0F0A0-DF25-B3A4-155F-9E7A687D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75EE7D-037F-6292-2245-F47D1385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1BA5D-7534-2177-A6BE-B3CBC07D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2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589-9C34-0D2A-8D51-CE56B1A7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0DD84-C8F2-15A3-25E2-E2AEC802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C0284-3773-029A-43B7-D8D12427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25F67-88BF-A6C5-AAB7-B387EABD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194DF-63ED-24D8-6113-D990CFCB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307C9-D0EF-FEB0-0186-4937740F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504DC-79D9-96B5-45AD-5DDB33E9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FD92-9F87-8E02-4C96-8E9665E3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88CD-2528-9F41-DB79-061C2523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178E9-EC47-4B26-4340-3E5EB243E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D79A4-4A37-6DDC-AEFB-7FF9DA66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5FE1F-A1F9-DC3A-DB5B-B8C07AD3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AD17E-2C93-50B0-E7A6-BA281416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3BF5-D718-751E-DD64-ED53D974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F0EB4-50FD-AA40-4050-6DCC87EF3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DC14F-E9D7-1EF1-4947-1C13BEDBC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23BE9-6939-3676-4470-A1414089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77F9-8FA1-9288-1E69-0D30EDA1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9A630-6A11-412F-2784-01811B8A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9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2FD2A8-F7C9-D24B-9047-DFEFF73A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232D3-29F1-8F50-3FFC-9A1E4BE99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EBE11-DA7C-649E-26A1-0F3295D8C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AA0BA-E089-4948-9D0C-806F0106F9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DD89-8090-A6D2-E6AC-02DE6876C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8347C-EB9E-C653-BA83-F0DFE1DC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4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4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of the Sermon on the Mount (Matthew 5-7)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The Setting (5:1-2)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Righteous Character (5:3-12)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Personal Influence (5:13-16)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Relationship to the Law (5:17-20)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Righteous Heart (5:21-48)</a:t>
            </a:r>
          </a:p>
          <a:p>
            <a:pPr marL="1143000" lvl="1" indent="-512763">
              <a:buFont typeface="+mj-lt"/>
              <a:buAutoNum type="alphaUcPeriod"/>
            </a:pPr>
            <a:r>
              <a:rPr lang="en-US" dirty="0"/>
              <a:t>Regarding Anger and Murder (5:21-26)</a:t>
            </a:r>
          </a:p>
          <a:p>
            <a:pPr marL="1143000" lvl="1" indent="-512763">
              <a:buFont typeface="+mj-lt"/>
              <a:buAutoNum type="alphaUcPeriod"/>
            </a:pPr>
            <a:r>
              <a:rPr lang="en-US" dirty="0"/>
              <a:t>Regarding Adultery (5:27-30)</a:t>
            </a:r>
          </a:p>
          <a:p>
            <a:pPr marL="1143000" lvl="1" indent="-512763">
              <a:buFont typeface="+mj-lt"/>
              <a:buAutoNum type="alphaUcPeriod"/>
            </a:pPr>
            <a:r>
              <a:rPr lang="en-US" dirty="0"/>
              <a:t>Regarding Divorce (5:31-32)</a:t>
            </a:r>
          </a:p>
          <a:p>
            <a:pPr marL="1143000" lvl="1" indent="-512763">
              <a:buFont typeface="+mj-lt"/>
              <a:buAutoNum type="alphaUcPeriod"/>
            </a:pPr>
            <a:r>
              <a:rPr lang="en-US" dirty="0"/>
              <a:t>Regarding Oaths (5:33-37)</a:t>
            </a:r>
          </a:p>
          <a:p>
            <a:pPr marL="1143000" lvl="1" indent="-512763">
              <a:buFont typeface="+mj-lt"/>
              <a:buAutoNum type="alphaUcPeriod"/>
            </a:pPr>
            <a:r>
              <a:rPr lang="en-US" dirty="0"/>
              <a:t>Regarding Retaliation (5:38-42)</a:t>
            </a:r>
          </a:p>
          <a:p>
            <a:pPr marL="1143000" lvl="1" indent="-512763">
              <a:buFont typeface="+mj-lt"/>
              <a:buAutoNum type="alphaUcPeriod"/>
            </a:pPr>
            <a:r>
              <a:rPr lang="en-US" dirty="0"/>
              <a:t>Regarding Enemies (5:43-48)</a:t>
            </a:r>
          </a:p>
          <a:p>
            <a:pPr marL="1143000" lvl="1" indent="-512763">
              <a:buFont typeface="+mj-lt"/>
              <a:buAutoNum type="alpha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V.  The Christian’s Righteous Heart (5:21-48)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2010768" cy="4802957"/>
          </a:xfrm>
        </p:spPr>
        <p:txBody>
          <a:bodyPr>
            <a:normAutofit/>
          </a:bodyPr>
          <a:lstStyle/>
          <a:p>
            <a:r>
              <a:rPr lang="en-US" dirty="0"/>
              <a:t>The Righteous Heart Regarding </a:t>
            </a:r>
            <a:r>
              <a:rPr lang="en-US" u="sng" dirty="0"/>
              <a:t>Enemies</a:t>
            </a:r>
            <a:r>
              <a:rPr lang="en-US" dirty="0"/>
              <a:t> (5:43-48)</a:t>
            </a:r>
          </a:p>
          <a:p>
            <a:pPr lvl="1"/>
            <a:r>
              <a:rPr lang="en-US" dirty="0"/>
              <a:t>The Jews defined “neighbor” too narrowly – Jesus defined it as everyone you meet</a:t>
            </a:r>
          </a:p>
          <a:p>
            <a:pPr lvl="1"/>
            <a:r>
              <a:rPr lang="en-US" dirty="0"/>
              <a:t>Christians are commanded to “love” everyone, including our enemies</a:t>
            </a:r>
          </a:p>
          <a:p>
            <a:pPr lvl="2"/>
            <a:r>
              <a:rPr lang="en-US" dirty="0"/>
              <a:t>Agape love is not based upon sentiment or feelings</a:t>
            </a:r>
          </a:p>
          <a:p>
            <a:pPr lvl="2"/>
            <a:r>
              <a:rPr lang="en-US" dirty="0"/>
              <a:t>Agape love is a love of the will, which intentionally seeks the best for others and does what is best</a:t>
            </a:r>
          </a:p>
          <a:p>
            <a:pPr lvl="2"/>
            <a:r>
              <a:rPr lang="en-US" dirty="0"/>
              <a:t>Jesus knew that one cannot truly “pray” to God and “hate” man at the same time</a:t>
            </a:r>
          </a:p>
          <a:p>
            <a:pPr lvl="1"/>
            <a:r>
              <a:rPr lang="en-US" dirty="0"/>
              <a:t>Christians who love their enemies have the character of (i.e., are “sons of”) their Father</a:t>
            </a:r>
          </a:p>
          <a:p>
            <a:pPr lvl="2"/>
            <a:r>
              <a:rPr lang="en-US" dirty="0"/>
              <a:t>God’s general providential care is upon all of His creations, even those who hate Him</a:t>
            </a:r>
          </a:p>
          <a:p>
            <a:pPr lvl="2"/>
            <a:r>
              <a:rPr lang="en-US" dirty="0"/>
              <a:t>Loving our enemies makes us “complete, whole, mature,” imitating our Standard (i.e., our Father)</a:t>
            </a:r>
          </a:p>
          <a:p>
            <a:pPr lvl="2"/>
            <a:r>
              <a:rPr lang="en-US" dirty="0"/>
              <a:t>The Bible frequently calls upon followers of God to be like Him:</a:t>
            </a:r>
            <a:br>
              <a:rPr lang="en-US" dirty="0"/>
            </a:br>
            <a:r>
              <a:rPr lang="en-US" dirty="0"/>
              <a:t>Blameless like Him (Deut. 18:3), holy like Him (1 Pet. 1:15-16), merciful like Him (Luke 6:36)</a:t>
            </a:r>
          </a:p>
          <a:p>
            <a:pPr lvl="2"/>
            <a:r>
              <a:rPr lang="en-US" dirty="0"/>
              <a:t>To love like God is to seek a person’s highest good</a:t>
            </a:r>
          </a:p>
        </p:txBody>
      </p:sp>
    </p:spTree>
    <p:extLst>
      <p:ext uri="{BB962C8B-B14F-4D97-AF65-F5344CB8AC3E}">
        <p14:creationId xmlns:p14="http://schemas.microsoft.com/office/powerpoint/2010/main" val="220997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VI.  The Christian’s Genuine Motivation (6:1-15)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2010768" cy="4802957"/>
          </a:xfrm>
        </p:spPr>
        <p:txBody>
          <a:bodyPr>
            <a:normAutofit/>
          </a:bodyPr>
          <a:lstStyle/>
          <a:p>
            <a:r>
              <a:rPr lang="en-US" dirty="0"/>
              <a:t>General Warning: Introducing Three Chief Elements of Religion (6:1)</a:t>
            </a:r>
          </a:p>
          <a:p>
            <a:pPr lvl="1"/>
            <a:r>
              <a:rPr lang="en-US" dirty="0"/>
              <a:t>Pharisees practiced righteousness to receive glory from men (23:5)</a:t>
            </a:r>
          </a:p>
          <a:p>
            <a:pPr lvl="1"/>
            <a:r>
              <a:rPr lang="en-US" dirty="0"/>
              <a:t>One’s motives determine one’s quality of actions (1 Cor. 13:1-3)</a:t>
            </a:r>
          </a:p>
          <a:p>
            <a:pPr lvl="1"/>
            <a:r>
              <a:rPr lang="en-US" dirty="0"/>
              <a:t>The wrong motives will lead to no reward from God</a:t>
            </a:r>
          </a:p>
          <a:p>
            <a:r>
              <a:rPr lang="en-US" dirty="0"/>
              <a:t>Genuine Motivation in Regard to </a:t>
            </a:r>
            <a:r>
              <a:rPr lang="en-US" u="sng" dirty="0"/>
              <a:t>Giving</a:t>
            </a:r>
            <a:r>
              <a:rPr lang="en-US" dirty="0"/>
              <a:t> (6:2-4)</a:t>
            </a:r>
          </a:p>
          <a:p>
            <a:pPr lvl="1"/>
            <a:r>
              <a:rPr lang="en-US" dirty="0"/>
              <a:t>A hypocrite is a play actor, a pretender, who does right things for wrong reasons</a:t>
            </a:r>
          </a:p>
          <a:p>
            <a:pPr lvl="1"/>
            <a:r>
              <a:rPr lang="en-US" dirty="0"/>
              <a:t>Do not toot your own horn when giving alms to/for the needy</a:t>
            </a:r>
          </a:p>
          <a:p>
            <a:pPr lvl="1"/>
            <a:r>
              <a:rPr lang="en-US" dirty="0"/>
              <a:t>“They have (present tense) their reward” is an accounting term = “Paid in full”</a:t>
            </a:r>
          </a:p>
          <a:p>
            <a:pPr lvl="1"/>
            <a:r>
              <a:rPr lang="en-US" dirty="0"/>
              <a:t>Our giving should be as discreet as possible, not attracting attention or praise</a:t>
            </a:r>
          </a:p>
          <a:p>
            <a:pPr lvl="1"/>
            <a:r>
              <a:rPr lang="en-US" dirty="0"/>
              <a:t>We should expect the Father’s reward to be spiritual, not material (5:12; 10:42; 25:14-46)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VI.  The Christian’s Genuine Motivation (6:1-15)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2010768" cy="4802957"/>
          </a:xfrm>
        </p:spPr>
        <p:txBody>
          <a:bodyPr>
            <a:normAutofit/>
          </a:bodyPr>
          <a:lstStyle/>
          <a:p>
            <a:r>
              <a:rPr lang="en-US" dirty="0"/>
              <a:t>Genuine Motivation in Regard to </a:t>
            </a:r>
            <a:r>
              <a:rPr lang="en-US" u="sng" dirty="0"/>
              <a:t>Praying</a:t>
            </a:r>
            <a:r>
              <a:rPr lang="en-US" dirty="0"/>
              <a:t> (6:5-15)</a:t>
            </a:r>
          </a:p>
          <a:p>
            <a:pPr lvl="1"/>
            <a:r>
              <a:rPr lang="en-US" dirty="0"/>
              <a:t>Prayer involves sincerity (6:5)</a:t>
            </a:r>
          </a:p>
          <a:p>
            <a:pPr lvl="2"/>
            <a:r>
              <a:rPr lang="en-US" dirty="0"/>
              <a:t>Jesus is not prohibiting public prayers (cf. 15:36; Luke 18:10-14)</a:t>
            </a:r>
          </a:p>
          <a:p>
            <a:pPr lvl="2"/>
            <a:r>
              <a:rPr lang="en-US" dirty="0"/>
              <a:t>Jesus is prohibiting flaunting prayers, making a display of them, as certain Jews were doing</a:t>
            </a:r>
          </a:p>
          <a:p>
            <a:pPr lvl="1"/>
            <a:r>
              <a:rPr lang="en-US" dirty="0"/>
              <a:t>Prayer involves solitude (6:6)</a:t>
            </a:r>
          </a:p>
          <a:p>
            <a:pPr lvl="2"/>
            <a:r>
              <a:rPr lang="en-US" dirty="0"/>
              <a:t>Prayer involves an intimate conversation with your Father, without attracting attention</a:t>
            </a:r>
          </a:p>
          <a:p>
            <a:pPr lvl="1"/>
            <a:r>
              <a:rPr lang="en-US" dirty="0"/>
              <a:t>Prayer involves simplicity (6:7)</a:t>
            </a:r>
          </a:p>
          <a:p>
            <a:pPr lvl="2"/>
            <a:r>
              <a:rPr lang="en-US" dirty="0"/>
              <a:t>Jesus is not forbidding repetition in prayer (cf. 26:44), but meaningless, idle phrases not from the heart</a:t>
            </a:r>
          </a:p>
          <a:p>
            <a:pPr lvl="2"/>
            <a:r>
              <a:rPr lang="en-US" dirty="0"/>
              <a:t>Jesus is not forbidding long prayers (cf. Luke 6:12), but hoping to draw favorable attention </a:t>
            </a:r>
            <a:r>
              <a:rPr lang="en-US"/>
              <a:t>to self</a:t>
            </a:r>
            <a:endParaRPr lang="en-US" dirty="0"/>
          </a:p>
          <a:p>
            <a:pPr lvl="1"/>
            <a:r>
              <a:rPr lang="en-US" dirty="0"/>
              <a:t>Prayer involves security (6:8)</a:t>
            </a:r>
          </a:p>
          <a:p>
            <a:pPr lvl="2"/>
            <a:r>
              <a:rPr lang="en-US" dirty="0"/>
              <a:t>The purpose of prayer is not to inform God or manipulate God</a:t>
            </a:r>
          </a:p>
          <a:p>
            <a:pPr lvl="2"/>
            <a:r>
              <a:rPr lang="en-US" dirty="0"/>
              <a:t>The purpose is to demonstrate reliance upon and reverence for the Giver of all good things (7:7-11)</a:t>
            </a:r>
          </a:p>
        </p:txBody>
      </p:sp>
    </p:spTree>
    <p:extLst>
      <p:ext uri="{BB962C8B-B14F-4D97-AF65-F5344CB8AC3E}">
        <p14:creationId xmlns:p14="http://schemas.microsoft.com/office/powerpoint/2010/main" val="12087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VI.  The Christian’s Genuine Motivation (6:1-15)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2010768" cy="4802957"/>
          </a:xfrm>
        </p:spPr>
        <p:txBody>
          <a:bodyPr>
            <a:normAutofit/>
          </a:bodyPr>
          <a:lstStyle/>
          <a:p>
            <a:r>
              <a:rPr lang="en-US" dirty="0"/>
              <a:t>Genuine Motivation in Regard to </a:t>
            </a:r>
            <a:r>
              <a:rPr lang="en-US" u="sng" dirty="0"/>
              <a:t>Praying</a:t>
            </a:r>
            <a:r>
              <a:rPr lang="en-US" dirty="0"/>
              <a:t> (6:5-15)</a:t>
            </a:r>
          </a:p>
          <a:p>
            <a:pPr lvl="1"/>
            <a:r>
              <a:rPr lang="en-US" dirty="0"/>
              <a:t>Jesus provided a “Model Prayer” – not “The Lord’s Prayer” or for rote recitation (6:9-13)</a:t>
            </a:r>
          </a:p>
          <a:p>
            <a:pPr lvl="1"/>
            <a:r>
              <a:rPr lang="en-US" dirty="0"/>
              <a:t>Prayer is to be directed to the Father (6:6, 9)</a:t>
            </a:r>
          </a:p>
          <a:p>
            <a:pPr lvl="1"/>
            <a:r>
              <a:rPr lang="en-US" dirty="0"/>
              <a:t>The first three petitions are centered on God and His glory (6:9-10)</a:t>
            </a:r>
          </a:p>
          <a:p>
            <a:pPr lvl="1"/>
            <a:r>
              <a:rPr lang="en-US" dirty="0"/>
              <a:t>The last </a:t>
            </a:r>
            <a:r>
              <a:rPr lang="en-US"/>
              <a:t>three petitions </a:t>
            </a:r>
            <a:r>
              <a:rPr lang="en-US" dirty="0"/>
              <a:t>deal with man’s needs (6:9-13)</a:t>
            </a:r>
          </a:p>
          <a:p>
            <a:pPr lvl="1"/>
            <a:r>
              <a:rPr lang="en-US" dirty="0"/>
              <a:t>Receiving forgiveness of our sins from God depends on us forgiving others (6:14-15)</a:t>
            </a:r>
          </a:p>
        </p:txBody>
      </p:sp>
    </p:spTree>
    <p:extLst>
      <p:ext uri="{BB962C8B-B14F-4D97-AF65-F5344CB8AC3E}">
        <p14:creationId xmlns:p14="http://schemas.microsoft.com/office/powerpoint/2010/main" val="334948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679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OUTLINE of the Sermon on the Mount (Matthew 5-7)</vt:lpstr>
      <vt:lpstr>V.  The Christian’s Righteous Heart (5:21-48)</vt:lpstr>
      <vt:lpstr>VI.  The Christian’s Genuine Motivation (6:1-15)</vt:lpstr>
      <vt:lpstr>VI.  The Christian’s Genuine Motivation (6:1-15)</vt:lpstr>
      <vt:lpstr>VI.  The Christian’s Genuine Motivation (6:1-15)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6</cp:revision>
  <dcterms:created xsi:type="dcterms:W3CDTF">2023-02-17T02:07:46Z</dcterms:created>
  <dcterms:modified xsi:type="dcterms:W3CDTF">2023-04-02T12:37:16Z</dcterms:modified>
</cp:coreProperties>
</file>