
<file path=[Content_Types].xml><?xml version="1.0" encoding="utf-8"?>
<Types xmlns="http://schemas.openxmlformats.org/package/2006/content-types">
  <Default Extension="19-324279168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3" r:id="rId4"/>
    <p:sldId id="264" r:id="rId5"/>
    <p:sldId id="265" r:id="rId6"/>
    <p:sldId id="266" r:id="rId7"/>
    <p:sldId id="269"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464"/>
    <a:srgbClr val="1B1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9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FAE1D-C3F3-47E0-BBDE-B8BE275D4CC6}" type="datetimeFigureOut">
              <a:rPr lang="en-US" smtClean="0"/>
              <a:t>4/5/2023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48FAF-28FD-498F-ADCD-3356D711D75D}" type="slidenum">
              <a:rPr lang="en-US" smtClean="0"/>
              <a:t>‹#›</a:t>
            </a:fld>
            <a:endParaRPr lang="en-US"/>
          </a:p>
        </p:txBody>
      </p:sp>
    </p:spTree>
    <p:extLst>
      <p:ext uri="{BB962C8B-B14F-4D97-AF65-F5344CB8AC3E}">
        <p14:creationId xmlns:p14="http://schemas.microsoft.com/office/powerpoint/2010/main" val="6134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2</a:t>
            </a:fld>
            <a:endParaRPr lang="en-US"/>
          </a:p>
        </p:txBody>
      </p:sp>
    </p:spTree>
    <p:extLst>
      <p:ext uri="{BB962C8B-B14F-4D97-AF65-F5344CB8AC3E}">
        <p14:creationId xmlns:p14="http://schemas.microsoft.com/office/powerpoint/2010/main" val="219485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3</a:t>
            </a:fld>
            <a:endParaRPr lang="en-US"/>
          </a:p>
        </p:txBody>
      </p:sp>
    </p:spTree>
    <p:extLst>
      <p:ext uri="{BB962C8B-B14F-4D97-AF65-F5344CB8AC3E}">
        <p14:creationId xmlns:p14="http://schemas.microsoft.com/office/powerpoint/2010/main" val="3269870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4</a:t>
            </a:fld>
            <a:endParaRPr lang="en-US"/>
          </a:p>
        </p:txBody>
      </p:sp>
    </p:spTree>
    <p:extLst>
      <p:ext uri="{BB962C8B-B14F-4D97-AF65-F5344CB8AC3E}">
        <p14:creationId xmlns:p14="http://schemas.microsoft.com/office/powerpoint/2010/main" val="315960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5</a:t>
            </a:fld>
            <a:endParaRPr lang="en-US"/>
          </a:p>
        </p:txBody>
      </p:sp>
    </p:spTree>
    <p:extLst>
      <p:ext uri="{BB962C8B-B14F-4D97-AF65-F5344CB8AC3E}">
        <p14:creationId xmlns:p14="http://schemas.microsoft.com/office/powerpoint/2010/main" val="2497753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6</a:t>
            </a:fld>
            <a:endParaRPr lang="en-US"/>
          </a:p>
        </p:txBody>
      </p:sp>
    </p:spTree>
    <p:extLst>
      <p:ext uri="{BB962C8B-B14F-4D97-AF65-F5344CB8AC3E}">
        <p14:creationId xmlns:p14="http://schemas.microsoft.com/office/powerpoint/2010/main" val="2650366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7</a:t>
            </a:fld>
            <a:endParaRPr lang="en-US"/>
          </a:p>
        </p:txBody>
      </p:sp>
    </p:spTree>
    <p:extLst>
      <p:ext uri="{BB962C8B-B14F-4D97-AF65-F5344CB8AC3E}">
        <p14:creationId xmlns:p14="http://schemas.microsoft.com/office/powerpoint/2010/main" val="3793925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8</a:t>
            </a:fld>
            <a:endParaRPr lang="en-US"/>
          </a:p>
        </p:txBody>
      </p:sp>
    </p:spTree>
    <p:extLst>
      <p:ext uri="{BB962C8B-B14F-4D97-AF65-F5344CB8AC3E}">
        <p14:creationId xmlns:p14="http://schemas.microsoft.com/office/powerpoint/2010/main" val="86660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9</a:t>
            </a:fld>
            <a:endParaRPr lang="en-US"/>
          </a:p>
        </p:txBody>
      </p:sp>
    </p:spTree>
    <p:extLst>
      <p:ext uri="{BB962C8B-B14F-4D97-AF65-F5344CB8AC3E}">
        <p14:creationId xmlns:p14="http://schemas.microsoft.com/office/powerpoint/2010/main" val="257970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3549-C79D-FB52-5F8D-89908DCC30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DF1DE-7FB4-313C-53F0-3D494BF27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40A4E-8D5F-4309-6791-4F65CB0302FF}"/>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3F05476B-D6B4-11CE-94DD-014E29335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FB0D3-090D-1800-D783-683FD1B3EB16}"/>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429753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AB9D-35C2-AB93-D9DA-4A46AEB5E8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F336D-DD91-9D02-7C67-F8437E184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9F775-1505-65CE-2875-E951619F559B}"/>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8B086010-9FC4-8A22-6B2D-30B8C03A8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18B0-5A2A-3546-0088-4569439E9634}"/>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87960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534ED-87D9-1C22-C826-335EBA0AE3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A95C74-1EBD-9282-E9CB-5C9C52595A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B6B5D-FB3E-2E65-57B2-34C3C630EE8A}"/>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745C441E-3B49-4147-6235-755422E4A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EDE22-A2AB-027C-16E8-9FDA291D59CC}"/>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12913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E6D6-0308-41F9-111F-C581A7C2F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6DB1D-2C25-4433-D7BF-2BCB01379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CBE3D-8124-7B0E-E8D1-A3B1BB4A8106}"/>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152CD79A-09CC-BEA5-0478-AC4450005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B64FC-0AF1-FF5B-4886-87413708428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1248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801A-C139-B9D2-D6DD-38F3808447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4BDB6F-3A22-B0A4-3571-862AB3BFE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028AE-9E25-0E32-E123-82F1A1A6249F}"/>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2A992DD8-ACB1-6F9F-0272-056D9C792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B94A-450B-C929-8580-D4A79EE1D678}"/>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08096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10F-2999-AA7D-1EFC-5A887B3D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B0EE0-5895-6C49-32EC-7D46FDC283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3F4A4-1607-A055-EC11-ED542C649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5F719-FAE1-5655-9F69-F1CB716E67B4}"/>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6" name="Footer Placeholder 5">
            <a:extLst>
              <a:ext uri="{FF2B5EF4-FFF2-40B4-BE49-F238E27FC236}">
                <a16:creationId xmlns:a16="http://schemas.microsoft.com/office/drawing/2014/main" id="{9F0EBCBD-AFF5-9971-FFCA-8AAE5DFF9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6A719-001E-A4B1-ABDE-8A21384687FF}"/>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5580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593D-6B57-8260-6DCA-FB509F7D3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C8EB3-4D74-3203-46D7-3E88CCB38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FE88-6475-F0D0-235B-BE412F9405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AC875-2B6B-5860-B733-BC057BDB88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A024C-8B74-A052-F770-B99C4E496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29DC7B-A652-320F-E97F-9DAD23085F1D}"/>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8" name="Footer Placeholder 7">
            <a:extLst>
              <a:ext uri="{FF2B5EF4-FFF2-40B4-BE49-F238E27FC236}">
                <a16:creationId xmlns:a16="http://schemas.microsoft.com/office/drawing/2014/main" id="{2B20E994-01FD-2ECA-951E-4BDC2A78E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818C2-BC2D-3450-308E-4E4F7976EAD3}"/>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3917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77F-748C-1D12-ABDA-7D104FC367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01704-B283-3AAF-6D58-9B8AE48F48B7}"/>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4" name="Footer Placeholder 3">
            <a:extLst>
              <a:ext uri="{FF2B5EF4-FFF2-40B4-BE49-F238E27FC236}">
                <a16:creationId xmlns:a16="http://schemas.microsoft.com/office/drawing/2014/main" id="{5C3C1276-38A7-E995-2B19-EEFB63E3DD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3E0A6-7E30-82B9-534B-5DDBBAF0CD7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5393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320CF-BEC1-E53C-EEC0-8F2D631115B5}"/>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3" name="Footer Placeholder 2">
            <a:extLst>
              <a:ext uri="{FF2B5EF4-FFF2-40B4-BE49-F238E27FC236}">
                <a16:creationId xmlns:a16="http://schemas.microsoft.com/office/drawing/2014/main" id="{7DFE9BEA-80F8-78FA-9690-B4D6B6D1D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1C6BD-E260-4657-D584-E5FBB848514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31359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9DB0-CB21-E7FF-381A-ECB648C66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2A2AF-E7EC-8467-1225-6749DF3EB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31835-71F7-7C7A-AEB1-50F7BA9B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EF32F-EA5B-C89C-6208-76DEB9F73862}"/>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6" name="Footer Placeholder 5">
            <a:extLst>
              <a:ext uri="{FF2B5EF4-FFF2-40B4-BE49-F238E27FC236}">
                <a16:creationId xmlns:a16="http://schemas.microsoft.com/office/drawing/2014/main" id="{D82F1394-5DF1-1AD9-F48B-FAE7356F1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010E8-AEBD-ABB7-F7CD-420CE967887B}"/>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33310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545F-AFE1-538C-BCCB-09D55F1E4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F05595-4CBD-FE79-319D-CC0F0D8B4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F8332-BE4F-1CDF-A83F-E3EA5232E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EA2D1-3510-EC2A-B0D1-135407D66AD2}"/>
              </a:ext>
            </a:extLst>
          </p:cNvPr>
          <p:cNvSpPr>
            <a:spLocks noGrp="1"/>
          </p:cNvSpPr>
          <p:nvPr>
            <p:ph type="dt" sz="half" idx="10"/>
          </p:nvPr>
        </p:nvSpPr>
        <p:spPr/>
        <p:txBody>
          <a:bodyPr/>
          <a:lstStyle/>
          <a:p>
            <a:fld id="{B07674B1-6FB2-4184-A655-64DA648B98CD}" type="datetimeFigureOut">
              <a:rPr lang="en-US" smtClean="0"/>
              <a:t>4/5/2023</a:t>
            </a:fld>
            <a:endParaRPr lang="en-US"/>
          </a:p>
        </p:txBody>
      </p:sp>
      <p:sp>
        <p:nvSpPr>
          <p:cNvPr id="6" name="Footer Placeholder 5">
            <a:extLst>
              <a:ext uri="{FF2B5EF4-FFF2-40B4-BE49-F238E27FC236}">
                <a16:creationId xmlns:a16="http://schemas.microsoft.com/office/drawing/2014/main" id="{F8DFFB50-992C-E745-86CC-C7BFA52D6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8C273-6E6A-529D-2A93-14EAD249E9E7}"/>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76438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42791-486B-866C-D7C2-B2203E7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99247A-5A23-2675-6F61-4D64CF0FF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A6A79-9D00-DE21-0726-1494307B3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674B1-6FB2-4184-A655-64DA648B98CD}" type="datetimeFigureOut">
              <a:rPr lang="en-US" smtClean="0"/>
              <a:t>4/5/2023</a:t>
            </a:fld>
            <a:endParaRPr lang="en-US"/>
          </a:p>
        </p:txBody>
      </p:sp>
      <p:sp>
        <p:nvSpPr>
          <p:cNvPr id="5" name="Footer Placeholder 4">
            <a:extLst>
              <a:ext uri="{FF2B5EF4-FFF2-40B4-BE49-F238E27FC236}">
                <a16:creationId xmlns:a16="http://schemas.microsoft.com/office/drawing/2014/main" id="{7CE45635-94DC-C219-744A-1914D7A8E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D8E443-3EFD-E5A2-6DB3-FCF501E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D32C9-8F84-4C9E-BC4B-CA841FAF54F7}" type="slidenum">
              <a:rPr lang="en-US" smtClean="0"/>
              <a:t>‹#›</a:t>
            </a:fld>
            <a:endParaRPr lang="en-US"/>
          </a:p>
        </p:txBody>
      </p:sp>
    </p:spTree>
    <p:extLst>
      <p:ext uri="{BB962C8B-B14F-4D97-AF65-F5344CB8AC3E}">
        <p14:creationId xmlns:p14="http://schemas.microsoft.com/office/powerpoint/2010/main" val="226807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9-3242791681"/><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12000"/>
          </a:stretch>
        </a:blipFill>
        <a:effectLst/>
      </p:bgPr>
    </p:bg>
    <p:spTree>
      <p:nvGrpSpPr>
        <p:cNvPr id="1" name=""/>
        <p:cNvGrpSpPr/>
        <p:nvPr/>
      </p:nvGrpSpPr>
      <p:grpSpPr>
        <a:xfrm>
          <a:off x="0" y="0"/>
          <a:ext cx="0" cy="0"/>
          <a:chOff x="0" y="0"/>
          <a:chExt cx="0" cy="0"/>
        </a:xfrm>
      </p:grpSpPr>
      <p:sp>
        <p:nvSpPr>
          <p:cNvPr id="4" name="Flowchart: Terminator 3">
            <a:extLst>
              <a:ext uri="{FF2B5EF4-FFF2-40B4-BE49-F238E27FC236}">
                <a16:creationId xmlns:a16="http://schemas.microsoft.com/office/drawing/2014/main" id="{E0FD8CF0-9269-86FD-A86B-7B77C2D90EF0}"/>
              </a:ext>
            </a:extLst>
          </p:cNvPr>
          <p:cNvSpPr/>
          <p:nvPr/>
        </p:nvSpPr>
        <p:spPr>
          <a:xfrm>
            <a:off x="184727" y="225209"/>
            <a:ext cx="7860146" cy="2296697"/>
          </a:xfrm>
          <a:prstGeom prst="flowChartTerminator">
            <a:avLst/>
          </a:prstGeom>
          <a:solidFill>
            <a:srgbClr val="1B146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340E9-D68A-6E1F-8986-B6A4E5412966}"/>
              </a:ext>
            </a:extLst>
          </p:cNvPr>
          <p:cNvSpPr>
            <a:spLocks noGrp="1"/>
          </p:cNvSpPr>
          <p:nvPr>
            <p:ph type="ctrTitle"/>
          </p:nvPr>
        </p:nvSpPr>
        <p:spPr>
          <a:xfrm>
            <a:off x="701963" y="304804"/>
            <a:ext cx="5689599" cy="2161685"/>
          </a:xfrm>
        </p:spPr>
        <p:txBody>
          <a:bodyPr>
            <a:normAutofit fontScale="90000"/>
          </a:bodyPr>
          <a:lstStyle/>
          <a:p>
            <a:pPr algn="l"/>
            <a:r>
              <a:rPr lang="en-US" sz="8000" dirty="0">
                <a:solidFill>
                  <a:schemeClr val="bg1"/>
                </a:solidFill>
                <a:latin typeface="Eras Bold ITC" panose="020B0907030504020204" pitchFamily="34" charset="0"/>
                <a:cs typeface="Aharoni" panose="02010803020104030203" pitchFamily="2" charset="-79"/>
              </a:rPr>
              <a:t>Creating</a:t>
            </a:r>
            <a:br>
              <a:rPr lang="en-US" sz="8000" dirty="0">
                <a:solidFill>
                  <a:schemeClr val="bg1"/>
                </a:solidFill>
                <a:latin typeface="Eras Bold ITC" panose="020B0907030504020204" pitchFamily="34" charset="0"/>
                <a:cs typeface="Aharoni" panose="02010803020104030203" pitchFamily="2" charset="-79"/>
              </a:rPr>
            </a:br>
            <a:r>
              <a:rPr lang="en-US" sz="8000" dirty="0">
                <a:solidFill>
                  <a:schemeClr val="bg1"/>
                </a:solidFill>
                <a:latin typeface="Eras Bold ITC" panose="020B0907030504020204" pitchFamily="34" charset="0"/>
                <a:cs typeface="Aharoni" panose="02010803020104030203" pitchFamily="2" charset="-79"/>
              </a:rPr>
              <a:t>Community</a:t>
            </a:r>
          </a:p>
        </p:txBody>
      </p:sp>
      <p:sp>
        <p:nvSpPr>
          <p:cNvPr id="6" name="Flowchart: Terminator 5">
            <a:extLst>
              <a:ext uri="{FF2B5EF4-FFF2-40B4-BE49-F238E27FC236}">
                <a16:creationId xmlns:a16="http://schemas.microsoft.com/office/drawing/2014/main" id="{4506447B-B4B2-4068-BFBC-52BE3E0FEBE7}"/>
              </a:ext>
            </a:extLst>
          </p:cNvPr>
          <p:cNvSpPr/>
          <p:nvPr/>
        </p:nvSpPr>
        <p:spPr>
          <a:xfrm>
            <a:off x="6280727" y="1088168"/>
            <a:ext cx="4793673" cy="1869426"/>
          </a:xfrm>
          <a:prstGeom prst="flowChartTerminator">
            <a:avLst/>
          </a:prstGeom>
          <a:solidFill>
            <a:schemeClr val="bg1"/>
          </a:solidFill>
          <a:ln w="38100">
            <a:solidFill>
              <a:srgbClr val="1B14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DA73916-0E94-760A-F997-64F2B8334681}"/>
              </a:ext>
            </a:extLst>
          </p:cNvPr>
          <p:cNvSpPr txBox="1">
            <a:spLocks/>
          </p:cNvSpPr>
          <p:nvPr/>
        </p:nvSpPr>
        <p:spPr>
          <a:xfrm>
            <a:off x="6871856" y="1015998"/>
            <a:ext cx="3870031" cy="20062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sz="7200" dirty="0">
                <a:solidFill>
                  <a:srgbClr val="1B1463"/>
                </a:solidFill>
                <a:latin typeface="Eras Bold ITC" panose="020B0907030504020204" pitchFamily="34" charset="0"/>
                <a:cs typeface="Aharoni" panose="02010803020104030203" pitchFamily="2" charset="-79"/>
              </a:rPr>
              <a:t>In The</a:t>
            </a:r>
          </a:p>
          <a:p>
            <a:pPr algn="l">
              <a:lnSpc>
                <a:spcPct val="80000"/>
              </a:lnSpc>
            </a:pPr>
            <a:r>
              <a:rPr lang="en-US" sz="7200" dirty="0">
                <a:solidFill>
                  <a:srgbClr val="1B1463"/>
                </a:solidFill>
                <a:latin typeface="Eras Bold ITC" panose="020B0907030504020204" pitchFamily="34" charset="0"/>
                <a:cs typeface="Aharoni" panose="02010803020104030203" pitchFamily="2" charset="-79"/>
              </a:rPr>
              <a:t>Church</a:t>
            </a:r>
          </a:p>
        </p:txBody>
      </p:sp>
    </p:spTree>
    <p:extLst>
      <p:ext uri="{BB962C8B-B14F-4D97-AF65-F5344CB8AC3E}">
        <p14:creationId xmlns:p14="http://schemas.microsoft.com/office/powerpoint/2010/main" val="3712589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Mark 12:30-31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“And you shall love the Lord your God with all your heart and with all your soul and with all your mind and with all your strength.’  (31)  The second is this: ‘You shall love your neighbor as yourself.’ There is no other commandment greater than these.”</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The Most Important</a:t>
            </a:r>
          </a:p>
        </p:txBody>
      </p:sp>
    </p:spTree>
    <p:extLst>
      <p:ext uri="{BB962C8B-B14F-4D97-AF65-F5344CB8AC3E}">
        <p14:creationId xmlns:p14="http://schemas.microsoft.com/office/powerpoint/2010/main" val="79479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Body and Mind Orientation (1-3)</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Body </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Present</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Living</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Holy Sacrifice</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Rational service</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Romans 6:12-18</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1 Corinthians 6:19-20</a:t>
            </a:r>
          </a:p>
          <a:p>
            <a:pPr lvl="1"/>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137147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Body and Mind Orientation (1-3)</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Mind </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Not conformed (1 Peter 1:13-15)</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Transformed/Metamorphosis</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Renewed</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So that… (Ephesians 5:7-17; Colossians 1:9-12)</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Don’t think this way</a:t>
            </a:r>
          </a:p>
          <a:p>
            <a:pPr lvl="1"/>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Think this way</a:t>
            </a:r>
          </a:p>
          <a:p>
            <a:pPr lvl="1"/>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2882429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6" y="1699490"/>
            <a:ext cx="10788073"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One Body (4-8)</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One </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In Christ</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Different Gifts</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
        <p:nvSpPr>
          <p:cNvPr id="10" name="TextBox 9">
            <a:extLst>
              <a:ext uri="{FF2B5EF4-FFF2-40B4-BE49-F238E27FC236}">
                <a16:creationId xmlns:a16="http://schemas.microsoft.com/office/drawing/2014/main" id="{0C8EB6BC-1E18-EF10-6860-AA2684A3B6FD}"/>
              </a:ext>
            </a:extLst>
          </p:cNvPr>
          <p:cNvSpPr txBox="1"/>
          <p:nvPr/>
        </p:nvSpPr>
        <p:spPr>
          <a:xfrm>
            <a:off x="247362" y="4490256"/>
            <a:ext cx="7146491" cy="2367744"/>
          </a:xfrm>
          <a:prstGeom prst="rect">
            <a:avLst/>
          </a:prstGeom>
          <a:noFill/>
        </p:spPr>
        <p:txBody>
          <a:bodyPr wrap="square" numCol="2">
            <a:spAutoFit/>
          </a:bodyPr>
          <a:lstStyle/>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Prophecy</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Service</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Teaching</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Exhortation</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Giving</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Leadership</a:t>
            </a:r>
          </a:p>
          <a:p>
            <a:pPr marL="685800" marR="0" lvl="1" indent="-2286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Eras Demi ITC" panose="020B0805030504020804" pitchFamily="34" charset="0"/>
                <a:ea typeface="+mn-ea"/>
                <a:cs typeface="+mn-cs"/>
              </a:rPr>
              <a:t>Mercy</a:t>
            </a:r>
            <a:endParaRPr lang="en-US" dirty="0"/>
          </a:p>
        </p:txBody>
      </p:sp>
    </p:spTree>
    <p:extLst>
      <p:ext uri="{BB962C8B-B14F-4D97-AF65-F5344CB8AC3E}">
        <p14:creationId xmlns:p14="http://schemas.microsoft.com/office/powerpoint/2010/main" val="369657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500"/>
                                        <p:tgtEl>
                                          <p:spTgt spid="10">
                                            <p:txEl>
                                              <p:pRg st="0" end="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1" end="1"/>
                                            </p:txEl>
                                          </p:spTgt>
                                        </p:tgtEl>
                                        <p:attrNameLst>
                                          <p:attrName>style.visibility</p:attrName>
                                        </p:attrNameLst>
                                      </p:cBhvr>
                                      <p:to>
                                        <p:strVal val="visible"/>
                                      </p:to>
                                    </p:set>
                                    <p:animEffect transition="in" filter="fade">
                                      <p:cBhvr>
                                        <p:cTn id="30" dur="500"/>
                                        <p:tgtEl>
                                          <p:spTgt spid="10">
                                            <p:txEl>
                                              <p:pRg st="1" end="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2" end="2"/>
                                            </p:txEl>
                                          </p:spTgt>
                                        </p:tgtEl>
                                        <p:attrNameLst>
                                          <p:attrName>style.visibility</p:attrName>
                                        </p:attrNameLst>
                                      </p:cBhvr>
                                      <p:to>
                                        <p:strVal val="visible"/>
                                      </p:to>
                                    </p:set>
                                    <p:animEffect transition="in" filter="fade">
                                      <p:cBhvr>
                                        <p:cTn id="33" dur="500"/>
                                        <p:tgtEl>
                                          <p:spTgt spid="10">
                                            <p:txEl>
                                              <p:pRg st="2" end="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500"/>
                                        <p:tgtEl>
                                          <p:spTgt spid="10">
                                            <p:txEl>
                                              <p:pRg st="3" end="3"/>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animEffect transition="in" filter="fade">
                                      <p:cBhvr>
                                        <p:cTn id="39" dur="500"/>
                                        <p:tgtEl>
                                          <p:spTgt spid="10">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500"/>
                                        <p:tgtEl>
                                          <p:spTgt spid="10">
                                            <p:txEl>
                                              <p:pRg st="5" end="5"/>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xEl>
                                              <p:pRg st="6" end="6"/>
                                            </p:txEl>
                                          </p:spTgt>
                                        </p:tgtEl>
                                        <p:attrNameLst>
                                          <p:attrName>style.visibility</p:attrName>
                                        </p:attrNameLst>
                                      </p:cBhvr>
                                      <p:to>
                                        <p:strVal val="visible"/>
                                      </p:to>
                                    </p:set>
                                    <p:animEffect transition="in" filter="fade">
                                      <p:cBhvr>
                                        <p:cTn id="45"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Love Without Hypocrisy (9-13)</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Not pretending</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Abhor</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Cling</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Devotion</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Preference</a:t>
            </a:r>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p>
          <a:p>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388549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85000" lnSpcReduction="20000"/>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Love Without Hypocrisy (9-13)</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Not lazy </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Fervent</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Serving</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Rejoicing</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Persevering</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Devoted </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Contributing</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Practicing </a:t>
            </a:r>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304406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Be a Blessing (14-21)</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Bless</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Rejoice</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Weep</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Same mind</a:t>
            </a:r>
          </a:p>
          <a:p>
            <a:pPr lvl="1"/>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Not haughty</a:t>
            </a:r>
          </a:p>
          <a:p>
            <a:pPr lvl="1"/>
            <a: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t>Not wise in your estimation</a:t>
            </a:r>
          </a:p>
          <a:p>
            <a:pPr lvl="1"/>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173471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Be a Blessing (14-21)</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Never pay back evil</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If possible</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Never vengeful </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Overcome evil</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Romans 12</a:t>
            </a:r>
          </a:p>
        </p:txBody>
      </p:sp>
    </p:spTree>
    <p:extLst>
      <p:ext uri="{BB962C8B-B14F-4D97-AF65-F5344CB8AC3E}">
        <p14:creationId xmlns:p14="http://schemas.microsoft.com/office/powerpoint/2010/main" val="131061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1123</TotalTime>
  <Words>247</Words>
  <Application>Microsoft Office PowerPoint</Application>
  <PresentationFormat>Widescreen</PresentationFormat>
  <Paragraphs>74</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Eras Bold ITC</vt:lpstr>
      <vt:lpstr>Eras Demi ITC</vt:lpstr>
      <vt:lpstr>Office Theme</vt:lpstr>
      <vt:lpstr>Creating Community</vt:lpstr>
      <vt:lpstr>The Most Important</vt:lpstr>
      <vt:lpstr>Romans 12</vt:lpstr>
      <vt:lpstr>Romans 12</vt:lpstr>
      <vt:lpstr>Romans 12</vt:lpstr>
      <vt:lpstr>Romans 12</vt:lpstr>
      <vt:lpstr>Romans 12</vt:lpstr>
      <vt:lpstr>Romans 12</vt:lpstr>
      <vt:lpstr>Romans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Community</dc:title>
  <dc:creator>Josh Blackmer</dc:creator>
  <cp:lastModifiedBy>Josh Blackmer</cp:lastModifiedBy>
  <cp:revision>19</cp:revision>
  <cp:lastPrinted>2023-04-05T19:53:10Z</cp:lastPrinted>
  <dcterms:created xsi:type="dcterms:W3CDTF">2023-03-15T19:00:54Z</dcterms:created>
  <dcterms:modified xsi:type="dcterms:W3CDTF">2023-04-05T20:10:16Z</dcterms:modified>
</cp:coreProperties>
</file>