
<file path=[Content_Types].xml><?xml version="1.0" encoding="utf-8"?>
<Types xmlns="http://schemas.openxmlformats.org/package/2006/content-types">
  <Default Extension="19-324279168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62" r:id="rId5"/>
    <p:sldId id="263" r:id="rId6"/>
    <p:sldId id="264" r:id="rId7"/>
    <p:sldId id="265"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464"/>
    <a:srgbClr val="1B1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99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FAE1D-C3F3-47E0-BBDE-B8BE275D4CC6}" type="datetimeFigureOut">
              <a:rPr lang="en-US" smtClean="0"/>
              <a:t>3/29/2023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48FAF-28FD-498F-ADCD-3356D711D75D}" type="slidenum">
              <a:rPr lang="en-US" smtClean="0"/>
              <a:t>‹#›</a:t>
            </a:fld>
            <a:endParaRPr lang="en-US"/>
          </a:p>
        </p:txBody>
      </p:sp>
    </p:spTree>
    <p:extLst>
      <p:ext uri="{BB962C8B-B14F-4D97-AF65-F5344CB8AC3E}">
        <p14:creationId xmlns:p14="http://schemas.microsoft.com/office/powerpoint/2010/main" val="61346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2</a:t>
            </a:fld>
            <a:endParaRPr lang="en-US"/>
          </a:p>
        </p:txBody>
      </p:sp>
    </p:spTree>
    <p:extLst>
      <p:ext uri="{BB962C8B-B14F-4D97-AF65-F5344CB8AC3E}">
        <p14:creationId xmlns:p14="http://schemas.microsoft.com/office/powerpoint/2010/main" val="351185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3</a:t>
            </a:fld>
            <a:endParaRPr lang="en-US"/>
          </a:p>
        </p:txBody>
      </p:sp>
    </p:spTree>
    <p:extLst>
      <p:ext uri="{BB962C8B-B14F-4D97-AF65-F5344CB8AC3E}">
        <p14:creationId xmlns:p14="http://schemas.microsoft.com/office/powerpoint/2010/main" val="219485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4</a:t>
            </a:fld>
            <a:endParaRPr lang="en-US"/>
          </a:p>
        </p:txBody>
      </p:sp>
    </p:spTree>
    <p:extLst>
      <p:ext uri="{BB962C8B-B14F-4D97-AF65-F5344CB8AC3E}">
        <p14:creationId xmlns:p14="http://schemas.microsoft.com/office/powerpoint/2010/main" val="319061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5</a:t>
            </a:fld>
            <a:endParaRPr lang="en-US"/>
          </a:p>
        </p:txBody>
      </p:sp>
    </p:spTree>
    <p:extLst>
      <p:ext uri="{BB962C8B-B14F-4D97-AF65-F5344CB8AC3E}">
        <p14:creationId xmlns:p14="http://schemas.microsoft.com/office/powerpoint/2010/main" val="3269870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6</a:t>
            </a:fld>
            <a:endParaRPr lang="en-US"/>
          </a:p>
        </p:txBody>
      </p:sp>
    </p:spTree>
    <p:extLst>
      <p:ext uri="{BB962C8B-B14F-4D97-AF65-F5344CB8AC3E}">
        <p14:creationId xmlns:p14="http://schemas.microsoft.com/office/powerpoint/2010/main" val="1401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7</a:t>
            </a:fld>
            <a:endParaRPr lang="en-US"/>
          </a:p>
        </p:txBody>
      </p:sp>
    </p:spTree>
    <p:extLst>
      <p:ext uri="{BB962C8B-B14F-4D97-AF65-F5344CB8AC3E}">
        <p14:creationId xmlns:p14="http://schemas.microsoft.com/office/powerpoint/2010/main" val="81581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8</a:t>
            </a:fld>
            <a:endParaRPr lang="en-US"/>
          </a:p>
        </p:txBody>
      </p:sp>
    </p:spTree>
    <p:extLst>
      <p:ext uri="{BB962C8B-B14F-4D97-AF65-F5344CB8AC3E}">
        <p14:creationId xmlns:p14="http://schemas.microsoft.com/office/powerpoint/2010/main" val="365551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9</a:t>
            </a:fld>
            <a:endParaRPr lang="en-US"/>
          </a:p>
        </p:txBody>
      </p:sp>
    </p:spTree>
    <p:extLst>
      <p:ext uri="{BB962C8B-B14F-4D97-AF65-F5344CB8AC3E}">
        <p14:creationId xmlns:p14="http://schemas.microsoft.com/office/powerpoint/2010/main" val="164773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10</a:t>
            </a:fld>
            <a:endParaRPr lang="en-US"/>
          </a:p>
        </p:txBody>
      </p:sp>
    </p:spTree>
    <p:extLst>
      <p:ext uri="{BB962C8B-B14F-4D97-AF65-F5344CB8AC3E}">
        <p14:creationId xmlns:p14="http://schemas.microsoft.com/office/powerpoint/2010/main" val="238637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3549-C79D-FB52-5F8D-89908DCC3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3DF1DE-7FB4-313C-53F0-3D494BF27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540A4E-8D5F-4309-6791-4F65CB0302FF}"/>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3F05476B-D6B4-11CE-94DD-014E29335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FB0D3-090D-1800-D783-683FD1B3EB16}"/>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42975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AB9D-35C2-AB93-D9DA-4A46AEB5E8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DF336D-DD91-9D02-7C67-F8437E184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9F775-1505-65CE-2875-E951619F559B}"/>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8B086010-9FC4-8A22-6B2D-30B8C03A8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D18B0-5A2A-3546-0088-4569439E9634}"/>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87960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534ED-87D9-1C22-C826-335EBA0AE3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A95C74-1EBD-9282-E9CB-5C9C52595A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B6B5D-FB3E-2E65-57B2-34C3C630EE8A}"/>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745C441E-3B49-4147-6235-755422E4A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EDE22-A2AB-027C-16E8-9FDA291D59CC}"/>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12913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E6D6-0308-41F9-111F-C581A7C2F8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6DB1D-2C25-4433-D7BF-2BCB01379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CBE3D-8124-7B0E-E8D1-A3B1BB4A8106}"/>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152CD79A-09CC-BEA5-0478-AC4450005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B64FC-0AF1-FF5B-4886-87413708428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12481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801A-C139-B9D2-D6DD-38F3808447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4BDB6F-3A22-B0A4-3571-862AB3BFE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028AE-9E25-0E32-E123-82F1A1A6249F}"/>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2A992DD8-ACB1-6F9F-0272-056D9C792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BB94A-450B-C929-8580-D4A79EE1D678}"/>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08096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710F-2999-AA7D-1EFC-5A887B3D7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B0EE0-5895-6C49-32EC-7D46FDC28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3F4A4-1607-A055-EC11-ED542C6494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F5F719-FAE1-5655-9F69-F1CB716E67B4}"/>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6" name="Footer Placeholder 5">
            <a:extLst>
              <a:ext uri="{FF2B5EF4-FFF2-40B4-BE49-F238E27FC236}">
                <a16:creationId xmlns:a16="http://schemas.microsoft.com/office/drawing/2014/main" id="{9F0EBCBD-AFF5-9971-FFCA-8AAE5DFF9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6A719-001E-A4B1-ABDE-8A21384687FF}"/>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55805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593D-6B57-8260-6DCA-FB509F7D3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5C8EB3-4D74-3203-46D7-3E88CCB38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FE88-6475-F0D0-235B-BE412F9405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FAC875-2B6B-5860-B733-BC057BDB88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A024C-8B74-A052-F770-B99C4E496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29DC7B-A652-320F-E97F-9DAD23085F1D}"/>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8" name="Footer Placeholder 7">
            <a:extLst>
              <a:ext uri="{FF2B5EF4-FFF2-40B4-BE49-F238E27FC236}">
                <a16:creationId xmlns:a16="http://schemas.microsoft.com/office/drawing/2014/main" id="{2B20E994-01FD-2ECA-951E-4BDC2A78E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818C2-BC2D-3450-308E-4E4F7976EAD3}"/>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3917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077F-748C-1D12-ABDA-7D104FC367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301704-B283-3AAF-6D58-9B8AE48F48B7}"/>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4" name="Footer Placeholder 3">
            <a:extLst>
              <a:ext uri="{FF2B5EF4-FFF2-40B4-BE49-F238E27FC236}">
                <a16:creationId xmlns:a16="http://schemas.microsoft.com/office/drawing/2014/main" id="{5C3C1276-38A7-E995-2B19-EEFB63E3D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3E0A6-7E30-82B9-534B-5DDBBAF0CD7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5393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320CF-BEC1-E53C-EEC0-8F2D631115B5}"/>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3" name="Footer Placeholder 2">
            <a:extLst>
              <a:ext uri="{FF2B5EF4-FFF2-40B4-BE49-F238E27FC236}">
                <a16:creationId xmlns:a16="http://schemas.microsoft.com/office/drawing/2014/main" id="{7DFE9BEA-80F8-78FA-9690-B4D6B6D1DE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21C6BD-E260-4657-D584-E5FBB848514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31359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79DB0-CB21-E7FF-381A-ECB648C66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2A2AF-E7EC-8467-1225-6749DF3EB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31835-71F7-7C7A-AEB1-50F7BA9BF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EF32F-EA5B-C89C-6208-76DEB9F73862}"/>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6" name="Footer Placeholder 5">
            <a:extLst>
              <a:ext uri="{FF2B5EF4-FFF2-40B4-BE49-F238E27FC236}">
                <a16:creationId xmlns:a16="http://schemas.microsoft.com/office/drawing/2014/main" id="{D82F1394-5DF1-1AD9-F48B-FAE7356F1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010E8-AEBD-ABB7-F7CD-420CE967887B}"/>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33310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545F-AFE1-538C-BCCB-09D55F1E4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F05595-4CBD-FE79-319D-CC0F0D8B4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7F8332-BE4F-1CDF-A83F-E3EA5232E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AEA2D1-3510-EC2A-B0D1-135407D66AD2}"/>
              </a:ext>
            </a:extLst>
          </p:cNvPr>
          <p:cNvSpPr>
            <a:spLocks noGrp="1"/>
          </p:cNvSpPr>
          <p:nvPr>
            <p:ph type="dt" sz="half" idx="10"/>
          </p:nvPr>
        </p:nvSpPr>
        <p:spPr/>
        <p:txBody>
          <a:bodyPr/>
          <a:lstStyle/>
          <a:p>
            <a:fld id="{B07674B1-6FB2-4184-A655-64DA648B98CD}" type="datetimeFigureOut">
              <a:rPr lang="en-US" smtClean="0"/>
              <a:t>3/29/2023</a:t>
            </a:fld>
            <a:endParaRPr lang="en-US"/>
          </a:p>
        </p:txBody>
      </p:sp>
      <p:sp>
        <p:nvSpPr>
          <p:cNvPr id="6" name="Footer Placeholder 5">
            <a:extLst>
              <a:ext uri="{FF2B5EF4-FFF2-40B4-BE49-F238E27FC236}">
                <a16:creationId xmlns:a16="http://schemas.microsoft.com/office/drawing/2014/main" id="{F8DFFB50-992C-E745-86CC-C7BFA52D6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8C273-6E6A-529D-2A93-14EAD249E9E7}"/>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76438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42791-486B-866C-D7C2-B2203E73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99247A-5A23-2675-6F61-4D64CF0FF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A6A79-9D00-DE21-0726-1494307B3E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674B1-6FB2-4184-A655-64DA648B98CD}" type="datetimeFigureOut">
              <a:rPr lang="en-US" smtClean="0"/>
              <a:t>3/29/2023</a:t>
            </a:fld>
            <a:endParaRPr lang="en-US"/>
          </a:p>
        </p:txBody>
      </p:sp>
      <p:sp>
        <p:nvSpPr>
          <p:cNvPr id="5" name="Footer Placeholder 4">
            <a:extLst>
              <a:ext uri="{FF2B5EF4-FFF2-40B4-BE49-F238E27FC236}">
                <a16:creationId xmlns:a16="http://schemas.microsoft.com/office/drawing/2014/main" id="{7CE45635-94DC-C219-744A-1914D7A8E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D8E443-3EFD-E5A2-6DB3-FCF501EF4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D32C9-8F84-4C9E-BC4B-CA841FAF54F7}" type="slidenum">
              <a:rPr lang="en-US" smtClean="0"/>
              <a:t>‹#›</a:t>
            </a:fld>
            <a:endParaRPr lang="en-US"/>
          </a:p>
        </p:txBody>
      </p:sp>
    </p:spTree>
    <p:extLst>
      <p:ext uri="{BB962C8B-B14F-4D97-AF65-F5344CB8AC3E}">
        <p14:creationId xmlns:p14="http://schemas.microsoft.com/office/powerpoint/2010/main" val="226807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9-3242791681"/><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12000"/>
          </a:stretch>
        </a:blipFill>
        <a:effectLst/>
      </p:bgPr>
    </p:bg>
    <p:spTree>
      <p:nvGrpSpPr>
        <p:cNvPr id="1" name=""/>
        <p:cNvGrpSpPr/>
        <p:nvPr/>
      </p:nvGrpSpPr>
      <p:grpSpPr>
        <a:xfrm>
          <a:off x="0" y="0"/>
          <a:ext cx="0" cy="0"/>
          <a:chOff x="0" y="0"/>
          <a:chExt cx="0" cy="0"/>
        </a:xfrm>
      </p:grpSpPr>
      <p:sp>
        <p:nvSpPr>
          <p:cNvPr id="4" name="Flowchart: Terminator 3">
            <a:extLst>
              <a:ext uri="{FF2B5EF4-FFF2-40B4-BE49-F238E27FC236}">
                <a16:creationId xmlns:a16="http://schemas.microsoft.com/office/drawing/2014/main" id="{E0FD8CF0-9269-86FD-A86B-7B77C2D90EF0}"/>
              </a:ext>
            </a:extLst>
          </p:cNvPr>
          <p:cNvSpPr/>
          <p:nvPr/>
        </p:nvSpPr>
        <p:spPr>
          <a:xfrm>
            <a:off x="184727" y="225209"/>
            <a:ext cx="7860146" cy="2296697"/>
          </a:xfrm>
          <a:prstGeom prst="flowChartTerminator">
            <a:avLst/>
          </a:prstGeom>
          <a:solidFill>
            <a:srgbClr val="1B146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340E9-D68A-6E1F-8986-B6A4E5412966}"/>
              </a:ext>
            </a:extLst>
          </p:cNvPr>
          <p:cNvSpPr>
            <a:spLocks noGrp="1"/>
          </p:cNvSpPr>
          <p:nvPr>
            <p:ph type="ctrTitle"/>
          </p:nvPr>
        </p:nvSpPr>
        <p:spPr>
          <a:xfrm>
            <a:off x="701963" y="304804"/>
            <a:ext cx="5689599" cy="2161685"/>
          </a:xfrm>
        </p:spPr>
        <p:txBody>
          <a:bodyPr>
            <a:normAutofit fontScale="90000"/>
          </a:bodyPr>
          <a:lstStyle/>
          <a:p>
            <a:pPr algn="l"/>
            <a:r>
              <a:rPr lang="en-US" sz="8000" dirty="0">
                <a:solidFill>
                  <a:schemeClr val="bg1"/>
                </a:solidFill>
                <a:latin typeface="Eras Bold ITC" panose="020B0907030504020204" pitchFamily="34" charset="0"/>
                <a:cs typeface="Aharoni" panose="02010803020104030203" pitchFamily="2" charset="-79"/>
              </a:rPr>
              <a:t>Creating</a:t>
            </a:r>
            <a:br>
              <a:rPr lang="en-US" sz="8000" dirty="0">
                <a:solidFill>
                  <a:schemeClr val="bg1"/>
                </a:solidFill>
                <a:latin typeface="Eras Bold ITC" panose="020B0907030504020204" pitchFamily="34" charset="0"/>
                <a:cs typeface="Aharoni" panose="02010803020104030203" pitchFamily="2" charset="-79"/>
              </a:rPr>
            </a:br>
            <a:r>
              <a:rPr lang="en-US" sz="8000" dirty="0">
                <a:solidFill>
                  <a:schemeClr val="bg1"/>
                </a:solidFill>
                <a:latin typeface="Eras Bold ITC" panose="020B0907030504020204" pitchFamily="34" charset="0"/>
                <a:cs typeface="Aharoni" panose="02010803020104030203" pitchFamily="2" charset="-79"/>
              </a:rPr>
              <a:t>Community</a:t>
            </a:r>
          </a:p>
        </p:txBody>
      </p:sp>
      <p:sp>
        <p:nvSpPr>
          <p:cNvPr id="6" name="Flowchart: Terminator 5">
            <a:extLst>
              <a:ext uri="{FF2B5EF4-FFF2-40B4-BE49-F238E27FC236}">
                <a16:creationId xmlns:a16="http://schemas.microsoft.com/office/drawing/2014/main" id="{4506447B-B4B2-4068-BFBC-52BE3E0FEBE7}"/>
              </a:ext>
            </a:extLst>
          </p:cNvPr>
          <p:cNvSpPr/>
          <p:nvPr/>
        </p:nvSpPr>
        <p:spPr>
          <a:xfrm>
            <a:off x="6280727" y="1088168"/>
            <a:ext cx="4793673" cy="1869426"/>
          </a:xfrm>
          <a:prstGeom prst="flowChartTerminator">
            <a:avLst/>
          </a:prstGeom>
          <a:solidFill>
            <a:schemeClr val="bg1"/>
          </a:solidFill>
          <a:ln w="38100">
            <a:solidFill>
              <a:srgbClr val="1B14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DA73916-0E94-760A-F997-64F2B8334681}"/>
              </a:ext>
            </a:extLst>
          </p:cNvPr>
          <p:cNvSpPr txBox="1">
            <a:spLocks/>
          </p:cNvSpPr>
          <p:nvPr/>
        </p:nvSpPr>
        <p:spPr>
          <a:xfrm>
            <a:off x="6871856" y="1015998"/>
            <a:ext cx="3870031" cy="200624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80000"/>
              </a:lnSpc>
            </a:pPr>
            <a:r>
              <a:rPr lang="en-US" sz="7200" dirty="0">
                <a:solidFill>
                  <a:srgbClr val="1B1463"/>
                </a:solidFill>
                <a:latin typeface="Eras Bold ITC" panose="020B0907030504020204" pitchFamily="34" charset="0"/>
                <a:cs typeface="Aharoni" panose="02010803020104030203" pitchFamily="2" charset="-79"/>
              </a:rPr>
              <a:t>In The</a:t>
            </a:r>
          </a:p>
          <a:p>
            <a:pPr algn="l">
              <a:lnSpc>
                <a:spcPct val="80000"/>
              </a:lnSpc>
            </a:pPr>
            <a:r>
              <a:rPr lang="en-US" sz="7200" dirty="0">
                <a:solidFill>
                  <a:srgbClr val="1B1463"/>
                </a:solidFill>
                <a:latin typeface="Eras Bold ITC" panose="020B0907030504020204" pitchFamily="34" charset="0"/>
                <a:cs typeface="Aharoni" panose="02010803020104030203" pitchFamily="2" charset="-79"/>
              </a:rPr>
              <a:t>Church</a:t>
            </a:r>
          </a:p>
        </p:txBody>
      </p:sp>
    </p:spTree>
    <p:extLst>
      <p:ext uri="{BB962C8B-B14F-4D97-AF65-F5344CB8AC3E}">
        <p14:creationId xmlns:p14="http://schemas.microsoft.com/office/powerpoint/2010/main" val="3712589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r>
              <a:rPr lang="en-US" sz="6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John 13:34-35 </a:t>
            </a:r>
          </a:p>
          <a:p>
            <a:r>
              <a:rPr lang="en-US" sz="6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1 John 3:10-18</a:t>
            </a:r>
          </a:p>
          <a:p>
            <a:r>
              <a:rPr lang="en-US" sz="6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1 John 4:7-19</a:t>
            </a:r>
          </a:p>
          <a:p>
            <a:r>
              <a:rPr lang="en-US" sz="6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Romans 13:8-10</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Go and do likewise</a:t>
            </a:r>
          </a:p>
        </p:txBody>
      </p:sp>
    </p:spTree>
    <p:extLst>
      <p:ext uri="{BB962C8B-B14F-4D97-AF65-F5344CB8AC3E}">
        <p14:creationId xmlns:p14="http://schemas.microsoft.com/office/powerpoint/2010/main" val="1867096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1 John 4:20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If someone says, "I love God," and hates his brother, he is a liar; for the one who does not love his brother whom he has seen, cannot love God whom he has not seen.</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Loving God and Others</a:t>
            </a:r>
          </a:p>
        </p:txBody>
      </p:sp>
    </p:spTree>
    <p:extLst>
      <p:ext uri="{BB962C8B-B14F-4D97-AF65-F5344CB8AC3E}">
        <p14:creationId xmlns:p14="http://schemas.microsoft.com/office/powerpoint/2010/main" val="342325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85000" lnSpcReduction="20000"/>
          </a:bodyPr>
          <a:lstStyle/>
          <a:p>
            <a:pPr marL="0" indent="0">
              <a:buNone/>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Mark 12:28-30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And one of the scribes came up and heard them disputing with one another, and seeing that he answered them well, asked him, “Which commandment is the most important of all?”  (29)  Jesus answered, “The most important is, ‘Hear, O Israel: The Lord our God, the Lord is one.  (30)  And </a:t>
            </a: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you shall love the Lord your God with all your heart and with all your soul and with all your mind and with all your strength.’</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The Most Important</a:t>
            </a:r>
          </a:p>
        </p:txBody>
      </p:sp>
    </p:spTree>
    <p:extLst>
      <p:ext uri="{BB962C8B-B14F-4D97-AF65-F5344CB8AC3E}">
        <p14:creationId xmlns:p14="http://schemas.microsoft.com/office/powerpoint/2010/main" val="79479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Mark 12:31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The second is this: ‘You shall love your neighbor as yourself.’ There is no other commandment greater than these.”</a:t>
            </a:r>
          </a:p>
          <a:p>
            <a:pPr marL="0" indent="0">
              <a:buNone/>
            </a:pPr>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(Matthew 19:16-21; 22:34-40; Luke 10:25-28)</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6000" dirty="0">
                <a:solidFill>
                  <a:srgbClr val="1B1464"/>
                </a:solidFill>
                <a:latin typeface="Eras Bold ITC" panose="020B0907030504020204" pitchFamily="34" charset="0"/>
                <a:cs typeface="Aharoni" panose="02010803020104030203" pitchFamily="2" charset="-79"/>
              </a:rPr>
              <a:t>The Second Most Important</a:t>
            </a:r>
          </a:p>
        </p:txBody>
      </p:sp>
    </p:spTree>
    <p:extLst>
      <p:ext uri="{BB962C8B-B14F-4D97-AF65-F5344CB8AC3E}">
        <p14:creationId xmlns:p14="http://schemas.microsoft.com/office/powerpoint/2010/main" val="3117133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Setting the stage (25-26)</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To put Him to the test (Mt. 16:1;22:18; Mk. 10:2; Jn. 8:6)</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Eternal life question (Mt 19:16)</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Two important questions</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Luke 10:25-37</a:t>
            </a:r>
          </a:p>
        </p:txBody>
      </p:sp>
    </p:spTree>
    <p:extLst>
      <p:ext uri="{BB962C8B-B14F-4D97-AF65-F5344CB8AC3E}">
        <p14:creationId xmlns:p14="http://schemas.microsoft.com/office/powerpoint/2010/main" val="1371476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The answer (27-28)</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Deuteronomy 6:5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You shall love the LORD your God with all your heart and with all your soul and with all your might.</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Leviticus19:18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You shall not take vengeance or bear a grudge against the sons of your own people, but you shall love your neighbor as yourself: I am the LORD.</a:t>
            </a:r>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Luke 10:25-37</a:t>
            </a:r>
          </a:p>
        </p:txBody>
      </p:sp>
    </p:spTree>
    <p:extLst>
      <p:ext uri="{BB962C8B-B14F-4D97-AF65-F5344CB8AC3E}">
        <p14:creationId xmlns:p14="http://schemas.microsoft.com/office/powerpoint/2010/main" val="3847449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Justification (29)</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“Who do I love?”</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“When can I stop loving?”</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Similar situation with Peter (Mt. 18:21-35)</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Judgement (Mt 7:1-2)</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Forgiveness (Mt. 6:14-15)</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Grace and mercy? </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Luke 10:25-37</a:t>
            </a:r>
          </a:p>
        </p:txBody>
      </p:sp>
    </p:spTree>
    <p:extLst>
      <p:ext uri="{BB962C8B-B14F-4D97-AF65-F5344CB8AC3E}">
        <p14:creationId xmlns:p14="http://schemas.microsoft.com/office/powerpoint/2010/main" val="3755397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The parable (30-35)</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He leads us to look at who must show love, not who must we love</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Contrast the emptiness and the fullness</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They would’ve helped an animal (Dt. 22:4; Ex. 23:5)</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The Samaritan </a:t>
            </a:r>
          </a:p>
          <a:p>
            <a:pPr marL="0" indent="0">
              <a:buNone/>
            </a:pPr>
            <a:endParaRPr lang="en-US" sz="40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Luke 10:25-37</a:t>
            </a:r>
          </a:p>
        </p:txBody>
      </p:sp>
    </p:spTree>
    <p:extLst>
      <p:ext uri="{BB962C8B-B14F-4D97-AF65-F5344CB8AC3E}">
        <p14:creationId xmlns:p14="http://schemas.microsoft.com/office/powerpoint/2010/main" val="2247482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“Go and do likewise (36-37)</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Which one showed love?</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It is not the object that determines love</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The parable is not a reply to the question but the spirit of the question</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There was a great gulf between his knowing and his doing</a:t>
            </a:r>
            <a:endParaRPr lang="en-US" sz="40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Luke 10:25-37</a:t>
            </a:r>
          </a:p>
        </p:txBody>
      </p:sp>
    </p:spTree>
    <p:extLst>
      <p:ext uri="{BB962C8B-B14F-4D97-AF65-F5344CB8AC3E}">
        <p14:creationId xmlns:p14="http://schemas.microsoft.com/office/powerpoint/2010/main" val="3102678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476</Words>
  <Application>Microsoft Office PowerPoint</Application>
  <PresentationFormat>Widescreen</PresentationFormat>
  <Paragraphs>53</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Eras Bold ITC</vt:lpstr>
      <vt:lpstr>Eras Demi ITC</vt:lpstr>
      <vt:lpstr>Office Theme</vt:lpstr>
      <vt:lpstr>Creating Community</vt:lpstr>
      <vt:lpstr>Loving God and Others</vt:lpstr>
      <vt:lpstr>The Most Important</vt:lpstr>
      <vt:lpstr>The Second Most Important</vt:lpstr>
      <vt:lpstr>Luke 10:25-37</vt:lpstr>
      <vt:lpstr>Luke 10:25-37</vt:lpstr>
      <vt:lpstr>Luke 10:25-37</vt:lpstr>
      <vt:lpstr>Luke 10:25-37</vt:lpstr>
      <vt:lpstr>Luke 10:25-37</vt:lpstr>
      <vt:lpstr>Go and do likewise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Community</dc:title>
  <dc:creator>Josh Blackmer</dc:creator>
  <cp:lastModifiedBy>Josh Blackmer</cp:lastModifiedBy>
  <cp:revision>16</cp:revision>
  <dcterms:created xsi:type="dcterms:W3CDTF">2023-03-15T19:00:54Z</dcterms:created>
  <dcterms:modified xsi:type="dcterms:W3CDTF">2023-03-29T20:03:52Z</dcterms:modified>
</cp:coreProperties>
</file>