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1777" r:id="rId3"/>
    <p:sldId id="1820" r:id="rId4"/>
    <p:sldId id="1821" r:id="rId5"/>
    <p:sldId id="1819" r:id="rId6"/>
    <p:sldId id="1824" r:id="rId7"/>
    <p:sldId id="1826" r:id="rId8"/>
    <p:sldId id="1830" r:id="rId9"/>
    <p:sldId id="1822" r:id="rId10"/>
    <p:sldId id="1829" r:id="rId11"/>
    <p:sldId id="1827" r:id="rId12"/>
    <p:sldId id="1828" r:id="rId13"/>
    <p:sldId id="1823" r:id="rId14"/>
    <p:sldId id="1809" r:id="rId15"/>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p:normalViewPr>
  <p:slideViewPr>
    <p:cSldViewPr snapToGrid="0">
      <p:cViewPr varScale="1">
        <p:scale>
          <a:sx n="103" d="100"/>
          <a:sy n="103" d="100"/>
        </p:scale>
        <p:origin x="114" y="276"/>
      </p:cViewPr>
      <p:guideLst>
        <p:guide orient="horz" pos="2184"/>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7237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9462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2016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1336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6616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5799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1635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677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6808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287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38968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algn="just" rtl="0">
              <a:spcAft>
                <a:spcPts val="600"/>
              </a:spcAft>
              <a:tabLst>
                <a:tab pos="5197475" algn="l"/>
              </a:tabLst>
            </a:pPr>
            <a:br>
              <a:rPr lang="en-US" sz="1800" b="0" i="0" u="none" strike="noStrike" baseline="0" dirty="0">
                <a:solidFill>
                  <a:srgbClr val="292F33"/>
                </a:solidFill>
                <a:latin typeface="Verdana" panose="020B0604030504040204" pitchFamily="34" charset="0"/>
              </a:rPr>
            </a:br>
            <a:r>
              <a:rPr lang="en-US" sz="5400" b="1" dirty="0">
                <a:solidFill>
                  <a:schemeClr val="bg1"/>
                </a:solidFill>
                <a:latin typeface="Calibri" panose="020F0502020204030204" pitchFamily="34" charset="0"/>
                <a:cs typeface="Calibri" panose="020F0502020204030204" pitchFamily="34" charset="0"/>
              </a:rPr>
              <a:t>  	 	</a:t>
            </a:r>
            <a:br>
              <a:rPr lang="en-US" sz="5400" b="1" dirty="0">
                <a:solidFill>
                  <a:schemeClr val="bg1"/>
                </a:solidFill>
                <a:latin typeface="Calibri" panose="020F0502020204030204" pitchFamily="34" charset="0"/>
                <a:cs typeface="Calibri" panose="020F0502020204030204" pitchFamily="34" charset="0"/>
              </a:rPr>
            </a:br>
            <a:r>
              <a:rPr lang="en-US" sz="5400" b="1" dirty="0">
                <a:solidFill>
                  <a:schemeClr val="bg1"/>
                </a:solidFill>
                <a:latin typeface="Calibri" panose="020F0502020204030204" pitchFamily="34" charset="0"/>
                <a:cs typeface="Calibri" panose="020F0502020204030204" pitchFamily="34" charset="0"/>
              </a:rPr>
              <a:t>     </a:t>
            </a:r>
            <a:r>
              <a:rPr lang="en-US" sz="2000" b="1" dirty="0">
                <a:solidFill>
                  <a:schemeClr val="bg1"/>
                </a:solidFill>
                <a:latin typeface="Calibri" panose="020F0502020204030204" pitchFamily="34" charset="0"/>
                <a:cs typeface="Calibri" panose="020F0502020204030204" pitchFamily="34" charset="0"/>
              </a:rPr>
              <a:t>             </a:t>
            </a:r>
            <a:r>
              <a:rPr lang="en-US" sz="6600" b="1" dirty="0">
                <a:solidFill>
                  <a:srgbClr val="FFFF00"/>
                </a:solidFill>
              </a:rPr>
              <a:t>How is Your Hearing?</a:t>
            </a:r>
            <a:r>
              <a:rPr lang="en-US" sz="900" b="1" dirty="0">
                <a:solidFill>
                  <a:schemeClr val="bg1"/>
                </a:solidFill>
                <a:latin typeface="Calibri" panose="020F0502020204030204" pitchFamily="34" charset="0"/>
                <a:cs typeface="Calibri" panose="020F0502020204030204" pitchFamily="34" charset="0"/>
              </a:rPr>
              <a:t> </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000" b="1" dirty="0">
                <a:solidFill>
                  <a:schemeClr val="lt1"/>
                </a:solidFill>
              </a:rPr>
              <a:t>Matt. 13:10-12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Using Your Ears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716986"/>
            <a:ext cx="11221279" cy="1277273"/>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11:15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13:9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12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13:43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106791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Using Your Ears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716986"/>
            <a:ext cx="11221279" cy="2616101"/>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11:15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13:9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12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13:43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Mark 4:9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Mark 4:23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12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Mark 7:16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8093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Using Your Ears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716986"/>
            <a:ext cx="11221279" cy="354712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11:15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13:9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12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Matt. 13:43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Mark 4:9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Mark 4:23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12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Mark 7:16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Luke 8:8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He who has ears to hear let him hear! </a:t>
            </a:r>
            <a:endParaRPr lang="en-US" sz="2400" b="1" dirty="0">
              <a:solidFill>
                <a:schemeClr val="bg1"/>
              </a:solidFill>
              <a:latin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Luke 14:35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He who has ears to hear let him hear!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5902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Jesus’ Final Words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716986"/>
            <a:ext cx="11221279" cy="4062651"/>
          </a:xfrm>
          <a:prstGeom prst="rect">
            <a:avLst/>
          </a:prstGeom>
          <a:noFill/>
        </p:spPr>
        <p:txBody>
          <a:bodyPr wrap="square" rtlCol="0">
            <a:spAutoFit/>
          </a:bodyPr>
          <a:lstStyle/>
          <a:p>
            <a:pPr marL="457200" lvl="3" indent="-457200" algn="just" defTabSz="457200">
              <a:spcAft>
                <a:spcPts val="18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Rev. 2:7		He who has an ear, let him hear what the Spirit says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ndParaRPr>
          </a:p>
          <a:p>
            <a:pPr marL="457200" lvl="3" indent="-457200" algn="just" defTabSz="457200">
              <a:spcAft>
                <a:spcPts val="18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Rev. 2:11		He who has an ear, let him hear what the Spirit says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ndParaRPr>
          </a:p>
          <a:p>
            <a:pPr marL="457200" lvl="3" indent="-457200" algn="just" defTabSz="457200">
              <a:spcAft>
                <a:spcPts val="18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Rev. 2:17		He who has an ear, let him hear what the Spirit says</a:t>
            </a:r>
          </a:p>
          <a:p>
            <a:pPr marL="457200" lvl="3" indent="-457200" algn="just" defTabSz="457200">
              <a:spcAft>
                <a:spcPts val="18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Rev. 2:29		He who has an ear, let him hear what the Spirit says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ndParaRPr>
          </a:p>
          <a:p>
            <a:pPr marL="457200" lvl="3" indent="-457200" algn="just" defTabSz="457200">
              <a:spcAft>
                <a:spcPts val="18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Rev. 3:6		He who has an ear, let him hear what the Spirit says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ndParaRPr>
          </a:p>
          <a:p>
            <a:pPr marL="457200" lvl="3" indent="-457200" algn="just" defTabSz="457200">
              <a:spcAft>
                <a:spcPts val="18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Rev. 3:13		He who has an ear, let him hear what the Spirit says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ndParaRPr>
          </a:p>
          <a:p>
            <a:pPr marL="457200" lvl="3" indent="-457200" algn="just" defTabSz="457200">
              <a:spcAft>
                <a:spcPts val="1800"/>
              </a:spcAft>
              <a:buClr>
                <a:schemeClr val="bg1"/>
              </a:buClr>
              <a:buFont typeface="Arial" panose="020B0604020202020204" pitchFamily="34" charset="0"/>
              <a:buChar char="•"/>
              <a:tabLst>
                <a:tab pos="457200" algn="l"/>
              </a:tabLst>
            </a:pPr>
            <a:r>
              <a:rPr lang="en-US" sz="2400" b="1" dirty="0">
                <a:solidFill>
                  <a:schemeClr val="bg1"/>
                </a:solidFill>
                <a:latin typeface="Calibri" panose="020F0502020204030204" pitchFamily="34" charset="0"/>
              </a:rPr>
              <a:t>Rev. 3:22		He who has an ear, let him hear what the Spirit says</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69046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Hearing About Salvation</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Acts 2:36</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Acts 2:38</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Acts 8:37</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Kingdom,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8489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Text—Matt. 13:10-12</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567901"/>
            <a:ext cx="11221279" cy="2123658"/>
          </a:xfrm>
          <a:prstGeom prst="rect">
            <a:avLst/>
          </a:prstGeom>
          <a:noFill/>
        </p:spPr>
        <p:txBody>
          <a:bodyPr wrap="square" rtlCol="0">
            <a:spAutoFit/>
          </a:bodyPr>
          <a:lstStyle/>
          <a:p>
            <a:pPr marR="0" algn="just" rtl="0"/>
            <a:r>
              <a:rPr lang="en-US" sz="22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200" b="1" u="none" strike="noStrike" baseline="0" dirty="0">
                <a:solidFill>
                  <a:schemeClr val="bg1"/>
                </a:solidFill>
                <a:latin typeface="Arial" panose="020B0604020202020204" pitchFamily="34" charset="0"/>
              </a:rPr>
              <a:t>10  And the disciples came and said to Him, "Why do You speak to them in parables?" </a:t>
            </a:r>
          </a:p>
          <a:p>
            <a:pPr marR="0" algn="just" rtl="0"/>
            <a:r>
              <a:rPr lang="en-US" sz="2200" b="1" u="none" strike="noStrike" baseline="0" dirty="0">
                <a:solidFill>
                  <a:schemeClr val="bg1"/>
                </a:solidFill>
                <a:latin typeface="Arial" panose="020B0604020202020204" pitchFamily="34" charset="0"/>
              </a:rPr>
              <a:t>  11  He answered and said to them, "Because it has been given to you to know the mysteries of the kingdom of heaven, but to them it has not been given. </a:t>
            </a:r>
          </a:p>
          <a:p>
            <a:pPr marR="0" algn="just" rtl="0"/>
            <a:r>
              <a:rPr lang="en-US" sz="2200" b="1" u="none" strike="noStrike" baseline="0" dirty="0">
                <a:solidFill>
                  <a:schemeClr val="bg1"/>
                </a:solidFill>
                <a:latin typeface="Arial" panose="020B0604020202020204" pitchFamily="34" charset="0"/>
              </a:rPr>
              <a:t>  12  For whoever has, to him more will be given, and he will have abundance; but whoever does not have, even what he has will be taken away from him. </a:t>
            </a:r>
            <a:endParaRPr lang="en-US" sz="2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Rest of The Text</a:t>
            </a:r>
          </a:p>
        </p:txBody>
      </p:sp>
      <p:sp>
        <p:nvSpPr>
          <p:cNvPr id="2" name="TextBox 1">
            <a:extLst>
              <a:ext uri="{FF2B5EF4-FFF2-40B4-BE49-F238E27FC236}">
                <a16:creationId xmlns:a16="http://schemas.microsoft.com/office/drawing/2014/main" id="{D14D9CD3-462A-A277-765F-E9383995E7D8}"/>
              </a:ext>
            </a:extLst>
          </p:cNvPr>
          <p:cNvSpPr txBox="1"/>
          <p:nvPr/>
        </p:nvSpPr>
        <p:spPr>
          <a:xfrm>
            <a:off x="288236" y="1587779"/>
            <a:ext cx="11420060" cy="4862870"/>
          </a:xfrm>
          <a:prstGeom prst="rect">
            <a:avLst/>
          </a:prstGeom>
          <a:noFill/>
        </p:spPr>
        <p:txBody>
          <a:bodyPr wrap="square" rtlCol="0">
            <a:spAutoFit/>
          </a:bodyPr>
          <a:lstStyle/>
          <a:p>
            <a:pPr marR="0" algn="just" rtl="0"/>
            <a:r>
              <a:rPr lang="en-US" sz="2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000" b="1" u="none" strike="noStrike" baseline="0" dirty="0">
                <a:solidFill>
                  <a:schemeClr val="bg1"/>
                </a:solidFill>
                <a:latin typeface="Arial" panose="020B0604020202020204" pitchFamily="34" charset="0"/>
              </a:rPr>
              <a:t>10  And the disciples came and said to Him, "Why do You speak to them in parables?" </a:t>
            </a:r>
          </a:p>
          <a:p>
            <a:pPr marR="0" algn="just" rtl="0"/>
            <a:r>
              <a:rPr lang="en-US" sz="2000" b="1" u="none" strike="noStrike" baseline="0" dirty="0">
                <a:solidFill>
                  <a:schemeClr val="bg1"/>
                </a:solidFill>
                <a:latin typeface="Arial" panose="020B0604020202020204" pitchFamily="34" charset="0"/>
              </a:rPr>
              <a:t>  11  He answered and said to them, "Because it has been given to you to know the mysteries of the kingdom of heaven, but to them it has not been given. </a:t>
            </a:r>
          </a:p>
          <a:p>
            <a:pPr marR="0" algn="just" rtl="0"/>
            <a:r>
              <a:rPr lang="en-US" sz="2000" b="1" u="none" strike="noStrike" baseline="0" dirty="0">
                <a:solidFill>
                  <a:schemeClr val="bg1"/>
                </a:solidFill>
                <a:latin typeface="Arial" panose="020B0604020202020204" pitchFamily="34" charset="0"/>
              </a:rPr>
              <a:t>  12  For whoever has, to him more will be given, and he will have abundance; but whoever does not have, even what he has will be taken away from him. </a:t>
            </a:r>
          </a:p>
          <a:p>
            <a:pPr marR="0" algn="just" rtl="0"/>
            <a:r>
              <a:rPr lang="en-US" sz="2100" b="1" u="none" strike="noStrike" baseline="0" dirty="0">
                <a:solidFill>
                  <a:schemeClr val="bg1"/>
                </a:solidFill>
                <a:latin typeface="Arial" panose="020B0604020202020204" pitchFamily="34" charset="0"/>
              </a:rPr>
              <a:t>  13  Therefore I speak to them in parables, because seeing they do not see, and hearing they do not hear, nor do they understand. </a:t>
            </a:r>
          </a:p>
          <a:p>
            <a:pPr marR="0" algn="just" rtl="0"/>
            <a:r>
              <a:rPr lang="en-US" sz="2100" b="1" u="none" strike="noStrike" baseline="0" dirty="0">
                <a:solidFill>
                  <a:schemeClr val="bg1"/>
                </a:solidFill>
                <a:latin typeface="Arial" panose="020B0604020202020204" pitchFamily="34" charset="0"/>
              </a:rPr>
              <a:t>  14  And in them the prophecy of Isaiah is fulfilled, which says: ‘Hearing you will hear and shall not understand, and seeing you will see and not perceive;  </a:t>
            </a:r>
          </a:p>
          <a:p>
            <a:pPr marR="0" algn="just" rtl="0"/>
            <a:r>
              <a:rPr lang="en-US" sz="2100" b="1" u="none" strike="noStrike" baseline="0" dirty="0">
                <a:solidFill>
                  <a:schemeClr val="bg1"/>
                </a:solidFill>
                <a:latin typeface="Arial" panose="020B0604020202020204" pitchFamily="34" charset="0"/>
              </a:rPr>
              <a:t>  15  For the hearts of this people have grown dull. Their ears are hard of hearing, and their eyes they have closed, let they should see with their eyes and hear with their ears, lest they should understand with their hearts and </a:t>
            </a:r>
            <a:r>
              <a:rPr lang="en-US" sz="2100" b="1" u="none" strike="noStrike" baseline="0" dirty="0" err="1">
                <a:solidFill>
                  <a:schemeClr val="bg1"/>
                </a:solidFill>
                <a:latin typeface="Arial" panose="020B0604020202020204" pitchFamily="34" charset="0"/>
              </a:rPr>
              <a:t>aturn</a:t>
            </a:r>
            <a:r>
              <a:rPr lang="en-US" sz="2100" b="1" u="none" strike="noStrike" baseline="0" dirty="0">
                <a:solidFill>
                  <a:schemeClr val="bg1"/>
                </a:solidFill>
                <a:latin typeface="Arial" panose="020B0604020202020204" pitchFamily="34" charset="0"/>
              </a:rPr>
              <a:t>, so that I should heal them.' </a:t>
            </a:r>
          </a:p>
          <a:p>
            <a:pPr marR="0" algn="just" rtl="0"/>
            <a:r>
              <a:rPr lang="en-US" sz="2100" b="1" u="none" strike="noStrike" baseline="0" dirty="0">
                <a:solidFill>
                  <a:schemeClr val="bg1"/>
                </a:solidFill>
                <a:latin typeface="Arial" panose="020B0604020202020204" pitchFamily="34" charset="0"/>
              </a:rPr>
              <a:t>  16  But blessed are your eyes for they see, and your ears for they hear; </a:t>
            </a:r>
          </a:p>
          <a:p>
            <a:pPr marR="0" algn="just" rtl="0"/>
            <a:r>
              <a:rPr lang="en-US" sz="2100" b="1" u="none" strike="noStrike" baseline="0" dirty="0">
                <a:solidFill>
                  <a:schemeClr val="bg1"/>
                </a:solidFill>
                <a:latin typeface="Arial" panose="020B0604020202020204" pitchFamily="34" charset="0"/>
              </a:rPr>
              <a:t>  17  for assuredly, I say to you that many prophets and righteous men desired to see what you see, and did not see it, and to hear what you hear, and did not hear it. </a:t>
            </a:r>
            <a:endParaRPr lang="en-US" sz="21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3884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Rest of The Text</a:t>
            </a:r>
          </a:p>
        </p:txBody>
      </p:sp>
      <p:sp>
        <p:nvSpPr>
          <p:cNvPr id="2" name="TextBox 1">
            <a:extLst>
              <a:ext uri="{FF2B5EF4-FFF2-40B4-BE49-F238E27FC236}">
                <a16:creationId xmlns:a16="http://schemas.microsoft.com/office/drawing/2014/main" id="{D14D9CD3-462A-A277-765F-E9383995E7D8}"/>
              </a:ext>
            </a:extLst>
          </p:cNvPr>
          <p:cNvSpPr txBox="1"/>
          <p:nvPr/>
        </p:nvSpPr>
        <p:spPr>
          <a:xfrm>
            <a:off x="288236" y="1587779"/>
            <a:ext cx="11420060" cy="4862870"/>
          </a:xfrm>
          <a:prstGeom prst="rect">
            <a:avLst/>
          </a:prstGeom>
          <a:noFill/>
        </p:spPr>
        <p:txBody>
          <a:bodyPr wrap="square" rtlCol="0">
            <a:spAutoFit/>
          </a:bodyPr>
          <a:lstStyle/>
          <a:p>
            <a:pPr marR="0" algn="just" rtl="0"/>
            <a:r>
              <a:rPr lang="en-US" sz="2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000" b="1" u="none" strike="noStrike" baseline="0" dirty="0">
                <a:solidFill>
                  <a:schemeClr val="bg1"/>
                </a:solidFill>
                <a:latin typeface="Arial" panose="020B0604020202020204" pitchFamily="34" charset="0"/>
              </a:rPr>
              <a:t>10  And the disciples came and said to Him, "Why do You speak to them in parables?" </a:t>
            </a:r>
          </a:p>
          <a:p>
            <a:pPr marR="0" algn="just" rtl="0"/>
            <a:r>
              <a:rPr lang="en-US" sz="2000" b="1" u="none" strike="noStrike" baseline="0" dirty="0">
                <a:solidFill>
                  <a:schemeClr val="bg1"/>
                </a:solidFill>
                <a:latin typeface="Arial" panose="020B0604020202020204" pitchFamily="34" charset="0"/>
              </a:rPr>
              <a:t>  11  He answered and said to them, "Because it has been given to you to know the mysteries of the kingdom of heaven, but to them it has not been given. </a:t>
            </a:r>
          </a:p>
          <a:p>
            <a:pPr marR="0" algn="just" rtl="0"/>
            <a:r>
              <a:rPr lang="en-US" sz="2000" b="1" u="none" strike="noStrike" baseline="0" dirty="0">
                <a:solidFill>
                  <a:schemeClr val="bg1"/>
                </a:solidFill>
                <a:latin typeface="Arial" panose="020B0604020202020204" pitchFamily="34" charset="0"/>
              </a:rPr>
              <a:t>  12  For whoever has, to him more will be given, and he will have abundance; but whoever does not have, even what he has will be taken away from him. </a:t>
            </a:r>
          </a:p>
          <a:p>
            <a:pPr marR="0" algn="just" rtl="0"/>
            <a:r>
              <a:rPr lang="en-US" sz="2100" b="1" u="none" strike="noStrike" baseline="0" dirty="0">
                <a:solidFill>
                  <a:schemeClr val="bg1"/>
                </a:solidFill>
                <a:latin typeface="Arial" panose="020B0604020202020204" pitchFamily="34" charset="0"/>
              </a:rPr>
              <a:t>  13  Therefore I speak to them in parables, because seeing they do not see, and hearing they do not hear, nor do they understand. </a:t>
            </a:r>
          </a:p>
          <a:p>
            <a:pPr marR="0" algn="just" rtl="0"/>
            <a:r>
              <a:rPr lang="en-US" sz="2100" b="1" u="none" strike="noStrike" baseline="0" dirty="0">
                <a:solidFill>
                  <a:schemeClr val="bg1"/>
                </a:solidFill>
                <a:latin typeface="Arial" panose="020B0604020202020204" pitchFamily="34" charset="0"/>
              </a:rPr>
              <a:t>  14  And in them the prophecy of Isaiah is fulfilled, which says: ‘Hearing you will hear and shall not understand, and seeing you will see and not perceive;  </a:t>
            </a:r>
          </a:p>
          <a:p>
            <a:pPr marR="0" algn="just" rtl="0"/>
            <a:r>
              <a:rPr lang="en-US" sz="2100" b="1" u="none" strike="noStrike" baseline="0" dirty="0">
                <a:solidFill>
                  <a:schemeClr val="bg1"/>
                </a:solidFill>
                <a:latin typeface="Arial" panose="020B0604020202020204" pitchFamily="34" charset="0"/>
              </a:rPr>
              <a:t>  15  For the hearts of this people have grown dull. Their ears are hard of hearing, and their eyes they have closed, let they should see with their eyes and hear with their ears, lest they should understand with their hearts and </a:t>
            </a:r>
            <a:r>
              <a:rPr lang="en-US" sz="2100" b="1" u="none" strike="noStrike" baseline="0" dirty="0" err="1">
                <a:solidFill>
                  <a:schemeClr val="bg1"/>
                </a:solidFill>
                <a:latin typeface="Arial" panose="020B0604020202020204" pitchFamily="34" charset="0"/>
              </a:rPr>
              <a:t>aturn</a:t>
            </a:r>
            <a:r>
              <a:rPr lang="en-US" sz="2100" b="1" u="none" strike="noStrike" baseline="0" dirty="0">
                <a:solidFill>
                  <a:schemeClr val="bg1"/>
                </a:solidFill>
                <a:latin typeface="Arial" panose="020B0604020202020204" pitchFamily="34" charset="0"/>
              </a:rPr>
              <a:t>, so that I should heal them.' </a:t>
            </a:r>
          </a:p>
          <a:p>
            <a:pPr marR="0" algn="just" rtl="0"/>
            <a:r>
              <a:rPr lang="en-US" sz="2100" b="1" u="none" strike="noStrike" baseline="0" dirty="0">
                <a:solidFill>
                  <a:schemeClr val="bg1"/>
                </a:solidFill>
                <a:latin typeface="Arial" panose="020B0604020202020204" pitchFamily="34" charset="0"/>
              </a:rPr>
              <a:t>  16  But blessed are your eyes for they see, and your ears for they hear; </a:t>
            </a:r>
          </a:p>
          <a:p>
            <a:pPr marR="0" algn="just" rtl="0"/>
            <a:r>
              <a:rPr lang="en-US" sz="2100" b="1" u="none" strike="noStrike" baseline="0" dirty="0">
                <a:solidFill>
                  <a:schemeClr val="bg1"/>
                </a:solidFill>
                <a:latin typeface="Arial" panose="020B0604020202020204" pitchFamily="34" charset="0"/>
              </a:rPr>
              <a:t>  17  for assuredly, I say to you that many prophets and righteous men desired to see what you see, and did not see it, and to hear what you hear, and did not hear it. </a:t>
            </a:r>
            <a:endParaRPr lang="en-US" sz="21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5D37A7F8-D45B-D94E-C935-B12AF0E0A917}"/>
              </a:ext>
            </a:extLst>
          </p:cNvPr>
          <p:cNvSpPr txBox="1"/>
          <p:nvPr/>
        </p:nvSpPr>
        <p:spPr>
          <a:xfrm>
            <a:off x="3048828" y="3275112"/>
            <a:ext cx="6097656" cy="307777"/>
          </a:xfrm>
          <a:prstGeom prst="rect">
            <a:avLst/>
          </a:prstGeom>
          <a:noFill/>
        </p:spPr>
        <p:txBody>
          <a:bodyPr wrap="square">
            <a:spAutoFit/>
          </a:bodyPr>
          <a:lstStyle/>
          <a:p>
            <a:r>
              <a:rPr lang="en-US" sz="1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dirty="0"/>
          </a:p>
        </p:txBody>
      </p:sp>
    </p:spTree>
    <p:extLst>
      <p:ext uri="{BB962C8B-B14F-4D97-AF65-F5344CB8AC3E}">
        <p14:creationId xmlns:p14="http://schemas.microsoft.com/office/powerpoint/2010/main" val="402617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God's Promises to Seekers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1617326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God's Promises to Seekers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716986"/>
            <a:ext cx="11221279" cy="1569660"/>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And you will seek Me and find Me, when you search for Me with all your heart. 								Jer. 29:13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5767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God's Promises to Seekers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716986"/>
            <a:ext cx="11221279" cy="2677656"/>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And you will seek Me and find Me, when you search for Me with all your heart. 								Jer. 29:13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Blessed are those who hunger and thirst for righteousness, For they shall be filled. 								Matt. 5:6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1524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God's Promises to Seekers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716986"/>
            <a:ext cx="11221279" cy="3416320"/>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And you will seek Me and find Me, when you search for Me with all your heart. 								Jer. 29:13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Blessed are those who hunger and thirst for righteousness, For they shall be filled. 								Matt. 5:6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17  If anyone wills to do His will, he shall know concerning the doctrine, whether it is from God or whether I speak on My own authority.												John 7:17</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4124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824944"/>
            <a:ext cx="9237303" cy="576470"/>
          </a:xfrm>
        </p:spPr>
        <p:txBody>
          <a:bodyPr/>
          <a:lstStyle/>
          <a:p>
            <a:pPr marR="0" algn="just" rtl="0">
              <a:spcAft>
                <a:spcPts val="600"/>
              </a:spcAft>
            </a:pPr>
            <a:r>
              <a:rPr lang="en-US" sz="3600" b="1" dirty="0">
                <a:solidFill>
                  <a:schemeClr val="bg1"/>
                </a:solidFill>
                <a:latin typeface="Calibri" panose="020F0502020204030204" pitchFamily="34" charset="0"/>
                <a:cs typeface="Calibri" panose="020F0502020204030204" pitchFamily="34" charset="0"/>
              </a:rPr>
              <a:t>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Using Your Ears</a:t>
            </a:r>
            <a:r>
              <a:rPr lang="en-US" sz="4000" b="1" dirty="0">
                <a:solidFill>
                  <a:schemeClr val="bg1"/>
                </a:solidFill>
                <a:latin typeface="Calibri" panose="020F0502020204030204" pitchFamily="34" charset="0"/>
                <a:cs typeface="Calibri" panose="020F0502020204030204" pitchFamily="34" charset="0"/>
              </a:rPr>
              <a:t>                      </a:t>
            </a:r>
            <a:endPar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333289847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13676</TotalTime>
  <Words>1433</Words>
  <Application>Microsoft Office PowerPoint</Application>
  <PresentationFormat>Widescreen</PresentationFormat>
  <Paragraphs>78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vt:lpstr>
      <vt:lpstr>Verdana</vt:lpstr>
      <vt:lpstr>Office Theme</vt:lpstr>
      <vt:lpstr>                         How is Your Hearing? </vt:lpstr>
      <vt:lpstr>The Text—Matt. 13:10-12</vt:lpstr>
      <vt:lpstr>The Rest of The Text</vt:lpstr>
      <vt:lpstr>The Rest of The Text</vt:lpstr>
      <vt:lpstr>    God's Promises to Seekers                      </vt:lpstr>
      <vt:lpstr>    God's Promises to Seekers                      </vt:lpstr>
      <vt:lpstr>    God's Promises to Seekers                      </vt:lpstr>
      <vt:lpstr>    God's Promises to Seekers                      </vt:lpstr>
      <vt:lpstr>           Using Your Ears                      </vt:lpstr>
      <vt:lpstr>         Using Your Ears                      </vt:lpstr>
      <vt:lpstr>           Using Your Ears                      </vt:lpstr>
      <vt:lpstr>           Using Your Ears                      </vt:lpstr>
      <vt:lpstr>           Jesus’ Final Words                      </vt:lpstr>
      <vt:lpstr> Hearing About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182</cp:revision>
  <cp:lastPrinted>2023-02-26T11:29:21Z</cp:lastPrinted>
  <dcterms:modified xsi:type="dcterms:W3CDTF">2023-04-24T16:35:01Z</dcterms:modified>
</cp:coreProperties>
</file>