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74" r:id="rId2"/>
    <p:sldId id="295" r:id="rId3"/>
    <p:sldId id="275" r:id="rId4"/>
    <p:sldId id="277" r:id="rId5"/>
    <p:sldId id="276" r:id="rId6"/>
    <p:sldId id="29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E97C59-C6C8-4F61-BB18-EB92B64569EA}" v="16" dt="2023-04-12T15:18:42.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67974" autoAdjust="0"/>
  </p:normalViewPr>
  <p:slideViewPr>
    <p:cSldViewPr snapToGrid="0">
      <p:cViewPr varScale="1">
        <p:scale>
          <a:sx n="75" d="100"/>
          <a:sy n="75" d="100"/>
        </p:scale>
        <p:origin x="1746" y="66"/>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FFAF33-B057-4514-A567-5D6D451963AF}" type="datetimeFigureOut">
              <a:rPr lang="en-US" smtClean="0"/>
              <a:t>4/17/2023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E50A5-CED1-49A8-94A5-53C832B664C9}" type="slidenum">
              <a:rPr lang="en-US" smtClean="0"/>
              <a:t>‹#›</a:t>
            </a:fld>
            <a:endParaRPr lang="en-US"/>
          </a:p>
        </p:txBody>
      </p:sp>
    </p:spTree>
    <p:extLst>
      <p:ext uri="{BB962C8B-B14F-4D97-AF65-F5344CB8AC3E}">
        <p14:creationId xmlns:p14="http://schemas.microsoft.com/office/powerpoint/2010/main" val="1473944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BE50A5-CED1-49A8-94A5-53C832B664C9}" type="slidenum">
              <a:rPr lang="en-US" smtClean="0"/>
              <a:t>1</a:t>
            </a:fld>
            <a:endParaRPr lang="en-US"/>
          </a:p>
        </p:txBody>
      </p:sp>
    </p:spTree>
    <p:extLst>
      <p:ext uri="{BB962C8B-B14F-4D97-AF65-F5344CB8AC3E}">
        <p14:creationId xmlns:p14="http://schemas.microsoft.com/office/powerpoint/2010/main" val="998143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BE50A5-CED1-49A8-94A5-53C832B664C9}" type="slidenum">
              <a:rPr lang="en-US" smtClean="0"/>
              <a:t>2</a:t>
            </a:fld>
            <a:endParaRPr lang="en-US"/>
          </a:p>
        </p:txBody>
      </p:sp>
    </p:spTree>
    <p:extLst>
      <p:ext uri="{BB962C8B-B14F-4D97-AF65-F5344CB8AC3E}">
        <p14:creationId xmlns:p14="http://schemas.microsoft.com/office/powerpoint/2010/main" val="4228550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dirty="0"/>
          </a:p>
        </p:txBody>
      </p:sp>
      <p:sp>
        <p:nvSpPr>
          <p:cNvPr id="4" name="Slide Number Placeholder 3"/>
          <p:cNvSpPr>
            <a:spLocks noGrp="1"/>
          </p:cNvSpPr>
          <p:nvPr>
            <p:ph type="sldNum" sz="quarter" idx="5"/>
          </p:nvPr>
        </p:nvSpPr>
        <p:spPr/>
        <p:txBody>
          <a:bodyPr/>
          <a:lstStyle/>
          <a:p>
            <a:fld id="{31BE50A5-CED1-49A8-94A5-53C832B664C9}" type="slidenum">
              <a:rPr lang="en-US" smtClean="0"/>
              <a:t>3</a:t>
            </a:fld>
            <a:endParaRPr lang="en-US"/>
          </a:p>
        </p:txBody>
      </p:sp>
    </p:spTree>
    <p:extLst>
      <p:ext uri="{BB962C8B-B14F-4D97-AF65-F5344CB8AC3E}">
        <p14:creationId xmlns:p14="http://schemas.microsoft.com/office/powerpoint/2010/main" val="2027312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BE50A5-CED1-49A8-94A5-53C832B664C9}" type="slidenum">
              <a:rPr lang="en-US" smtClean="0"/>
              <a:t>4</a:t>
            </a:fld>
            <a:endParaRPr lang="en-US"/>
          </a:p>
        </p:txBody>
      </p:sp>
    </p:spTree>
    <p:extLst>
      <p:ext uri="{BB962C8B-B14F-4D97-AF65-F5344CB8AC3E}">
        <p14:creationId xmlns:p14="http://schemas.microsoft.com/office/powerpoint/2010/main" val="1596736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u="none" strike="noStrike" baseline="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31BE50A5-CED1-49A8-94A5-53C832B664C9}" type="slidenum">
              <a:rPr lang="en-US" smtClean="0"/>
              <a:t>5</a:t>
            </a:fld>
            <a:endParaRPr lang="en-US"/>
          </a:p>
        </p:txBody>
      </p:sp>
    </p:spTree>
    <p:extLst>
      <p:ext uri="{BB962C8B-B14F-4D97-AF65-F5344CB8AC3E}">
        <p14:creationId xmlns:p14="http://schemas.microsoft.com/office/powerpoint/2010/main" val="790035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31BE50A5-CED1-49A8-94A5-53C832B664C9}" type="slidenum">
              <a:rPr lang="en-US" smtClean="0"/>
              <a:t>6</a:t>
            </a:fld>
            <a:endParaRPr lang="en-US"/>
          </a:p>
        </p:txBody>
      </p:sp>
    </p:spTree>
    <p:extLst>
      <p:ext uri="{BB962C8B-B14F-4D97-AF65-F5344CB8AC3E}">
        <p14:creationId xmlns:p14="http://schemas.microsoft.com/office/powerpoint/2010/main" val="3036590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4/17/2023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5000">
              <a:srgbClr val="FF0000"/>
            </a:gs>
            <a:gs pos="38000">
              <a:schemeClr val="accent1">
                <a:lumMod val="60000"/>
                <a:lumOff val="40000"/>
              </a:schemeClr>
            </a:gs>
          </a:gsLst>
          <a:lin ang="27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993" y="703698"/>
            <a:ext cx="11704013" cy="3459880"/>
          </a:xfrm>
        </p:spPr>
        <p:txBody>
          <a:bodyPr>
            <a:noAutofit/>
          </a:bodyPr>
          <a:lstStyle/>
          <a:p>
            <a:r>
              <a:rPr lang="en-US" sz="9600" dirty="0">
                <a:solidFill>
                  <a:schemeClr val="accent6">
                    <a:lumMod val="50000"/>
                  </a:schemeClr>
                </a:solidFill>
                <a:latin typeface="MV Boli" panose="02000500030200090000" pitchFamily="2" charset="0"/>
                <a:cs typeface="MV Boli" panose="02000500030200090000" pitchFamily="2" charset="0"/>
              </a:rPr>
              <a:t>The Danger</a:t>
            </a:r>
            <a:br>
              <a:rPr lang="en-US" sz="9600" dirty="0">
                <a:solidFill>
                  <a:schemeClr val="accent6">
                    <a:lumMod val="50000"/>
                  </a:schemeClr>
                </a:solidFill>
                <a:latin typeface="MV Boli" panose="02000500030200090000" pitchFamily="2" charset="0"/>
                <a:cs typeface="MV Boli" panose="02000500030200090000" pitchFamily="2" charset="0"/>
              </a:rPr>
            </a:br>
            <a:r>
              <a:rPr lang="en-US" sz="9600" dirty="0">
                <a:solidFill>
                  <a:schemeClr val="accent6">
                    <a:lumMod val="50000"/>
                  </a:schemeClr>
                </a:solidFill>
                <a:latin typeface="MV Boli" panose="02000500030200090000" pitchFamily="2" charset="0"/>
                <a:cs typeface="MV Boli" panose="02000500030200090000" pitchFamily="2" charset="0"/>
              </a:rPr>
              <a:t>of Nothing</a:t>
            </a:r>
            <a:endParaRPr lang="en-US" sz="3200" dirty="0">
              <a:solidFill>
                <a:schemeClr val="accent6">
                  <a:lumMod val="50000"/>
                </a:schemeClr>
              </a:solidFill>
              <a:latin typeface="MV Boli" panose="02000500030200090000" pitchFamily="2" charset="0"/>
              <a:cs typeface="MV Boli" panose="02000500030200090000" pitchFamily="2" charset="0"/>
            </a:endParaRPr>
          </a:p>
        </p:txBody>
      </p:sp>
      <p:sp>
        <p:nvSpPr>
          <p:cNvPr id="4" name="TextBox 3">
            <a:extLst>
              <a:ext uri="{FF2B5EF4-FFF2-40B4-BE49-F238E27FC236}">
                <a16:creationId xmlns:a16="http://schemas.microsoft.com/office/drawing/2014/main" id="{DE31562B-9A74-ACC8-427D-EA74CD07EF46}"/>
              </a:ext>
            </a:extLst>
          </p:cNvPr>
          <p:cNvSpPr txBox="1"/>
          <p:nvPr/>
        </p:nvSpPr>
        <p:spPr>
          <a:xfrm>
            <a:off x="243993" y="5998633"/>
            <a:ext cx="3784113" cy="707886"/>
          </a:xfrm>
          <a:prstGeom prst="rect">
            <a:avLst/>
          </a:prstGeom>
          <a:noFill/>
        </p:spPr>
        <p:txBody>
          <a:bodyPr wrap="none" rtlCol="0">
            <a:spAutoFit/>
          </a:bodyPr>
          <a:lstStyle/>
          <a:p>
            <a:r>
              <a:rPr lang="en-US" sz="2000" b="1" dirty="0">
                <a:effectLst>
                  <a:glow rad="101600">
                    <a:schemeClr val="bg1">
                      <a:alpha val="60000"/>
                    </a:schemeClr>
                  </a:glow>
                </a:effectLst>
                <a:latin typeface="Calibri" panose="020F0502020204030204" pitchFamily="34" charset="0"/>
                <a:ea typeface="Calibri" panose="020F0502020204030204" pitchFamily="34" charset="0"/>
                <a:cs typeface="Calibri" panose="020F0502020204030204" pitchFamily="34" charset="0"/>
              </a:rPr>
              <a:t>Richard Watson</a:t>
            </a:r>
          </a:p>
          <a:p>
            <a:r>
              <a:rPr lang="en-US" sz="2000" b="1" dirty="0">
                <a:effectLst>
                  <a:glow rad="101600">
                    <a:schemeClr val="bg1">
                      <a:alpha val="60000"/>
                    </a:schemeClr>
                  </a:glow>
                </a:effectLst>
                <a:latin typeface="Calibri" panose="020F0502020204030204" pitchFamily="34" charset="0"/>
                <a:ea typeface="Calibri" panose="020F0502020204030204" pitchFamily="34" charset="0"/>
                <a:cs typeface="Calibri" panose="020F0502020204030204" pitchFamily="34" charset="0"/>
              </a:rPr>
              <a:t>Palm Beach Lakes church of Christ</a:t>
            </a:r>
          </a:p>
        </p:txBody>
      </p:sp>
      <p:sp>
        <p:nvSpPr>
          <p:cNvPr id="5" name="TextBox 4">
            <a:extLst>
              <a:ext uri="{FF2B5EF4-FFF2-40B4-BE49-F238E27FC236}">
                <a16:creationId xmlns:a16="http://schemas.microsoft.com/office/drawing/2014/main" id="{D785F08C-68A0-95F3-1EC6-3491F8C121F0}"/>
              </a:ext>
            </a:extLst>
          </p:cNvPr>
          <p:cNvSpPr txBox="1"/>
          <p:nvPr/>
        </p:nvSpPr>
        <p:spPr>
          <a:xfrm>
            <a:off x="9482103" y="6154302"/>
            <a:ext cx="2600392" cy="584775"/>
          </a:xfrm>
          <a:prstGeom prst="rect">
            <a:avLst/>
          </a:prstGeom>
          <a:noFill/>
        </p:spPr>
        <p:txBody>
          <a:bodyPr wrap="none" rtlCol="0">
            <a:spAutoFit/>
          </a:bodyPr>
          <a:lstStyle/>
          <a:p>
            <a:r>
              <a:rPr lang="en-US" sz="3200" b="1" dirty="0">
                <a:effectLst>
                  <a:glow rad="101600">
                    <a:schemeClr val="bg1">
                      <a:alpha val="60000"/>
                    </a:schemeClr>
                  </a:glow>
                </a:effectLst>
                <a:latin typeface="Calibri" panose="020F0502020204030204" pitchFamily="34" charset="0"/>
                <a:ea typeface="Calibri" panose="020F0502020204030204" pitchFamily="34" charset="0"/>
                <a:cs typeface="Calibri" panose="020F0502020204030204" pitchFamily="34" charset="0"/>
              </a:rPr>
              <a:t>James 2:14-19</a:t>
            </a:r>
          </a:p>
        </p:txBody>
      </p:sp>
    </p:spTree>
    <p:extLst>
      <p:ext uri="{BB962C8B-B14F-4D97-AF65-F5344CB8AC3E}">
        <p14:creationId xmlns:p14="http://schemas.microsoft.com/office/powerpoint/2010/main" val="8990344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5000">
              <a:srgbClr val="FF0000"/>
            </a:gs>
            <a:gs pos="38000">
              <a:schemeClr val="accent1">
                <a:lumMod val="60000"/>
                <a:lumOff val="40000"/>
              </a:schemeClr>
            </a:gs>
          </a:gsLst>
          <a:lin ang="27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993" y="703698"/>
            <a:ext cx="11704013" cy="3459880"/>
          </a:xfrm>
        </p:spPr>
        <p:txBody>
          <a:bodyPr>
            <a:noAutofit/>
          </a:bodyPr>
          <a:lstStyle/>
          <a:p>
            <a:r>
              <a:rPr lang="en-US" sz="9600" dirty="0">
                <a:solidFill>
                  <a:schemeClr val="accent6">
                    <a:lumMod val="50000"/>
                  </a:schemeClr>
                </a:solidFill>
                <a:latin typeface="MV Boli" panose="02000500030200090000" pitchFamily="2" charset="0"/>
                <a:cs typeface="MV Boli" panose="02000500030200090000" pitchFamily="2" charset="0"/>
              </a:rPr>
              <a:t>Facing</a:t>
            </a:r>
            <a:br>
              <a:rPr lang="en-US" sz="9600">
                <a:solidFill>
                  <a:schemeClr val="accent6">
                    <a:lumMod val="50000"/>
                  </a:schemeClr>
                </a:solidFill>
                <a:latin typeface="MV Boli" panose="02000500030200090000" pitchFamily="2" charset="0"/>
                <a:cs typeface="MV Boli" panose="02000500030200090000" pitchFamily="2" charset="0"/>
              </a:rPr>
            </a:br>
            <a:r>
              <a:rPr lang="en-US" sz="9600">
                <a:solidFill>
                  <a:schemeClr val="accent6">
                    <a:lumMod val="50000"/>
                  </a:schemeClr>
                </a:solidFill>
                <a:latin typeface="MV Boli" panose="02000500030200090000" pitchFamily="2" charset="0"/>
                <a:cs typeface="MV Boli" panose="02000500030200090000" pitchFamily="2" charset="0"/>
              </a:rPr>
              <a:t>Temptation</a:t>
            </a:r>
            <a:endParaRPr lang="en-US" sz="3200" dirty="0">
              <a:solidFill>
                <a:schemeClr val="accent6">
                  <a:lumMod val="50000"/>
                </a:schemeClr>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6536881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1B58F45-F227-ED55-D7AB-D51D3275C853}"/>
              </a:ext>
            </a:extLst>
          </p:cNvPr>
          <p:cNvSpPr txBox="1"/>
          <p:nvPr/>
        </p:nvSpPr>
        <p:spPr>
          <a:xfrm>
            <a:off x="562706" y="1558663"/>
            <a:ext cx="11066584" cy="3785652"/>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My dear Wormwood,</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 </a:t>
            </a:r>
            <a:r>
              <a:rPr lang="en-US" sz="2400" b="1" i="1" dirty="0">
                <a:latin typeface="Verdana" panose="020B0604030504040204" pitchFamily="34" charset="0"/>
                <a:ea typeface="Verdana" panose="020B0604030504040204" pitchFamily="34" charset="0"/>
              </a:rPr>
              <a:t>It does not matter how small the sins are provided that their cumulative effect is to edge the man away from the Light and out into the </a:t>
            </a:r>
            <a:r>
              <a:rPr lang="en-US" sz="2400" b="1" i="1" dirty="0">
                <a:solidFill>
                  <a:srgbClr val="FF0000"/>
                </a:solidFill>
                <a:latin typeface="Verdana" panose="020B0604030504040204" pitchFamily="34" charset="0"/>
                <a:ea typeface="Verdana" panose="020B0604030504040204" pitchFamily="34" charset="0"/>
              </a:rPr>
              <a:t>Nothing.</a:t>
            </a:r>
            <a:r>
              <a:rPr lang="en-US" sz="2400" b="1" i="1" dirty="0">
                <a:latin typeface="Verdana" panose="020B0604030504040204" pitchFamily="34" charset="0"/>
                <a:ea typeface="Verdana" panose="020B0604030504040204" pitchFamily="34" charset="0"/>
              </a:rPr>
              <a:t>  </a:t>
            </a:r>
            <a:r>
              <a:rPr lang="en-US" sz="2400" dirty="0">
                <a:latin typeface="Verdana" panose="020B0604030504040204" pitchFamily="34" charset="0"/>
                <a:ea typeface="Verdana" panose="020B0604030504040204" pitchFamily="34" charset="0"/>
              </a:rPr>
              <a:t>Indeed, the safest road to hell is the gradual one – the gentle slope, soft underfoot, without sudden turnings, without milestones, without signposts.</a:t>
            </a:r>
          </a:p>
          <a:p>
            <a:endParaRPr lang="en-US" sz="2400" dirty="0">
              <a:latin typeface="Verdana" panose="020B0604030504040204" pitchFamily="34" charset="0"/>
              <a:ea typeface="Verdana" panose="020B0604030504040204" pitchFamily="34" charset="0"/>
            </a:endParaRPr>
          </a:p>
          <a:p>
            <a:pPr algn="r"/>
            <a:r>
              <a:rPr lang="en-US" sz="2400" dirty="0">
                <a:latin typeface="Lucida Handwriting" panose="03010101010101010101" pitchFamily="66" charset="0"/>
                <a:ea typeface="Verdana" panose="020B0604030504040204" pitchFamily="34" charset="0"/>
              </a:rPr>
              <a:t>Your affectionate uncle</a:t>
            </a:r>
          </a:p>
          <a:p>
            <a:pPr algn="r"/>
            <a:r>
              <a:rPr lang="en-US" sz="2400" dirty="0">
                <a:latin typeface="Lucida Handwriting" panose="03010101010101010101" pitchFamily="66" charset="0"/>
                <a:ea typeface="Verdana" panose="020B0604030504040204" pitchFamily="34" charset="0"/>
              </a:rPr>
              <a:t>Screwtape</a:t>
            </a:r>
          </a:p>
        </p:txBody>
      </p:sp>
    </p:spTree>
    <p:extLst>
      <p:ext uri="{BB962C8B-B14F-4D97-AF65-F5344CB8AC3E}">
        <p14:creationId xmlns:p14="http://schemas.microsoft.com/office/powerpoint/2010/main" val="127971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A638A-1587-6AA1-80C4-CF37CB483411}"/>
              </a:ext>
            </a:extLst>
          </p:cNvPr>
          <p:cNvSpPr txBox="1"/>
          <p:nvPr/>
        </p:nvSpPr>
        <p:spPr>
          <a:xfrm>
            <a:off x="459971" y="2305615"/>
            <a:ext cx="11272058" cy="2246769"/>
          </a:xfrm>
          <a:prstGeom prst="rect">
            <a:avLst/>
          </a:prstGeom>
          <a:noFill/>
        </p:spPr>
        <p:txBody>
          <a:bodyPr wrap="square" rtlCol="0">
            <a:spAutoFit/>
          </a:bodyPr>
          <a:lstStyle/>
          <a:p>
            <a:r>
              <a:rPr lang="en-US" sz="2800" b="1" dirty="0">
                <a:latin typeface="Verdana" panose="020B0604030504040204" pitchFamily="34" charset="0"/>
                <a:ea typeface="Verdana" panose="020B0604030504040204" pitchFamily="34" charset="0"/>
                <a:cs typeface="Calibri" panose="020F0502020204030204" pitchFamily="34" charset="0"/>
              </a:rPr>
              <a:t>Satan wants us to make choices that carry us away from God and to see those choices as trivial and revocable.  He does not want us to suspect that we are heading away from the Light on a direct line that will carry us into the absolute darkness.</a:t>
            </a:r>
          </a:p>
        </p:txBody>
      </p:sp>
      <p:sp>
        <p:nvSpPr>
          <p:cNvPr id="3" name="Title 1">
            <a:extLst>
              <a:ext uri="{FF2B5EF4-FFF2-40B4-BE49-F238E27FC236}">
                <a16:creationId xmlns:a16="http://schemas.microsoft.com/office/drawing/2014/main" id="{462BBD9C-1B73-50F8-1BFA-746CDAE121DE}"/>
              </a:ext>
            </a:extLst>
          </p:cNvPr>
          <p:cNvSpPr>
            <a:spLocks noGrp="1"/>
          </p:cNvSpPr>
          <p:nvPr>
            <p:ph type="ctrTitle"/>
          </p:nvPr>
        </p:nvSpPr>
        <p:spPr>
          <a:xfrm>
            <a:off x="318654" y="573260"/>
            <a:ext cx="11554691" cy="1247597"/>
          </a:xfrm>
        </p:spPr>
        <p:txBody>
          <a:bodyPr>
            <a:noAutofit/>
          </a:bodyPr>
          <a:lstStyle/>
          <a:p>
            <a:r>
              <a:rPr lang="en-US" sz="4000" b="1" dirty="0">
                <a:solidFill>
                  <a:schemeClr val="accent6">
                    <a:lumMod val="50000"/>
                  </a:schemeClr>
                </a:solidFill>
                <a:latin typeface="MV Boli" panose="02000500030200090000" pitchFamily="2" charset="0"/>
                <a:cs typeface="MV Boli" panose="02000500030200090000" pitchFamily="2" charset="0"/>
              </a:rPr>
              <a:t>The Danger of </a:t>
            </a:r>
            <a:r>
              <a:rPr lang="en-US" sz="4000" b="1" dirty="0">
                <a:solidFill>
                  <a:srgbClr val="FF0000"/>
                </a:solidFill>
                <a:latin typeface="Segoe Script" panose="030B0504020000000003" pitchFamily="66" charset="0"/>
                <a:cs typeface="MV Boli" panose="02000500030200090000" pitchFamily="2" charset="0"/>
              </a:rPr>
              <a:t>Nothing</a:t>
            </a:r>
            <a:endParaRPr lang="en-US" sz="4000" b="1" dirty="0">
              <a:solidFill>
                <a:schemeClr val="accent6">
                  <a:lumMod val="50000"/>
                </a:schemeClr>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93757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CF9220-5C56-C51A-F267-176EF03855A4}"/>
              </a:ext>
            </a:extLst>
          </p:cNvPr>
          <p:cNvSpPr txBox="1"/>
          <p:nvPr/>
        </p:nvSpPr>
        <p:spPr>
          <a:xfrm>
            <a:off x="379619" y="0"/>
            <a:ext cx="11405062" cy="707886"/>
          </a:xfrm>
          <a:prstGeom prst="rect">
            <a:avLst/>
          </a:prstGeom>
          <a:noFill/>
        </p:spPr>
        <p:txBody>
          <a:bodyPr wrap="square" rtlCol="0">
            <a:spAutoFit/>
          </a:bodyPr>
          <a:lstStyle/>
          <a:p>
            <a:pPr algn="ctr"/>
            <a:r>
              <a:rPr lang="en-US" sz="2800" b="1" dirty="0">
                <a:solidFill>
                  <a:srgbClr val="7030A0"/>
                </a:solidFill>
                <a:latin typeface="Verdana" panose="020B0604030504040204" pitchFamily="34" charset="0"/>
                <a:ea typeface="Verdana" panose="020B0604030504040204" pitchFamily="34" charset="0"/>
              </a:rPr>
              <a:t>The Danger of </a:t>
            </a:r>
            <a:r>
              <a:rPr lang="en-US" sz="4000" b="1" dirty="0">
                <a:solidFill>
                  <a:srgbClr val="FF0000"/>
                </a:solidFill>
                <a:latin typeface="Segoe Script" panose="030B0504020000000003" pitchFamily="66" charset="0"/>
                <a:cs typeface="MV Boli" panose="02000500030200090000" pitchFamily="2" charset="0"/>
              </a:rPr>
              <a:t>Nothing</a:t>
            </a:r>
          </a:p>
        </p:txBody>
      </p:sp>
      <p:sp>
        <p:nvSpPr>
          <p:cNvPr id="3" name="TextBox 2">
            <a:extLst>
              <a:ext uri="{FF2B5EF4-FFF2-40B4-BE49-F238E27FC236}">
                <a16:creationId xmlns:a16="http://schemas.microsoft.com/office/drawing/2014/main" id="{44FFFB5A-04A8-F6B6-3C6E-C1FC6C6C7C88}"/>
              </a:ext>
            </a:extLst>
          </p:cNvPr>
          <p:cNvSpPr txBox="1"/>
          <p:nvPr/>
        </p:nvSpPr>
        <p:spPr>
          <a:xfrm>
            <a:off x="310342" y="1003622"/>
            <a:ext cx="11881658" cy="769441"/>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N</a:t>
            </a:r>
            <a:r>
              <a:rPr lang="en-US" sz="2000" dirty="0">
                <a:latin typeface="Verdana" panose="020B0604030504040204" pitchFamily="34" charset="0"/>
                <a:ea typeface="Verdana" panose="020B0604030504040204" pitchFamily="34" charset="0"/>
              </a:rPr>
              <a:t>avigate towards God</a:t>
            </a:r>
          </a:p>
          <a:p>
            <a:r>
              <a:rPr lang="en-US" sz="2000" dirty="0">
                <a:latin typeface="Verdana" panose="020B0604030504040204" pitchFamily="34" charset="0"/>
                <a:ea typeface="Verdana" panose="020B0604030504040204" pitchFamily="34" charset="0"/>
              </a:rPr>
              <a:t>	Deuteronomy 31:8; Joshua 1:5-9</a:t>
            </a:r>
          </a:p>
        </p:txBody>
      </p:sp>
      <p:sp>
        <p:nvSpPr>
          <p:cNvPr id="6" name="TextBox 5">
            <a:extLst>
              <a:ext uri="{FF2B5EF4-FFF2-40B4-BE49-F238E27FC236}">
                <a16:creationId xmlns:a16="http://schemas.microsoft.com/office/drawing/2014/main" id="{AA6CCED5-D33C-CEAC-3F3E-BEA4B4ADC887}"/>
              </a:ext>
            </a:extLst>
          </p:cNvPr>
          <p:cNvSpPr txBox="1"/>
          <p:nvPr/>
        </p:nvSpPr>
        <p:spPr>
          <a:xfrm>
            <a:off x="296494" y="1853723"/>
            <a:ext cx="11881658" cy="1077218"/>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O</a:t>
            </a:r>
            <a:r>
              <a:rPr lang="en-US" sz="2000" dirty="0">
                <a:latin typeface="Verdana" panose="020B0604030504040204" pitchFamily="34" charset="0"/>
                <a:ea typeface="Verdana" panose="020B0604030504040204" pitchFamily="34" charset="0"/>
              </a:rPr>
              <a:t>bedience is a continual action</a:t>
            </a:r>
          </a:p>
          <a:p>
            <a:r>
              <a:rPr lang="en-US" sz="2000" dirty="0">
                <a:latin typeface="Verdana" panose="020B0604030504040204" pitchFamily="34" charset="0"/>
                <a:ea typeface="Verdana" panose="020B0604030504040204" pitchFamily="34" charset="0"/>
              </a:rPr>
              <a:t>	Exodus 19:4, 5, 6(a); Jeremiah chapter 3</a:t>
            </a:r>
          </a:p>
          <a:p>
            <a:r>
              <a:rPr lang="en-US" sz="2000" dirty="0">
                <a:latin typeface="Verdana" panose="020B0604030504040204" pitchFamily="34" charset="0"/>
                <a:ea typeface="Verdana" panose="020B0604030504040204" pitchFamily="34" charset="0"/>
              </a:rPr>
              <a:t>	</a:t>
            </a:r>
          </a:p>
        </p:txBody>
      </p:sp>
      <p:sp>
        <p:nvSpPr>
          <p:cNvPr id="8" name="TextBox 7">
            <a:extLst>
              <a:ext uri="{FF2B5EF4-FFF2-40B4-BE49-F238E27FC236}">
                <a16:creationId xmlns:a16="http://schemas.microsoft.com/office/drawing/2014/main" id="{7F3BC877-CBE7-B11A-6FC1-4CE7C33E37B1}"/>
              </a:ext>
            </a:extLst>
          </p:cNvPr>
          <p:cNvSpPr txBox="1"/>
          <p:nvPr/>
        </p:nvSpPr>
        <p:spPr>
          <a:xfrm>
            <a:off x="310342" y="2663494"/>
            <a:ext cx="11881658" cy="769441"/>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T</a:t>
            </a:r>
            <a:r>
              <a:rPr lang="en-US" sz="2000" dirty="0">
                <a:latin typeface="Verdana" panose="020B0604030504040204" pitchFamily="34" charset="0"/>
                <a:ea typeface="Verdana" panose="020B0604030504040204" pitchFamily="34" charset="0"/>
              </a:rPr>
              <a:t>rust God to have our back</a:t>
            </a:r>
          </a:p>
          <a:p>
            <a:r>
              <a:rPr lang="en-US" sz="2000" dirty="0">
                <a:latin typeface="Verdana" panose="020B0604030504040204" pitchFamily="34" charset="0"/>
                <a:ea typeface="Verdana" panose="020B0604030504040204" pitchFamily="34" charset="0"/>
              </a:rPr>
              <a:t>	Isaiah 41:10,17; Habakkuk 3:17-19(a); Hebrews 4:16</a:t>
            </a:r>
          </a:p>
        </p:txBody>
      </p:sp>
      <p:sp>
        <p:nvSpPr>
          <p:cNvPr id="9" name="TextBox 8">
            <a:extLst>
              <a:ext uri="{FF2B5EF4-FFF2-40B4-BE49-F238E27FC236}">
                <a16:creationId xmlns:a16="http://schemas.microsoft.com/office/drawing/2014/main" id="{98F40876-2B4C-5B1B-78E7-E459EB4B6666}"/>
              </a:ext>
            </a:extLst>
          </p:cNvPr>
          <p:cNvSpPr txBox="1"/>
          <p:nvPr/>
        </p:nvSpPr>
        <p:spPr>
          <a:xfrm>
            <a:off x="311887" y="3482328"/>
            <a:ext cx="11881658" cy="769441"/>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H</a:t>
            </a:r>
            <a:r>
              <a:rPr lang="en-US" sz="2000" dirty="0">
                <a:latin typeface="Verdana" panose="020B0604030504040204" pitchFamily="34" charset="0"/>
                <a:ea typeface="Verdana" panose="020B0604030504040204" pitchFamily="34" charset="0"/>
              </a:rPr>
              <a:t>ell’s path is a gentle and gradual slope</a:t>
            </a:r>
          </a:p>
          <a:p>
            <a:r>
              <a:rPr lang="en-US" sz="2000" dirty="0">
                <a:latin typeface="Verdana" panose="020B0604030504040204" pitchFamily="34" charset="0"/>
                <a:ea typeface="Verdana" panose="020B0604030504040204" pitchFamily="34" charset="0"/>
              </a:rPr>
              <a:t>	Genesis 3:1-6;  Matthew 7:15 -23</a:t>
            </a:r>
          </a:p>
        </p:txBody>
      </p:sp>
      <p:sp>
        <p:nvSpPr>
          <p:cNvPr id="10" name="TextBox 9">
            <a:extLst>
              <a:ext uri="{FF2B5EF4-FFF2-40B4-BE49-F238E27FC236}">
                <a16:creationId xmlns:a16="http://schemas.microsoft.com/office/drawing/2014/main" id="{4AA536C2-FB58-0F61-BC4F-70B3E14EAC77}"/>
              </a:ext>
            </a:extLst>
          </p:cNvPr>
          <p:cNvSpPr txBox="1"/>
          <p:nvPr/>
        </p:nvSpPr>
        <p:spPr>
          <a:xfrm>
            <a:off x="310342" y="4251769"/>
            <a:ext cx="11881658" cy="769441"/>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I</a:t>
            </a:r>
            <a:r>
              <a:rPr lang="en-US" sz="2000" dirty="0">
                <a:latin typeface="Verdana" panose="020B0604030504040204" pitchFamily="34" charset="0"/>
                <a:ea typeface="Verdana" panose="020B0604030504040204" pitchFamily="34" charset="0"/>
              </a:rPr>
              <a:t>mmunize yourself to Satan</a:t>
            </a:r>
          </a:p>
          <a:p>
            <a:r>
              <a:rPr lang="en-US" sz="2000" dirty="0">
                <a:latin typeface="Verdana" panose="020B0604030504040204" pitchFamily="34" charset="0"/>
                <a:ea typeface="Verdana" panose="020B0604030504040204" pitchFamily="34" charset="0"/>
              </a:rPr>
              <a:t>	Luke 4:1-13; John 8:31-32; 1 Thessalonians 5:17</a:t>
            </a:r>
          </a:p>
        </p:txBody>
      </p:sp>
      <p:sp>
        <p:nvSpPr>
          <p:cNvPr id="11" name="TextBox 10">
            <a:extLst>
              <a:ext uri="{FF2B5EF4-FFF2-40B4-BE49-F238E27FC236}">
                <a16:creationId xmlns:a16="http://schemas.microsoft.com/office/drawing/2014/main" id="{2C076D79-3185-B73F-F052-BC7893BCD008}"/>
              </a:ext>
            </a:extLst>
          </p:cNvPr>
          <p:cNvSpPr txBox="1"/>
          <p:nvPr/>
        </p:nvSpPr>
        <p:spPr>
          <a:xfrm>
            <a:off x="310342" y="5110933"/>
            <a:ext cx="11881658" cy="769441"/>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N</a:t>
            </a:r>
            <a:r>
              <a:rPr lang="en-US" sz="2000" dirty="0">
                <a:latin typeface="Verdana" panose="020B0604030504040204" pitchFamily="34" charset="0"/>
                <a:ea typeface="Verdana" panose="020B0604030504040204" pitchFamily="34" charset="0"/>
              </a:rPr>
              <a:t>urture your faith and </a:t>
            </a:r>
            <a:r>
              <a:rPr lang="en-US" sz="2400" b="1" dirty="0">
                <a:latin typeface="Verdana" panose="020B0604030504040204" pitchFamily="34" charset="0"/>
                <a:ea typeface="Verdana" panose="020B0604030504040204" pitchFamily="34" charset="0"/>
              </a:rPr>
              <a:t>N</a:t>
            </a:r>
            <a:r>
              <a:rPr lang="en-US" sz="2000" dirty="0">
                <a:latin typeface="Verdana" panose="020B0604030504040204" pitchFamily="34" charset="0"/>
                <a:ea typeface="Verdana" panose="020B0604030504040204" pitchFamily="34" charset="0"/>
              </a:rPr>
              <a:t>ever retire from Christianity</a:t>
            </a:r>
          </a:p>
          <a:p>
            <a:r>
              <a:rPr lang="en-US" sz="2000" dirty="0">
                <a:latin typeface="Verdana" panose="020B0604030504040204" pitchFamily="34" charset="0"/>
                <a:ea typeface="Verdana" panose="020B0604030504040204" pitchFamily="34" charset="0"/>
              </a:rPr>
              <a:t>	Philippians 4:6-7; Daniel Chapter 6</a:t>
            </a:r>
          </a:p>
        </p:txBody>
      </p:sp>
      <p:sp>
        <p:nvSpPr>
          <p:cNvPr id="12" name="TextBox 11">
            <a:extLst>
              <a:ext uri="{FF2B5EF4-FFF2-40B4-BE49-F238E27FC236}">
                <a16:creationId xmlns:a16="http://schemas.microsoft.com/office/drawing/2014/main" id="{9C036013-0CF7-8A64-3FB7-D985BC6BF9C1}"/>
              </a:ext>
            </a:extLst>
          </p:cNvPr>
          <p:cNvSpPr txBox="1"/>
          <p:nvPr/>
        </p:nvSpPr>
        <p:spPr>
          <a:xfrm>
            <a:off x="296494" y="5961034"/>
            <a:ext cx="11881658" cy="769441"/>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G</a:t>
            </a:r>
            <a:r>
              <a:rPr lang="en-US" sz="2000" dirty="0">
                <a:latin typeface="Verdana" panose="020B0604030504040204" pitchFamily="34" charset="0"/>
                <a:ea typeface="Verdana" panose="020B0604030504040204" pitchFamily="34" charset="0"/>
              </a:rPr>
              <a:t>lorify Heaven</a:t>
            </a:r>
          </a:p>
          <a:p>
            <a:r>
              <a:rPr lang="en-US" sz="2000" dirty="0">
                <a:latin typeface="Verdana" panose="020B0604030504040204" pitchFamily="34" charset="0"/>
                <a:ea typeface="Verdana" panose="020B0604030504040204" pitchFamily="34" charset="0"/>
              </a:rPr>
              <a:t>	Matthew 6:19-21; Revelation 21:4</a:t>
            </a:r>
          </a:p>
        </p:txBody>
      </p:sp>
    </p:spTree>
    <p:extLst>
      <p:ext uri="{BB962C8B-B14F-4D97-AF65-F5344CB8AC3E}">
        <p14:creationId xmlns:p14="http://schemas.microsoft.com/office/powerpoint/2010/main" val="255529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CF9220-5C56-C51A-F267-176EF03855A4}"/>
              </a:ext>
            </a:extLst>
          </p:cNvPr>
          <p:cNvSpPr txBox="1"/>
          <p:nvPr/>
        </p:nvSpPr>
        <p:spPr>
          <a:xfrm>
            <a:off x="393469" y="0"/>
            <a:ext cx="11405062" cy="1323439"/>
          </a:xfrm>
          <a:prstGeom prst="rect">
            <a:avLst/>
          </a:prstGeom>
          <a:noFill/>
        </p:spPr>
        <p:txBody>
          <a:bodyPr wrap="square" rtlCol="0">
            <a:spAutoFit/>
          </a:bodyPr>
          <a:lstStyle/>
          <a:p>
            <a:pPr algn="ctr"/>
            <a:r>
              <a:rPr lang="en-US" sz="2800" b="1" dirty="0">
                <a:solidFill>
                  <a:srgbClr val="7030A0"/>
                </a:solidFill>
                <a:latin typeface="Verdana" panose="020B0604030504040204" pitchFamily="34" charset="0"/>
                <a:ea typeface="Verdana" panose="020B0604030504040204" pitchFamily="34" charset="0"/>
              </a:rPr>
              <a:t>The Danger of doing </a:t>
            </a:r>
            <a:r>
              <a:rPr lang="en-US" sz="4000" b="1" dirty="0">
                <a:solidFill>
                  <a:srgbClr val="FF0000"/>
                </a:solidFill>
                <a:latin typeface="Segoe Script" panose="030B0504020000000003" pitchFamily="66" charset="0"/>
                <a:cs typeface="MV Boli" panose="02000500030200090000" pitchFamily="2" charset="0"/>
              </a:rPr>
              <a:t>Nothing </a:t>
            </a:r>
            <a:r>
              <a:rPr lang="en-US" sz="2800" b="1" dirty="0">
                <a:solidFill>
                  <a:srgbClr val="7030A0"/>
                </a:solidFill>
                <a:latin typeface="Verdana" panose="020B0604030504040204" pitchFamily="34" charset="0"/>
                <a:ea typeface="Verdana" panose="020B0604030504040204" pitchFamily="34" charset="0"/>
                <a:cs typeface="MV Boli" panose="02000500030200090000" pitchFamily="2" charset="0"/>
              </a:rPr>
              <a:t>to obey God’s Plan of Salvation</a:t>
            </a:r>
            <a:r>
              <a:rPr lang="en-US" sz="4000" b="1" dirty="0">
                <a:solidFill>
                  <a:srgbClr val="FF0000"/>
                </a:solidFill>
                <a:latin typeface="Segoe Script" panose="030B0504020000000003" pitchFamily="66" charset="0"/>
                <a:cs typeface="MV Boli" panose="02000500030200090000" pitchFamily="2" charset="0"/>
              </a:rPr>
              <a:t> </a:t>
            </a:r>
          </a:p>
        </p:txBody>
      </p:sp>
      <p:sp>
        <p:nvSpPr>
          <p:cNvPr id="3" name="TextBox 2">
            <a:extLst>
              <a:ext uri="{FF2B5EF4-FFF2-40B4-BE49-F238E27FC236}">
                <a16:creationId xmlns:a16="http://schemas.microsoft.com/office/drawing/2014/main" id="{44FFFB5A-04A8-F6B6-3C6E-C1FC6C6C7C88}"/>
              </a:ext>
            </a:extLst>
          </p:cNvPr>
          <p:cNvSpPr txBox="1"/>
          <p:nvPr/>
        </p:nvSpPr>
        <p:spPr>
          <a:xfrm>
            <a:off x="310342" y="1680500"/>
            <a:ext cx="11881658" cy="707886"/>
          </a:xfrm>
          <a:prstGeom prst="rect">
            <a:avLst/>
          </a:prstGeom>
          <a:noFill/>
        </p:spPr>
        <p:txBody>
          <a:bodyPr wrap="square" rtlCol="0">
            <a:spAutoFit/>
          </a:bodyPr>
          <a:lstStyle/>
          <a:p>
            <a:r>
              <a:rPr lang="en-US" sz="2000" dirty="0">
                <a:latin typeface="Verdana" panose="020B0604030504040204" pitchFamily="34" charset="0"/>
                <a:ea typeface="Verdana" panose="020B0604030504040204" pitchFamily="34" charset="0"/>
              </a:rPr>
              <a:t>Believe that Jesus Christ is the Son of God</a:t>
            </a:r>
          </a:p>
          <a:p>
            <a:r>
              <a:rPr lang="en-US" sz="2000" dirty="0">
                <a:latin typeface="Verdana" panose="020B0604030504040204" pitchFamily="34" charset="0"/>
                <a:ea typeface="Verdana" panose="020B0604030504040204" pitchFamily="34" charset="0"/>
              </a:rPr>
              <a:t>	Acts 16:31; John 20:30-31; John 8:24</a:t>
            </a:r>
          </a:p>
        </p:txBody>
      </p:sp>
      <p:sp>
        <p:nvSpPr>
          <p:cNvPr id="6" name="TextBox 5">
            <a:extLst>
              <a:ext uri="{FF2B5EF4-FFF2-40B4-BE49-F238E27FC236}">
                <a16:creationId xmlns:a16="http://schemas.microsoft.com/office/drawing/2014/main" id="{AA6CCED5-D33C-CEAC-3F3E-BEA4B4ADC887}"/>
              </a:ext>
            </a:extLst>
          </p:cNvPr>
          <p:cNvSpPr txBox="1"/>
          <p:nvPr/>
        </p:nvSpPr>
        <p:spPr>
          <a:xfrm>
            <a:off x="310342" y="2721114"/>
            <a:ext cx="11881658" cy="1015663"/>
          </a:xfrm>
          <a:prstGeom prst="rect">
            <a:avLst/>
          </a:prstGeom>
          <a:noFill/>
        </p:spPr>
        <p:txBody>
          <a:bodyPr wrap="square" rtlCol="0">
            <a:spAutoFit/>
          </a:bodyPr>
          <a:lstStyle/>
          <a:p>
            <a:r>
              <a:rPr lang="en-US" sz="2000" dirty="0">
                <a:latin typeface="Verdana" panose="020B0604030504040204" pitchFamily="34" charset="0"/>
                <a:ea typeface="Verdana" panose="020B0604030504040204" pitchFamily="34" charset="0"/>
              </a:rPr>
              <a:t>Repent of our sins</a:t>
            </a:r>
          </a:p>
          <a:p>
            <a:r>
              <a:rPr lang="en-US" sz="2000" dirty="0">
                <a:latin typeface="Verdana" panose="020B0604030504040204" pitchFamily="34" charset="0"/>
                <a:ea typeface="Verdana" panose="020B0604030504040204" pitchFamily="34" charset="0"/>
              </a:rPr>
              <a:t>	Acts 17:30-31; Matthew 21:28-31; Luke 13:3 </a:t>
            </a:r>
          </a:p>
          <a:p>
            <a:r>
              <a:rPr lang="en-US" sz="2000" dirty="0">
                <a:latin typeface="Verdana" panose="020B0604030504040204" pitchFamily="34" charset="0"/>
                <a:ea typeface="Verdana" panose="020B0604030504040204" pitchFamily="34" charset="0"/>
              </a:rPr>
              <a:t>	</a:t>
            </a:r>
          </a:p>
        </p:txBody>
      </p:sp>
      <p:sp>
        <p:nvSpPr>
          <p:cNvPr id="8" name="TextBox 7">
            <a:extLst>
              <a:ext uri="{FF2B5EF4-FFF2-40B4-BE49-F238E27FC236}">
                <a16:creationId xmlns:a16="http://schemas.microsoft.com/office/drawing/2014/main" id="{7F3BC877-CBE7-B11A-6FC1-4CE7C33E37B1}"/>
              </a:ext>
            </a:extLst>
          </p:cNvPr>
          <p:cNvSpPr txBox="1"/>
          <p:nvPr/>
        </p:nvSpPr>
        <p:spPr>
          <a:xfrm>
            <a:off x="310342" y="3744217"/>
            <a:ext cx="11881658" cy="707886"/>
          </a:xfrm>
          <a:prstGeom prst="rect">
            <a:avLst/>
          </a:prstGeom>
          <a:noFill/>
        </p:spPr>
        <p:txBody>
          <a:bodyPr wrap="square" rtlCol="0">
            <a:spAutoFit/>
          </a:bodyPr>
          <a:lstStyle/>
          <a:p>
            <a:r>
              <a:rPr lang="en-US" sz="2000" dirty="0">
                <a:latin typeface="Verdana" panose="020B0604030504040204" pitchFamily="34" charset="0"/>
                <a:ea typeface="Verdana" panose="020B0604030504040204" pitchFamily="34" charset="0"/>
              </a:rPr>
              <a:t>Confess publicly that Jesus is God’s Son</a:t>
            </a:r>
          </a:p>
          <a:p>
            <a:r>
              <a:rPr lang="en-US" sz="2000" dirty="0">
                <a:latin typeface="Verdana" panose="020B0604030504040204" pitchFamily="34" charset="0"/>
                <a:ea typeface="Verdana" panose="020B0604030504040204" pitchFamily="34" charset="0"/>
              </a:rPr>
              <a:t>	Romans 10:9-10; Mathew 16:16; Matthew 10:32-33</a:t>
            </a:r>
          </a:p>
        </p:txBody>
      </p:sp>
      <p:sp>
        <p:nvSpPr>
          <p:cNvPr id="9" name="TextBox 8">
            <a:extLst>
              <a:ext uri="{FF2B5EF4-FFF2-40B4-BE49-F238E27FC236}">
                <a16:creationId xmlns:a16="http://schemas.microsoft.com/office/drawing/2014/main" id="{98F40876-2B4C-5B1B-78E7-E459EB4B6666}"/>
              </a:ext>
            </a:extLst>
          </p:cNvPr>
          <p:cNvSpPr txBox="1"/>
          <p:nvPr/>
        </p:nvSpPr>
        <p:spPr>
          <a:xfrm>
            <a:off x="310342" y="4859654"/>
            <a:ext cx="11881658" cy="707886"/>
          </a:xfrm>
          <a:prstGeom prst="rect">
            <a:avLst/>
          </a:prstGeom>
          <a:noFill/>
        </p:spPr>
        <p:txBody>
          <a:bodyPr wrap="square" rtlCol="0">
            <a:spAutoFit/>
          </a:bodyPr>
          <a:lstStyle/>
          <a:p>
            <a:r>
              <a:rPr lang="en-US" sz="2000" dirty="0">
                <a:latin typeface="Verdana" panose="020B0604030504040204" pitchFamily="34" charset="0"/>
                <a:ea typeface="Verdana" panose="020B0604030504040204" pitchFamily="34" charset="0"/>
              </a:rPr>
              <a:t>Be baptized for the remission of sins</a:t>
            </a:r>
          </a:p>
          <a:p>
            <a:r>
              <a:rPr lang="en-US" sz="2000" dirty="0">
                <a:latin typeface="Verdana" panose="020B0604030504040204" pitchFamily="34" charset="0"/>
                <a:ea typeface="Verdana" panose="020B0604030504040204" pitchFamily="34" charset="0"/>
              </a:rPr>
              <a:t>	Acts 22:16; 1</a:t>
            </a:r>
            <a:r>
              <a:rPr lang="en-US" sz="2000" baseline="30000" dirty="0">
                <a:latin typeface="Verdana" panose="020B0604030504040204" pitchFamily="34" charset="0"/>
                <a:ea typeface="Verdana" panose="020B0604030504040204" pitchFamily="34" charset="0"/>
              </a:rPr>
              <a:t>st</a:t>
            </a:r>
            <a:r>
              <a:rPr lang="en-US" sz="2000" dirty="0">
                <a:latin typeface="Verdana" panose="020B0604030504040204" pitchFamily="34" charset="0"/>
                <a:ea typeface="Verdana" panose="020B0604030504040204" pitchFamily="34" charset="0"/>
              </a:rPr>
              <a:t> Peter 3:21; Mark 16:16; Acts 2:38, John 3:5; Galatians 3:27</a:t>
            </a:r>
          </a:p>
        </p:txBody>
      </p:sp>
      <p:sp>
        <p:nvSpPr>
          <p:cNvPr id="10" name="TextBox 9">
            <a:extLst>
              <a:ext uri="{FF2B5EF4-FFF2-40B4-BE49-F238E27FC236}">
                <a16:creationId xmlns:a16="http://schemas.microsoft.com/office/drawing/2014/main" id="{4AA536C2-FB58-0F61-BC4F-70B3E14EAC77}"/>
              </a:ext>
            </a:extLst>
          </p:cNvPr>
          <p:cNvSpPr txBox="1"/>
          <p:nvPr/>
        </p:nvSpPr>
        <p:spPr>
          <a:xfrm>
            <a:off x="310342" y="5892827"/>
            <a:ext cx="11881658" cy="707886"/>
          </a:xfrm>
          <a:prstGeom prst="rect">
            <a:avLst/>
          </a:prstGeom>
          <a:noFill/>
        </p:spPr>
        <p:txBody>
          <a:bodyPr wrap="square" rtlCol="0">
            <a:spAutoFit/>
          </a:bodyPr>
          <a:lstStyle/>
          <a:p>
            <a:r>
              <a:rPr lang="en-US" sz="2000" dirty="0">
                <a:latin typeface="Verdana" panose="020B0604030504040204" pitchFamily="34" charset="0"/>
                <a:ea typeface="Verdana" panose="020B0604030504040204" pitchFamily="34" charset="0"/>
              </a:rPr>
              <a:t>Live faithfully thereafter</a:t>
            </a:r>
          </a:p>
          <a:p>
            <a:r>
              <a:rPr lang="en-US" sz="2000" dirty="0">
                <a:latin typeface="Verdana" panose="020B0604030504040204" pitchFamily="34" charset="0"/>
                <a:ea typeface="Verdana" panose="020B0604030504040204" pitchFamily="34" charset="0"/>
              </a:rPr>
              <a:t>	Revelation 2:10; 2</a:t>
            </a:r>
            <a:r>
              <a:rPr lang="en-US" sz="2000" baseline="30000" dirty="0">
                <a:latin typeface="Verdana" panose="020B0604030504040204" pitchFamily="34" charset="0"/>
                <a:ea typeface="Verdana" panose="020B0604030504040204" pitchFamily="34" charset="0"/>
              </a:rPr>
              <a:t>nd</a:t>
            </a:r>
            <a:r>
              <a:rPr lang="en-US" sz="2000" dirty="0">
                <a:latin typeface="Verdana" panose="020B0604030504040204" pitchFamily="34" charset="0"/>
                <a:ea typeface="Verdana" panose="020B0604030504040204" pitchFamily="34" charset="0"/>
              </a:rPr>
              <a:t> Timothy 4:7-8; 1</a:t>
            </a:r>
            <a:r>
              <a:rPr lang="en-US" sz="2000" baseline="30000" dirty="0">
                <a:latin typeface="Verdana" panose="020B0604030504040204" pitchFamily="34" charset="0"/>
                <a:ea typeface="Verdana" panose="020B0604030504040204" pitchFamily="34" charset="0"/>
              </a:rPr>
              <a:t>st</a:t>
            </a:r>
            <a:r>
              <a:rPr lang="en-US" sz="2000" dirty="0">
                <a:latin typeface="Verdana" panose="020B0604030504040204" pitchFamily="34" charset="0"/>
                <a:ea typeface="Verdana" panose="020B0604030504040204" pitchFamily="34" charset="0"/>
              </a:rPr>
              <a:t> Corinthians 9:24-27</a:t>
            </a:r>
          </a:p>
        </p:txBody>
      </p:sp>
    </p:spTree>
    <p:extLst>
      <p:ext uri="{BB962C8B-B14F-4D97-AF65-F5344CB8AC3E}">
        <p14:creationId xmlns:p14="http://schemas.microsoft.com/office/powerpoint/2010/main" val="276685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p:bldP spid="10" grpId="0"/>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tf00001031_wac</Template>
  <TotalTime>5285</TotalTime>
  <Words>346</Words>
  <Application>Microsoft Office PowerPoint</Application>
  <PresentationFormat>Widescreen</PresentationFormat>
  <Paragraphs>47</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Lucida Handwriting</vt:lpstr>
      <vt:lpstr>MV Boli</vt:lpstr>
      <vt:lpstr>Segoe Script</vt:lpstr>
      <vt:lpstr>Tw Cen MT</vt:lpstr>
      <vt:lpstr>Verdana</vt:lpstr>
      <vt:lpstr>Droplet</vt:lpstr>
      <vt:lpstr>The Danger of Nothing</vt:lpstr>
      <vt:lpstr>Facing Temptation</vt:lpstr>
      <vt:lpstr>PowerPoint Presentation</vt:lpstr>
      <vt:lpstr>The Danger of Nothing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Screwtape Letters</dc:title>
  <dc:creator>Richard Watson</dc:creator>
  <cp:lastModifiedBy>Cindy Nelson</cp:lastModifiedBy>
  <cp:revision>3</cp:revision>
  <dcterms:created xsi:type="dcterms:W3CDTF">2022-09-30T19:55:43Z</dcterms:created>
  <dcterms:modified xsi:type="dcterms:W3CDTF">2023-04-17T19:44:21Z</dcterms:modified>
</cp:coreProperties>
</file>