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8"/>
  </p:notesMasterIdLst>
  <p:sldIdLst>
    <p:sldId id="274" r:id="rId2"/>
    <p:sldId id="295" r:id="rId3"/>
    <p:sldId id="275" r:id="rId4"/>
    <p:sldId id="277" r:id="rId5"/>
    <p:sldId id="276" r:id="rId6"/>
    <p:sldId id="294"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E97C59-C6C8-4F61-BB18-EB92B64569EA}" v="16" dt="2023-04-12T15:18:42.7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548" autoAdjust="0"/>
    <p:restoredTop sz="67974" autoAdjust="0"/>
  </p:normalViewPr>
  <p:slideViewPr>
    <p:cSldViewPr snapToGrid="0">
      <p:cViewPr varScale="1">
        <p:scale>
          <a:sx n="75" d="100"/>
          <a:sy n="75" d="100"/>
        </p:scale>
        <p:origin x="1746" y="66"/>
      </p:cViewPr>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FFAF33-B057-4514-A567-5D6D451963AF}" type="datetimeFigureOut">
              <a:rPr lang="en-US" smtClean="0"/>
              <a:t>4/17/2023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BE50A5-CED1-49A8-94A5-53C832B664C9}" type="slidenum">
              <a:rPr lang="en-US" smtClean="0"/>
              <a:t>‹#›</a:t>
            </a:fld>
            <a:endParaRPr lang="en-US"/>
          </a:p>
        </p:txBody>
      </p:sp>
    </p:spTree>
    <p:extLst>
      <p:ext uri="{BB962C8B-B14F-4D97-AF65-F5344CB8AC3E}">
        <p14:creationId xmlns:p14="http://schemas.microsoft.com/office/powerpoint/2010/main" val="1473944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1BE50A5-CED1-49A8-94A5-53C832B664C9}" type="slidenum">
              <a:rPr lang="en-US" smtClean="0"/>
              <a:t>1</a:t>
            </a:fld>
            <a:endParaRPr lang="en-US"/>
          </a:p>
        </p:txBody>
      </p:sp>
    </p:spTree>
    <p:extLst>
      <p:ext uri="{BB962C8B-B14F-4D97-AF65-F5344CB8AC3E}">
        <p14:creationId xmlns:p14="http://schemas.microsoft.com/office/powerpoint/2010/main" val="9981434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1BE50A5-CED1-49A8-94A5-53C832B664C9}" type="slidenum">
              <a:rPr lang="en-US" smtClean="0"/>
              <a:t>2</a:t>
            </a:fld>
            <a:endParaRPr lang="en-US"/>
          </a:p>
        </p:txBody>
      </p:sp>
    </p:spTree>
    <p:extLst>
      <p:ext uri="{BB962C8B-B14F-4D97-AF65-F5344CB8AC3E}">
        <p14:creationId xmlns:p14="http://schemas.microsoft.com/office/powerpoint/2010/main" val="42285509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i="0" dirty="0"/>
          </a:p>
        </p:txBody>
      </p:sp>
      <p:sp>
        <p:nvSpPr>
          <p:cNvPr id="4" name="Slide Number Placeholder 3"/>
          <p:cNvSpPr>
            <a:spLocks noGrp="1"/>
          </p:cNvSpPr>
          <p:nvPr>
            <p:ph type="sldNum" sz="quarter" idx="5"/>
          </p:nvPr>
        </p:nvSpPr>
        <p:spPr/>
        <p:txBody>
          <a:bodyPr/>
          <a:lstStyle/>
          <a:p>
            <a:fld id="{31BE50A5-CED1-49A8-94A5-53C832B664C9}" type="slidenum">
              <a:rPr lang="en-US" smtClean="0"/>
              <a:t>3</a:t>
            </a:fld>
            <a:endParaRPr lang="en-US"/>
          </a:p>
        </p:txBody>
      </p:sp>
    </p:spTree>
    <p:extLst>
      <p:ext uri="{BB962C8B-B14F-4D97-AF65-F5344CB8AC3E}">
        <p14:creationId xmlns:p14="http://schemas.microsoft.com/office/powerpoint/2010/main" val="20273122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1BE50A5-CED1-49A8-94A5-53C832B664C9}" type="slidenum">
              <a:rPr lang="en-US" smtClean="0"/>
              <a:t>4</a:t>
            </a:fld>
            <a:endParaRPr lang="en-US"/>
          </a:p>
        </p:txBody>
      </p:sp>
    </p:spTree>
    <p:extLst>
      <p:ext uri="{BB962C8B-B14F-4D97-AF65-F5344CB8AC3E}">
        <p14:creationId xmlns:p14="http://schemas.microsoft.com/office/powerpoint/2010/main" val="15967369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1" i="0" u="none" strike="noStrike" baseline="0" dirty="0">
              <a:solidFill>
                <a:srgbClr val="292F33"/>
              </a:solidFill>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31BE50A5-CED1-49A8-94A5-53C832B664C9}" type="slidenum">
              <a:rPr lang="en-US" smtClean="0"/>
              <a:t>5</a:t>
            </a:fld>
            <a:endParaRPr lang="en-US"/>
          </a:p>
        </p:txBody>
      </p:sp>
    </p:spTree>
    <p:extLst>
      <p:ext uri="{BB962C8B-B14F-4D97-AF65-F5344CB8AC3E}">
        <p14:creationId xmlns:p14="http://schemas.microsoft.com/office/powerpoint/2010/main" val="7900354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1" dirty="0">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31BE50A5-CED1-49A8-94A5-53C832B664C9}" type="slidenum">
              <a:rPr lang="en-US" smtClean="0"/>
              <a:t>6</a:t>
            </a:fld>
            <a:endParaRPr lang="en-US"/>
          </a:p>
        </p:txBody>
      </p:sp>
    </p:spTree>
    <p:extLst>
      <p:ext uri="{BB962C8B-B14F-4D97-AF65-F5344CB8AC3E}">
        <p14:creationId xmlns:p14="http://schemas.microsoft.com/office/powerpoint/2010/main" val="30365907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4/17/2023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4/17/2023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4/17/2023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4/17/2023</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15000">
              <a:srgbClr val="FF0000"/>
            </a:gs>
            <a:gs pos="38000">
              <a:schemeClr val="accent1">
                <a:lumMod val="60000"/>
                <a:lumOff val="40000"/>
              </a:schemeClr>
            </a:gs>
          </a:gsLst>
          <a:lin ang="27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43993" y="703698"/>
            <a:ext cx="11704013" cy="3459880"/>
          </a:xfrm>
        </p:spPr>
        <p:txBody>
          <a:bodyPr>
            <a:noAutofit/>
          </a:bodyPr>
          <a:lstStyle/>
          <a:p>
            <a:r>
              <a:rPr lang="en-US" sz="9600" dirty="0">
                <a:solidFill>
                  <a:schemeClr val="accent6">
                    <a:lumMod val="50000"/>
                  </a:schemeClr>
                </a:solidFill>
                <a:latin typeface="MV Boli" panose="02000500030200090000" pitchFamily="2" charset="0"/>
                <a:cs typeface="MV Boli" panose="02000500030200090000" pitchFamily="2" charset="0"/>
              </a:rPr>
              <a:t>The Danger</a:t>
            </a:r>
            <a:br>
              <a:rPr lang="en-US" sz="9600" dirty="0">
                <a:solidFill>
                  <a:schemeClr val="accent6">
                    <a:lumMod val="50000"/>
                  </a:schemeClr>
                </a:solidFill>
                <a:latin typeface="MV Boli" panose="02000500030200090000" pitchFamily="2" charset="0"/>
                <a:cs typeface="MV Boli" panose="02000500030200090000" pitchFamily="2" charset="0"/>
              </a:rPr>
            </a:br>
            <a:r>
              <a:rPr lang="en-US" sz="9600" dirty="0">
                <a:solidFill>
                  <a:schemeClr val="accent6">
                    <a:lumMod val="50000"/>
                  </a:schemeClr>
                </a:solidFill>
                <a:latin typeface="MV Boli" panose="02000500030200090000" pitchFamily="2" charset="0"/>
                <a:cs typeface="MV Boli" panose="02000500030200090000" pitchFamily="2" charset="0"/>
              </a:rPr>
              <a:t>of Nothing</a:t>
            </a:r>
            <a:endParaRPr lang="en-US" sz="3200" dirty="0">
              <a:solidFill>
                <a:schemeClr val="accent6">
                  <a:lumMod val="50000"/>
                </a:schemeClr>
              </a:solidFill>
              <a:latin typeface="MV Boli" panose="02000500030200090000" pitchFamily="2" charset="0"/>
              <a:cs typeface="MV Boli" panose="02000500030200090000" pitchFamily="2" charset="0"/>
            </a:endParaRPr>
          </a:p>
        </p:txBody>
      </p:sp>
      <p:sp>
        <p:nvSpPr>
          <p:cNvPr id="4" name="TextBox 3">
            <a:extLst>
              <a:ext uri="{FF2B5EF4-FFF2-40B4-BE49-F238E27FC236}">
                <a16:creationId xmlns:a16="http://schemas.microsoft.com/office/drawing/2014/main" id="{DE31562B-9A74-ACC8-427D-EA74CD07EF46}"/>
              </a:ext>
            </a:extLst>
          </p:cNvPr>
          <p:cNvSpPr txBox="1"/>
          <p:nvPr/>
        </p:nvSpPr>
        <p:spPr>
          <a:xfrm>
            <a:off x="243993" y="5998633"/>
            <a:ext cx="3784113" cy="707886"/>
          </a:xfrm>
          <a:prstGeom prst="rect">
            <a:avLst/>
          </a:prstGeom>
          <a:noFill/>
        </p:spPr>
        <p:txBody>
          <a:bodyPr wrap="none" rtlCol="0">
            <a:spAutoFit/>
          </a:bodyPr>
          <a:lstStyle/>
          <a:p>
            <a:r>
              <a:rPr lang="en-US" sz="2000" b="1" dirty="0">
                <a:effectLst>
                  <a:glow rad="101600">
                    <a:schemeClr val="bg1">
                      <a:alpha val="60000"/>
                    </a:schemeClr>
                  </a:glow>
                </a:effectLst>
                <a:latin typeface="Calibri" panose="020F0502020204030204" pitchFamily="34" charset="0"/>
                <a:ea typeface="Calibri" panose="020F0502020204030204" pitchFamily="34" charset="0"/>
                <a:cs typeface="Calibri" panose="020F0502020204030204" pitchFamily="34" charset="0"/>
              </a:rPr>
              <a:t>Richard Watson</a:t>
            </a:r>
          </a:p>
          <a:p>
            <a:r>
              <a:rPr lang="en-US" sz="2000" b="1" dirty="0">
                <a:effectLst>
                  <a:glow rad="101600">
                    <a:schemeClr val="bg1">
                      <a:alpha val="60000"/>
                    </a:schemeClr>
                  </a:glow>
                </a:effectLst>
                <a:latin typeface="Calibri" panose="020F0502020204030204" pitchFamily="34" charset="0"/>
                <a:ea typeface="Calibri" panose="020F0502020204030204" pitchFamily="34" charset="0"/>
                <a:cs typeface="Calibri" panose="020F0502020204030204" pitchFamily="34" charset="0"/>
              </a:rPr>
              <a:t>Palm Beach Lakes church of Christ</a:t>
            </a:r>
          </a:p>
        </p:txBody>
      </p:sp>
      <p:sp>
        <p:nvSpPr>
          <p:cNvPr id="5" name="TextBox 4">
            <a:extLst>
              <a:ext uri="{FF2B5EF4-FFF2-40B4-BE49-F238E27FC236}">
                <a16:creationId xmlns:a16="http://schemas.microsoft.com/office/drawing/2014/main" id="{D785F08C-68A0-95F3-1EC6-3491F8C121F0}"/>
              </a:ext>
            </a:extLst>
          </p:cNvPr>
          <p:cNvSpPr txBox="1"/>
          <p:nvPr/>
        </p:nvSpPr>
        <p:spPr>
          <a:xfrm>
            <a:off x="9482103" y="6154302"/>
            <a:ext cx="2600392" cy="584775"/>
          </a:xfrm>
          <a:prstGeom prst="rect">
            <a:avLst/>
          </a:prstGeom>
          <a:noFill/>
        </p:spPr>
        <p:txBody>
          <a:bodyPr wrap="none" rtlCol="0">
            <a:spAutoFit/>
          </a:bodyPr>
          <a:lstStyle/>
          <a:p>
            <a:r>
              <a:rPr lang="en-US" sz="3200" b="1" dirty="0">
                <a:effectLst>
                  <a:glow rad="101600">
                    <a:schemeClr val="bg1">
                      <a:alpha val="60000"/>
                    </a:schemeClr>
                  </a:glow>
                </a:effectLst>
                <a:latin typeface="Calibri" panose="020F0502020204030204" pitchFamily="34" charset="0"/>
                <a:ea typeface="Calibri" panose="020F0502020204030204" pitchFamily="34" charset="0"/>
                <a:cs typeface="Calibri" panose="020F0502020204030204" pitchFamily="34" charset="0"/>
              </a:rPr>
              <a:t>James 2:14-19</a:t>
            </a:r>
          </a:p>
        </p:txBody>
      </p:sp>
    </p:spTree>
    <p:extLst>
      <p:ext uri="{BB962C8B-B14F-4D97-AF65-F5344CB8AC3E}">
        <p14:creationId xmlns:p14="http://schemas.microsoft.com/office/powerpoint/2010/main" val="89903442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15000">
              <a:srgbClr val="FF0000"/>
            </a:gs>
            <a:gs pos="38000">
              <a:schemeClr val="accent1">
                <a:lumMod val="60000"/>
                <a:lumOff val="40000"/>
              </a:schemeClr>
            </a:gs>
          </a:gsLst>
          <a:lin ang="27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43993" y="703698"/>
            <a:ext cx="11704013" cy="3459880"/>
          </a:xfrm>
        </p:spPr>
        <p:txBody>
          <a:bodyPr>
            <a:noAutofit/>
          </a:bodyPr>
          <a:lstStyle/>
          <a:p>
            <a:r>
              <a:rPr lang="en-US" sz="9600" dirty="0">
                <a:solidFill>
                  <a:schemeClr val="accent6">
                    <a:lumMod val="50000"/>
                  </a:schemeClr>
                </a:solidFill>
                <a:latin typeface="MV Boli" panose="02000500030200090000" pitchFamily="2" charset="0"/>
                <a:cs typeface="MV Boli" panose="02000500030200090000" pitchFamily="2" charset="0"/>
              </a:rPr>
              <a:t>Facing</a:t>
            </a:r>
            <a:br>
              <a:rPr lang="en-US" sz="9600">
                <a:solidFill>
                  <a:schemeClr val="accent6">
                    <a:lumMod val="50000"/>
                  </a:schemeClr>
                </a:solidFill>
                <a:latin typeface="MV Boli" panose="02000500030200090000" pitchFamily="2" charset="0"/>
                <a:cs typeface="MV Boli" panose="02000500030200090000" pitchFamily="2" charset="0"/>
              </a:rPr>
            </a:br>
            <a:r>
              <a:rPr lang="en-US" sz="9600">
                <a:solidFill>
                  <a:schemeClr val="accent6">
                    <a:lumMod val="50000"/>
                  </a:schemeClr>
                </a:solidFill>
                <a:latin typeface="MV Boli" panose="02000500030200090000" pitchFamily="2" charset="0"/>
                <a:cs typeface="MV Boli" panose="02000500030200090000" pitchFamily="2" charset="0"/>
              </a:rPr>
              <a:t>Temptation</a:t>
            </a:r>
            <a:endParaRPr lang="en-US" sz="3200" dirty="0">
              <a:solidFill>
                <a:schemeClr val="accent6">
                  <a:lumMod val="50000"/>
                </a:schemeClr>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65368818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1B58F45-F227-ED55-D7AB-D51D3275C853}"/>
              </a:ext>
            </a:extLst>
          </p:cNvPr>
          <p:cNvSpPr txBox="1"/>
          <p:nvPr/>
        </p:nvSpPr>
        <p:spPr>
          <a:xfrm>
            <a:off x="562706" y="1558663"/>
            <a:ext cx="11066584" cy="3785652"/>
          </a:xfrm>
          <a:prstGeom prst="rect">
            <a:avLst/>
          </a:prstGeom>
          <a:noFill/>
        </p:spPr>
        <p:txBody>
          <a:bodyPr wrap="square" rtlCol="0">
            <a:spAutoFit/>
          </a:bodyPr>
          <a:lstStyle/>
          <a:p>
            <a:r>
              <a:rPr lang="en-US" sz="2400" dirty="0">
                <a:latin typeface="Verdana" panose="020B0604030504040204" pitchFamily="34" charset="0"/>
                <a:ea typeface="Verdana" panose="020B0604030504040204" pitchFamily="34" charset="0"/>
              </a:rPr>
              <a:t>My dear Wormwood,</a:t>
            </a:r>
          </a:p>
          <a:p>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 </a:t>
            </a:r>
            <a:r>
              <a:rPr lang="en-US" sz="2400" b="1" i="1" dirty="0">
                <a:latin typeface="Verdana" panose="020B0604030504040204" pitchFamily="34" charset="0"/>
                <a:ea typeface="Verdana" panose="020B0604030504040204" pitchFamily="34" charset="0"/>
              </a:rPr>
              <a:t>It does not matter how small the sins are provided that their cumulative effect is to edge the man away from the Light and out into the </a:t>
            </a:r>
            <a:r>
              <a:rPr lang="en-US" sz="2400" b="1" i="1" dirty="0">
                <a:solidFill>
                  <a:srgbClr val="FF0000"/>
                </a:solidFill>
                <a:latin typeface="Verdana" panose="020B0604030504040204" pitchFamily="34" charset="0"/>
                <a:ea typeface="Verdana" panose="020B0604030504040204" pitchFamily="34" charset="0"/>
              </a:rPr>
              <a:t>Nothing.</a:t>
            </a:r>
            <a:r>
              <a:rPr lang="en-US" sz="2400" b="1" i="1" dirty="0">
                <a:latin typeface="Verdana" panose="020B0604030504040204" pitchFamily="34" charset="0"/>
                <a:ea typeface="Verdana" panose="020B0604030504040204" pitchFamily="34" charset="0"/>
              </a:rPr>
              <a:t>  </a:t>
            </a:r>
            <a:r>
              <a:rPr lang="en-US" sz="2400" dirty="0">
                <a:latin typeface="Verdana" panose="020B0604030504040204" pitchFamily="34" charset="0"/>
                <a:ea typeface="Verdana" panose="020B0604030504040204" pitchFamily="34" charset="0"/>
              </a:rPr>
              <a:t>Indeed, the safest road to hell is the gradual one – the gentle slope, soft underfoot, without sudden turnings, without milestones, without signposts.</a:t>
            </a:r>
          </a:p>
          <a:p>
            <a:endParaRPr lang="en-US" sz="2400" dirty="0">
              <a:latin typeface="Verdana" panose="020B0604030504040204" pitchFamily="34" charset="0"/>
              <a:ea typeface="Verdana" panose="020B0604030504040204" pitchFamily="34" charset="0"/>
            </a:endParaRPr>
          </a:p>
          <a:p>
            <a:pPr algn="r"/>
            <a:r>
              <a:rPr lang="en-US" sz="2400" dirty="0">
                <a:latin typeface="Lucida Handwriting" panose="03010101010101010101" pitchFamily="66" charset="0"/>
                <a:ea typeface="Verdana" panose="020B0604030504040204" pitchFamily="34" charset="0"/>
              </a:rPr>
              <a:t>Your affectionate uncle</a:t>
            </a:r>
          </a:p>
          <a:p>
            <a:pPr algn="r"/>
            <a:r>
              <a:rPr lang="en-US" sz="2400" dirty="0">
                <a:latin typeface="Lucida Handwriting" panose="03010101010101010101" pitchFamily="66" charset="0"/>
                <a:ea typeface="Verdana" panose="020B0604030504040204" pitchFamily="34" charset="0"/>
              </a:rPr>
              <a:t>Screwtape</a:t>
            </a:r>
          </a:p>
        </p:txBody>
      </p:sp>
    </p:spTree>
    <p:extLst>
      <p:ext uri="{BB962C8B-B14F-4D97-AF65-F5344CB8AC3E}">
        <p14:creationId xmlns:p14="http://schemas.microsoft.com/office/powerpoint/2010/main" val="1279718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85A638A-1587-6AA1-80C4-CF37CB483411}"/>
              </a:ext>
            </a:extLst>
          </p:cNvPr>
          <p:cNvSpPr txBox="1"/>
          <p:nvPr/>
        </p:nvSpPr>
        <p:spPr>
          <a:xfrm>
            <a:off x="459971" y="2305615"/>
            <a:ext cx="11272058" cy="2246769"/>
          </a:xfrm>
          <a:prstGeom prst="rect">
            <a:avLst/>
          </a:prstGeom>
          <a:noFill/>
        </p:spPr>
        <p:txBody>
          <a:bodyPr wrap="square" rtlCol="0">
            <a:spAutoFit/>
          </a:bodyPr>
          <a:lstStyle/>
          <a:p>
            <a:r>
              <a:rPr lang="en-US" sz="2800" b="1" dirty="0">
                <a:latin typeface="Verdana" panose="020B0604030504040204" pitchFamily="34" charset="0"/>
                <a:ea typeface="Verdana" panose="020B0604030504040204" pitchFamily="34" charset="0"/>
                <a:cs typeface="Calibri" panose="020F0502020204030204" pitchFamily="34" charset="0"/>
              </a:rPr>
              <a:t>Satan wants us to make choices that carry us away from God and to see those choices as trivial and revocable.  He does not want us to suspect that we are heading away from the Light on a direct line that will carry us into the absolute darkness.</a:t>
            </a:r>
          </a:p>
        </p:txBody>
      </p:sp>
      <p:sp>
        <p:nvSpPr>
          <p:cNvPr id="3" name="Title 1">
            <a:extLst>
              <a:ext uri="{FF2B5EF4-FFF2-40B4-BE49-F238E27FC236}">
                <a16:creationId xmlns:a16="http://schemas.microsoft.com/office/drawing/2014/main" id="{462BBD9C-1B73-50F8-1BFA-746CDAE121DE}"/>
              </a:ext>
            </a:extLst>
          </p:cNvPr>
          <p:cNvSpPr>
            <a:spLocks noGrp="1"/>
          </p:cNvSpPr>
          <p:nvPr>
            <p:ph type="ctrTitle"/>
          </p:nvPr>
        </p:nvSpPr>
        <p:spPr>
          <a:xfrm>
            <a:off x="318654" y="573260"/>
            <a:ext cx="11554691" cy="1247597"/>
          </a:xfrm>
        </p:spPr>
        <p:txBody>
          <a:bodyPr>
            <a:noAutofit/>
          </a:bodyPr>
          <a:lstStyle/>
          <a:p>
            <a:r>
              <a:rPr lang="en-US" sz="4000" b="1" dirty="0">
                <a:solidFill>
                  <a:schemeClr val="accent6">
                    <a:lumMod val="50000"/>
                  </a:schemeClr>
                </a:solidFill>
                <a:latin typeface="MV Boli" panose="02000500030200090000" pitchFamily="2" charset="0"/>
                <a:cs typeface="MV Boli" panose="02000500030200090000" pitchFamily="2" charset="0"/>
              </a:rPr>
              <a:t>The Danger of </a:t>
            </a:r>
            <a:r>
              <a:rPr lang="en-US" sz="4000" b="1" dirty="0">
                <a:solidFill>
                  <a:srgbClr val="FF0000"/>
                </a:solidFill>
                <a:latin typeface="Segoe Script" panose="030B0504020000000003" pitchFamily="66" charset="0"/>
                <a:cs typeface="MV Boli" panose="02000500030200090000" pitchFamily="2" charset="0"/>
              </a:rPr>
              <a:t>Nothing</a:t>
            </a:r>
            <a:endParaRPr lang="en-US" sz="4000" b="1" dirty="0">
              <a:solidFill>
                <a:schemeClr val="accent6">
                  <a:lumMod val="50000"/>
                </a:schemeClr>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937576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5CF9220-5C56-C51A-F267-176EF03855A4}"/>
              </a:ext>
            </a:extLst>
          </p:cNvPr>
          <p:cNvSpPr txBox="1"/>
          <p:nvPr/>
        </p:nvSpPr>
        <p:spPr>
          <a:xfrm>
            <a:off x="379619" y="0"/>
            <a:ext cx="11405062" cy="707886"/>
          </a:xfrm>
          <a:prstGeom prst="rect">
            <a:avLst/>
          </a:prstGeom>
          <a:noFill/>
        </p:spPr>
        <p:txBody>
          <a:bodyPr wrap="square" rtlCol="0">
            <a:spAutoFit/>
          </a:bodyPr>
          <a:lstStyle/>
          <a:p>
            <a:pPr algn="ctr"/>
            <a:r>
              <a:rPr lang="en-US" sz="2800" b="1" dirty="0">
                <a:solidFill>
                  <a:srgbClr val="7030A0"/>
                </a:solidFill>
                <a:latin typeface="Verdana" panose="020B0604030504040204" pitchFamily="34" charset="0"/>
                <a:ea typeface="Verdana" panose="020B0604030504040204" pitchFamily="34" charset="0"/>
              </a:rPr>
              <a:t>The Danger of </a:t>
            </a:r>
            <a:r>
              <a:rPr lang="en-US" sz="4000" b="1" dirty="0">
                <a:solidFill>
                  <a:srgbClr val="FF0000"/>
                </a:solidFill>
                <a:latin typeface="Segoe Script" panose="030B0504020000000003" pitchFamily="66" charset="0"/>
                <a:cs typeface="MV Boli" panose="02000500030200090000" pitchFamily="2" charset="0"/>
              </a:rPr>
              <a:t>Nothing</a:t>
            </a:r>
          </a:p>
        </p:txBody>
      </p:sp>
      <p:sp>
        <p:nvSpPr>
          <p:cNvPr id="3" name="TextBox 2">
            <a:extLst>
              <a:ext uri="{FF2B5EF4-FFF2-40B4-BE49-F238E27FC236}">
                <a16:creationId xmlns:a16="http://schemas.microsoft.com/office/drawing/2014/main" id="{44FFFB5A-04A8-F6B6-3C6E-C1FC6C6C7C88}"/>
              </a:ext>
            </a:extLst>
          </p:cNvPr>
          <p:cNvSpPr txBox="1"/>
          <p:nvPr/>
        </p:nvSpPr>
        <p:spPr>
          <a:xfrm>
            <a:off x="310342" y="1003622"/>
            <a:ext cx="11881658" cy="769441"/>
          </a:xfrm>
          <a:prstGeom prst="rect">
            <a:avLst/>
          </a:prstGeom>
          <a:noFill/>
        </p:spPr>
        <p:txBody>
          <a:bodyPr wrap="square" rtlCol="0">
            <a:spAutoFit/>
          </a:bodyPr>
          <a:lstStyle/>
          <a:p>
            <a:r>
              <a:rPr lang="en-US" sz="2400" b="1" dirty="0">
                <a:latin typeface="Verdana" panose="020B0604030504040204" pitchFamily="34" charset="0"/>
                <a:ea typeface="Verdana" panose="020B0604030504040204" pitchFamily="34" charset="0"/>
              </a:rPr>
              <a:t>N</a:t>
            </a:r>
            <a:r>
              <a:rPr lang="en-US" sz="2000" dirty="0">
                <a:latin typeface="Verdana" panose="020B0604030504040204" pitchFamily="34" charset="0"/>
                <a:ea typeface="Verdana" panose="020B0604030504040204" pitchFamily="34" charset="0"/>
              </a:rPr>
              <a:t>avigate towards God</a:t>
            </a:r>
          </a:p>
          <a:p>
            <a:r>
              <a:rPr lang="en-US" sz="2000" dirty="0">
                <a:latin typeface="Verdana" panose="020B0604030504040204" pitchFamily="34" charset="0"/>
                <a:ea typeface="Verdana" panose="020B0604030504040204" pitchFamily="34" charset="0"/>
              </a:rPr>
              <a:t>	Deuteronomy 31:8; Joshua 1:5-9</a:t>
            </a:r>
          </a:p>
        </p:txBody>
      </p:sp>
      <p:sp>
        <p:nvSpPr>
          <p:cNvPr id="6" name="TextBox 5">
            <a:extLst>
              <a:ext uri="{FF2B5EF4-FFF2-40B4-BE49-F238E27FC236}">
                <a16:creationId xmlns:a16="http://schemas.microsoft.com/office/drawing/2014/main" id="{AA6CCED5-D33C-CEAC-3F3E-BEA4B4ADC887}"/>
              </a:ext>
            </a:extLst>
          </p:cNvPr>
          <p:cNvSpPr txBox="1"/>
          <p:nvPr/>
        </p:nvSpPr>
        <p:spPr>
          <a:xfrm>
            <a:off x="296494" y="1853723"/>
            <a:ext cx="11881658" cy="1077218"/>
          </a:xfrm>
          <a:prstGeom prst="rect">
            <a:avLst/>
          </a:prstGeom>
          <a:noFill/>
        </p:spPr>
        <p:txBody>
          <a:bodyPr wrap="square" rtlCol="0">
            <a:spAutoFit/>
          </a:bodyPr>
          <a:lstStyle/>
          <a:p>
            <a:r>
              <a:rPr lang="en-US" sz="2400" b="1" dirty="0">
                <a:latin typeface="Verdana" panose="020B0604030504040204" pitchFamily="34" charset="0"/>
                <a:ea typeface="Verdana" panose="020B0604030504040204" pitchFamily="34" charset="0"/>
              </a:rPr>
              <a:t>O</a:t>
            </a:r>
            <a:r>
              <a:rPr lang="en-US" sz="2000" dirty="0">
                <a:latin typeface="Verdana" panose="020B0604030504040204" pitchFamily="34" charset="0"/>
                <a:ea typeface="Verdana" panose="020B0604030504040204" pitchFamily="34" charset="0"/>
              </a:rPr>
              <a:t>bedience is a continual action</a:t>
            </a:r>
          </a:p>
          <a:p>
            <a:r>
              <a:rPr lang="en-US" sz="2000" dirty="0">
                <a:latin typeface="Verdana" panose="020B0604030504040204" pitchFamily="34" charset="0"/>
                <a:ea typeface="Verdana" panose="020B0604030504040204" pitchFamily="34" charset="0"/>
              </a:rPr>
              <a:t>	Exodus 19:4, 5, 6(a); Jeremiah chapter 3</a:t>
            </a:r>
          </a:p>
          <a:p>
            <a:r>
              <a:rPr lang="en-US" sz="2000" dirty="0">
                <a:latin typeface="Verdana" panose="020B0604030504040204" pitchFamily="34" charset="0"/>
                <a:ea typeface="Verdana" panose="020B0604030504040204" pitchFamily="34" charset="0"/>
              </a:rPr>
              <a:t>	</a:t>
            </a:r>
          </a:p>
        </p:txBody>
      </p:sp>
      <p:sp>
        <p:nvSpPr>
          <p:cNvPr id="8" name="TextBox 7">
            <a:extLst>
              <a:ext uri="{FF2B5EF4-FFF2-40B4-BE49-F238E27FC236}">
                <a16:creationId xmlns:a16="http://schemas.microsoft.com/office/drawing/2014/main" id="{7F3BC877-CBE7-B11A-6FC1-4CE7C33E37B1}"/>
              </a:ext>
            </a:extLst>
          </p:cNvPr>
          <p:cNvSpPr txBox="1"/>
          <p:nvPr/>
        </p:nvSpPr>
        <p:spPr>
          <a:xfrm>
            <a:off x="310342" y="2663494"/>
            <a:ext cx="11881658" cy="769441"/>
          </a:xfrm>
          <a:prstGeom prst="rect">
            <a:avLst/>
          </a:prstGeom>
          <a:noFill/>
        </p:spPr>
        <p:txBody>
          <a:bodyPr wrap="square" rtlCol="0">
            <a:spAutoFit/>
          </a:bodyPr>
          <a:lstStyle/>
          <a:p>
            <a:r>
              <a:rPr lang="en-US" sz="2400" b="1" dirty="0">
                <a:latin typeface="Verdana" panose="020B0604030504040204" pitchFamily="34" charset="0"/>
                <a:ea typeface="Verdana" panose="020B0604030504040204" pitchFamily="34" charset="0"/>
              </a:rPr>
              <a:t>T</a:t>
            </a:r>
            <a:r>
              <a:rPr lang="en-US" sz="2000" dirty="0">
                <a:latin typeface="Verdana" panose="020B0604030504040204" pitchFamily="34" charset="0"/>
                <a:ea typeface="Verdana" panose="020B0604030504040204" pitchFamily="34" charset="0"/>
              </a:rPr>
              <a:t>rust God to have our back</a:t>
            </a:r>
          </a:p>
          <a:p>
            <a:r>
              <a:rPr lang="en-US" sz="2000" dirty="0">
                <a:latin typeface="Verdana" panose="020B0604030504040204" pitchFamily="34" charset="0"/>
                <a:ea typeface="Verdana" panose="020B0604030504040204" pitchFamily="34" charset="0"/>
              </a:rPr>
              <a:t>	Isaiah 41:10,17; Habakkuk 3:17-19(a); Hebrews 4:16</a:t>
            </a:r>
          </a:p>
        </p:txBody>
      </p:sp>
      <p:sp>
        <p:nvSpPr>
          <p:cNvPr id="9" name="TextBox 8">
            <a:extLst>
              <a:ext uri="{FF2B5EF4-FFF2-40B4-BE49-F238E27FC236}">
                <a16:creationId xmlns:a16="http://schemas.microsoft.com/office/drawing/2014/main" id="{98F40876-2B4C-5B1B-78E7-E459EB4B6666}"/>
              </a:ext>
            </a:extLst>
          </p:cNvPr>
          <p:cNvSpPr txBox="1"/>
          <p:nvPr/>
        </p:nvSpPr>
        <p:spPr>
          <a:xfrm>
            <a:off x="311887" y="3482328"/>
            <a:ext cx="11881658" cy="769441"/>
          </a:xfrm>
          <a:prstGeom prst="rect">
            <a:avLst/>
          </a:prstGeom>
          <a:noFill/>
        </p:spPr>
        <p:txBody>
          <a:bodyPr wrap="square" rtlCol="0">
            <a:spAutoFit/>
          </a:bodyPr>
          <a:lstStyle/>
          <a:p>
            <a:r>
              <a:rPr lang="en-US" sz="2400" b="1" dirty="0">
                <a:latin typeface="Verdana" panose="020B0604030504040204" pitchFamily="34" charset="0"/>
                <a:ea typeface="Verdana" panose="020B0604030504040204" pitchFamily="34" charset="0"/>
              </a:rPr>
              <a:t>H</a:t>
            </a:r>
            <a:r>
              <a:rPr lang="en-US" sz="2000" dirty="0">
                <a:latin typeface="Verdana" panose="020B0604030504040204" pitchFamily="34" charset="0"/>
                <a:ea typeface="Verdana" panose="020B0604030504040204" pitchFamily="34" charset="0"/>
              </a:rPr>
              <a:t>ell’s path is a gentle and gradual slope</a:t>
            </a:r>
          </a:p>
          <a:p>
            <a:r>
              <a:rPr lang="en-US" sz="2000" dirty="0">
                <a:latin typeface="Verdana" panose="020B0604030504040204" pitchFamily="34" charset="0"/>
                <a:ea typeface="Verdana" panose="020B0604030504040204" pitchFamily="34" charset="0"/>
              </a:rPr>
              <a:t>	Genesis 3:1-6;  Matthew 7:15 -23</a:t>
            </a:r>
          </a:p>
        </p:txBody>
      </p:sp>
      <p:sp>
        <p:nvSpPr>
          <p:cNvPr id="10" name="TextBox 9">
            <a:extLst>
              <a:ext uri="{FF2B5EF4-FFF2-40B4-BE49-F238E27FC236}">
                <a16:creationId xmlns:a16="http://schemas.microsoft.com/office/drawing/2014/main" id="{4AA536C2-FB58-0F61-BC4F-70B3E14EAC77}"/>
              </a:ext>
            </a:extLst>
          </p:cNvPr>
          <p:cNvSpPr txBox="1"/>
          <p:nvPr/>
        </p:nvSpPr>
        <p:spPr>
          <a:xfrm>
            <a:off x="310342" y="4251769"/>
            <a:ext cx="11881658" cy="769441"/>
          </a:xfrm>
          <a:prstGeom prst="rect">
            <a:avLst/>
          </a:prstGeom>
          <a:noFill/>
        </p:spPr>
        <p:txBody>
          <a:bodyPr wrap="square" rtlCol="0">
            <a:spAutoFit/>
          </a:bodyPr>
          <a:lstStyle/>
          <a:p>
            <a:r>
              <a:rPr lang="en-US" sz="2400" b="1" dirty="0">
                <a:latin typeface="Verdana" panose="020B0604030504040204" pitchFamily="34" charset="0"/>
                <a:ea typeface="Verdana" panose="020B0604030504040204" pitchFamily="34" charset="0"/>
              </a:rPr>
              <a:t>I</a:t>
            </a:r>
            <a:r>
              <a:rPr lang="en-US" sz="2000" dirty="0">
                <a:latin typeface="Verdana" panose="020B0604030504040204" pitchFamily="34" charset="0"/>
                <a:ea typeface="Verdana" panose="020B0604030504040204" pitchFamily="34" charset="0"/>
              </a:rPr>
              <a:t>mmunize yourself to Satan</a:t>
            </a:r>
          </a:p>
          <a:p>
            <a:r>
              <a:rPr lang="en-US" sz="2000" dirty="0">
                <a:latin typeface="Verdana" panose="020B0604030504040204" pitchFamily="34" charset="0"/>
                <a:ea typeface="Verdana" panose="020B0604030504040204" pitchFamily="34" charset="0"/>
              </a:rPr>
              <a:t>	Luke 4:1-13; John 8:31-32; 1 Thessalonians 5:17</a:t>
            </a:r>
          </a:p>
        </p:txBody>
      </p:sp>
      <p:sp>
        <p:nvSpPr>
          <p:cNvPr id="11" name="TextBox 10">
            <a:extLst>
              <a:ext uri="{FF2B5EF4-FFF2-40B4-BE49-F238E27FC236}">
                <a16:creationId xmlns:a16="http://schemas.microsoft.com/office/drawing/2014/main" id="{2C076D79-3185-B73F-F052-BC7893BCD008}"/>
              </a:ext>
            </a:extLst>
          </p:cNvPr>
          <p:cNvSpPr txBox="1"/>
          <p:nvPr/>
        </p:nvSpPr>
        <p:spPr>
          <a:xfrm>
            <a:off x="310342" y="5110933"/>
            <a:ext cx="11881658" cy="769441"/>
          </a:xfrm>
          <a:prstGeom prst="rect">
            <a:avLst/>
          </a:prstGeom>
          <a:noFill/>
        </p:spPr>
        <p:txBody>
          <a:bodyPr wrap="square" rtlCol="0">
            <a:spAutoFit/>
          </a:bodyPr>
          <a:lstStyle/>
          <a:p>
            <a:r>
              <a:rPr lang="en-US" sz="2400" b="1" dirty="0">
                <a:latin typeface="Verdana" panose="020B0604030504040204" pitchFamily="34" charset="0"/>
                <a:ea typeface="Verdana" panose="020B0604030504040204" pitchFamily="34" charset="0"/>
              </a:rPr>
              <a:t>N</a:t>
            </a:r>
            <a:r>
              <a:rPr lang="en-US" sz="2000" dirty="0">
                <a:latin typeface="Verdana" panose="020B0604030504040204" pitchFamily="34" charset="0"/>
                <a:ea typeface="Verdana" panose="020B0604030504040204" pitchFamily="34" charset="0"/>
              </a:rPr>
              <a:t>urture your faith and </a:t>
            </a:r>
            <a:r>
              <a:rPr lang="en-US" sz="2400" b="1" dirty="0">
                <a:latin typeface="Verdana" panose="020B0604030504040204" pitchFamily="34" charset="0"/>
                <a:ea typeface="Verdana" panose="020B0604030504040204" pitchFamily="34" charset="0"/>
              </a:rPr>
              <a:t>N</a:t>
            </a:r>
            <a:r>
              <a:rPr lang="en-US" sz="2000" dirty="0">
                <a:latin typeface="Verdana" panose="020B0604030504040204" pitchFamily="34" charset="0"/>
                <a:ea typeface="Verdana" panose="020B0604030504040204" pitchFamily="34" charset="0"/>
              </a:rPr>
              <a:t>ever retire from Christianity</a:t>
            </a:r>
          </a:p>
          <a:p>
            <a:r>
              <a:rPr lang="en-US" sz="2000" dirty="0">
                <a:latin typeface="Verdana" panose="020B0604030504040204" pitchFamily="34" charset="0"/>
                <a:ea typeface="Verdana" panose="020B0604030504040204" pitchFamily="34" charset="0"/>
              </a:rPr>
              <a:t>	Philippians 4:6-7; Daniel Chapter 6</a:t>
            </a:r>
          </a:p>
        </p:txBody>
      </p:sp>
      <p:sp>
        <p:nvSpPr>
          <p:cNvPr id="12" name="TextBox 11">
            <a:extLst>
              <a:ext uri="{FF2B5EF4-FFF2-40B4-BE49-F238E27FC236}">
                <a16:creationId xmlns:a16="http://schemas.microsoft.com/office/drawing/2014/main" id="{9C036013-0CF7-8A64-3FB7-D985BC6BF9C1}"/>
              </a:ext>
            </a:extLst>
          </p:cNvPr>
          <p:cNvSpPr txBox="1"/>
          <p:nvPr/>
        </p:nvSpPr>
        <p:spPr>
          <a:xfrm>
            <a:off x="296494" y="5961034"/>
            <a:ext cx="11881658" cy="769441"/>
          </a:xfrm>
          <a:prstGeom prst="rect">
            <a:avLst/>
          </a:prstGeom>
          <a:noFill/>
        </p:spPr>
        <p:txBody>
          <a:bodyPr wrap="square" rtlCol="0">
            <a:spAutoFit/>
          </a:bodyPr>
          <a:lstStyle/>
          <a:p>
            <a:r>
              <a:rPr lang="en-US" sz="2400" b="1" dirty="0">
                <a:latin typeface="Verdana" panose="020B0604030504040204" pitchFamily="34" charset="0"/>
                <a:ea typeface="Verdana" panose="020B0604030504040204" pitchFamily="34" charset="0"/>
              </a:rPr>
              <a:t>G</a:t>
            </a:r>
            <a:r>
              <a:rPr lang="en-US" sz="2000" dirty="0">
                <a:latin typeface="Verdana" panose="020B0604030504040204" pitchFamily="34" charset="0"/>
                <a:ea typeface="Verdana" panose="020B0604030504040204" pitchFamily="34" charset="0"/>
              </a:rPr>
              <a:t>lorify Heaven</a:t>
            </a:r>
          </a:p>
          <a:p>
            <a:r>
              <a:rPr lang="en-US" sz="2000" dirty="0">
                <a:latin typeface="Verdana" panose="020B0604030504040204" pitchFamily="34" charset="0"/>
                <a:ea typeface="Verdana" panose="020B0604030504040204" pitchFamily="34" charset="0"/>
              </a:rPr>
              <a:t>	Matthew 6:19-21; Revelation 21:4</a:t>
            </a:r>
          </a:p>
        </p:txBody>
      </p:sp>
    </p:spTree>
    <p:extLst>
      <p:ext uri="{BB962C8B-B14F-4D97-AF65-F5344CB8AC3E}">
        <p14:creationId xmlns:p14="http://schemas.microsoft.com/office/powerpoint/2010/main" val="2555299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1000"/>
                                        <p:tgtEl>
                                          <p:spTgt spid="10"/>
                                        </p:tgtEl>
                                      </p:cBhvr>
                                    </p:animEffect>
                                    <p:anim calcmode="lin" valueType="num">
                                      <p:cBhvr>
                                        <p:cTn id="36" dur="1000" fill="hold"/>
                                        <p:tgtEl>
                                          <p:spTgt spid="10"/>
                                        </p:tgtEl>
                                        <p:attrNameLst>
                                          <p:attrName>ppt_x</p:attrName>
                                        </p:attrNameLst>
                                      </p:cBhvr>
                                      <p:tavLst>
                                        <p:tav tm="0">
                                          <p:val>
                                            <p:strVal val="#ppt_x"/>
                                          </p:val>
                                        </p:tav>
                                        <p:tav tm="100000">
                                          <p:val>
                                            <p:strVal val="#ppt_x"/>
                                          </p:val>
                                        </p:tav>
                                      </p:tavLst>
                                    </p:anim>
                                    <p:anim calcmode="lin" valueType="num">
                                      <p:cBhvr>
                                        <p:cTn id="3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1000"/>
                                        <p:tgtEl>
                                          <p:spTgt spid="11"/>
                                        </p:tgtEl>
                                      </p:cBhvr>
                                    </p:animEffect>
                                    <p:anim calcmode="lin" valueType="num">
                                      <p:cBhvr>
                                        <p:cTn id="43" dur="1000" fill="hold"/>
                                        <p:tgtEl>
                                          <p:spTgt spid="11"/>
                                        </p:tgtEl>
                                        <p:attrNameLst>
                                          <p:attrName>ppt_x</p:attrName>
                                        </p:attrNameLst>
                                      </p:cBhvr>
                                      <p:tavLst>
                                        <p:tav tm="0">
                                          <p:val>
                                            <p:strVal val="#ppt_x"/>
                                          </p:val>
                                        </p:tav>
                                        <p:tav tm="100000">
                                          <p:val>
                                            <p:strVal val="#ppt_x"/>
                                          </p:val>
                                        </p:tav>
                                      </p:tavLst>
                                    </p:anim>
                                    <p:anim calcmode="lin" valueType="num">
                                      <p:cBhvr>
                                        <p:cTn id="4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fade">
                                      <p:cBhvr>
                                        <p:cTn id="49" dur="1000"/>
                                        <p:tgtEl>
                                          <p:spTgt spid="12"/>
                                        </p:tgtEl>
                                      </p:cBhvr>
                                    </p:animEffect>
                                    <p:anim calcmode="lin" valueType="num">
                                      <p:cBhvr>
                                        <p:cTn id="50" dur="1000" fill="hold"/>
                                        <p:tgtEl>
                                          <p:spTgt spid="12"/>
                                        </p:tgtEl>
                                        <p:attrNameLst>
                                          <p:attrName>ppt_x</p:attrName>
                                        </p:attrNameLst>
                                      </p:cBhvr>
                                      <p:tavLst>
                                        <p:tav tm="0">
                                          <p:val>
                                            <p:strVal val="#ppt_x"/>
                                          </p:val>
                                        </p:tav>
                                        <p:tav tm="100000">
                                          <p:val>
                                            <p:strVal val="#ppt_x"/>
                                          </p:val>
                                        </p:tav>
                                      </p:tavLst>
                                    </p:anim>
                                    <p:anim calcmode="lin" valueType="num">
                                      <p:cBhvr>
                                        <p:cTn id="51"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8" grpId="0"/>
      <p:bldP spid="9" grpId="0"/>
      <p:bldP spid="10" grpId="0"/>
      <p:bldP spid="11"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5CF9220-5C56-C51A-F267-176EF03855A4}"/>
              </a:ext>
            </a:extLst>
          </p:cNvPr>
          <p:cNvSpPr txBox="1"/>
          <p:nvPr/>
        </p:nvSpPr>
        <p:spPr>
          <a:xfrm>
            <a:off x="393469" y="0"/>
            <a:ext cx="11405062" cy="1323439"/>
          </a:xfrm>
          <a:prstGeom prst="rect">
            <a:avLst/>
          </a:prstGeom>
          <a:noFill/>
        </p:spPr>
        <p:txBody>
          <a:bodyPr wrap="square" rtlCol="0">
            <a:spAutoFit/>
          </a:bodyPr>
          <a:lstStyle/>
          <a:p>
            <a:pPr algn="ctr"/>
            <a:r>
              <a:rPr lang="en-US" sz="2800" b="1" dirty="0">
                <a:solidFill>
                  <a:srgbClr val="7030A0"/>
                </a:solidFill>
                <a:latin typeface="Verdana" panose="020B0604030504040204" pitchFamily="34" charset="0"/>
                <a:ea typeface="Verdana" panose="020B0604030504040204" pitchFamily="34" charset="0"/>
              </a:rPr>
              <a:t>The Danger of doing </a:t>
            </a:r>
            <a:r>
              <a:rPr lang="en-US" sz="4000" b="1" dirty="0">
                <a:solidFill>
                  <a:srgbClr val="FF0000"/>
                </a:solidFill>
                <a:latin typeface="Segoe Script" panose="030B0504020000000003" pitchFamily="66" charset="0"/>
                <a:cs typeface="MV Boli" panose="02000500030200090000" pitchFamily="2" charset="0"/>
              </a:rPr>
              <a:t>Nothing </a:t>
            </a:r>
            <a:r>
              <a:rPr lang="en-US" sz="2800" b="1" dirty="0">
                <a:solidFill>
                  <a:srgbClr val="7030A0"/>
                </a:solidFill>
                <a:latin typeface="Verdana" panose="020B0604030504040204" pitchFamily="34" charset="0"/>
                <a:ea typeface="Verdana" panose="020B0604030504040204" pitchFamily="34" charset="0"/>
                <a:cs typeface="MV Boli" panose="02000500030200090000" pitchFamily="2" charset="0"/>
              </a:rPr>
              <a:t>to obey God’s Plan of Salvation</a:t>
            </a:r>
            <a:r>
              <a:rPr lang="en-US" sz="4000" b="1" dirty="0">
                <a:solidFill>
                  <a:srgbClr val="FF0000"/>
                </a:solidFill>
                <a:latin typeface="Segoe Script" panose="030B0504020000000003" pitchFamily="66" charset="0"/>
                <a:cs typeface="MV Boli" panose="02000500030200090000" pitchFamily="2" charset="0"/>
              </a:rPr>
              <a:t> </a:t>
            </a:r>
          </a:p>
        </p:txBody>
      </p:sp>
      <p:sp>
        <p:nvSpPr>
          <p:cNvPr id="3" name="TextBox 2">
            <a:extLst>
              <a:ext uri="{FF2B5EF4-FFF2-40B4-BE49-F238E27FC236}">
                <a16:creationId xmlns:a16="http://schemas.microsoft.com/office/drawing/2014/main" id="{44FFFB5A-04A8-F6B6-3C6E-C1FC6C6C7C88}"/>
              </a:ext>
            </a:extLst>
          </p:cNvPr>
          <p:cNvSpPr txBox="1"/>
          <p:nvPr/>
        </p:nvSpPr>
        <p:spPr>
          <a:xfrm>
            <a:off x="310342" y="1680500"/>
            <a:ext cx="11881658" cy="707886"/>
          </a:xfrm>
          <a:prstGeom prst="rect">
            <a:avLst/>
          </a:prstGeom>
          <a:noFill/>
        </p:spPr>
        <p:txBody>
          <a:bodyPr wrap="square" rtlCol="0">
            <a:spAutoFit/>
          </a:bodyPr>
          <a:lstStyle/>
          <a:p>
            <a:r>
              <a:rPr lang="en-US" sz="2000" dirty="0">
                <a:latin typeface="Verdana" panose="020B0604030504040204" pitchFamily="34" charset="0"/>
                <a:ea typeface="Verdana" panose="020B0604030504040204" pitchFamily="34" charset="0"/>
              </a:rPr>
              <a:t>Believe that Jesus Christ is the Son of God</a:t>
            </a:r>
          </a:p>
          <a:p>
            <a:r>
              <a:rPr lang="en-US" sz="2000" dirty="0">
                <a:latin typeface="Verdana" panose="020B0604030504040204" pitchFamily="34" charset="0"/>
                <a:ea typeface="Verdana" panose="020B0604030504040204" pitchFamily="34" charset="0"/>
              </a:rPr>
              <a:t>	Acts 16:31; John 20:30-31; John 8:24</a:t>
            </a:r>
          </a:p>
        </p:txBody>
      </p:sp>
      <p:sp>
        <p:nvSpPr>
          <p:cNvPr id="6" name="TextBox 5">
            <a:extLst>
              <a:ext uri="{FF2B5EF4-FFF2-40B4-BE49-F238E27FC236}">
                <a16:creationId xmlns:a16="http://schemas.microsoft.com/office/drawing/2014/main" id="{AA6CCED5-D33C-CEAC-3F3E-BEA4B4ADC887}"/>
              </a:ext>
            </a:extLst>
          </p:cNvPr>
          <p:cNvSpPr txBox="1"/>
          <p:nvPr/>
        </p:nvSpPr>
        <p:spPr>
          <a:xfrm>
            <a:off x="310342" y="2721114"/>
            <a:ext cx="11881658" cy="1015663"/>
          </a:xfrm>
          <a:prstGeom prst="rect">
            <a:avLst/>
          </a:prstGeom>
          <a:noFill/>
        </p:spPr>
        <p:txBody>
          <a:bodyPr wrap="square" rtlCol="0">
            <a:spAutoFit/>
          </a:bodyPr>
          <a:lstStyle/>
          <a:p>
            <a:r>
              <a:rPr lang="en-US" sz="2000" dirty="0">
                <a:latin typeface="Verdana" panose="020B0604030504040204" pitchFamily="34" charset="0"/>
                <a:ea typeface="Verdana" panose="020B0604030504040204" pitchFamily="34" charset="0"/>
              </a:rPr>
              <a:t>Repent of our sins</a:t>
            </a:r>
          </a:p>
          <a:p>
            <a:r>
              <a:rPr lang="en-US" sz="2000" dirty="0">
                <a:latin typeface="Verdana" panose="020B0604030504040204" pitchFamily="34" charset="0"/>
                <a:ea typeface="Verdana" panose="020B0604030504040204" pitchFamily="34" charset="0"/>
              </a:rPr>
              <a:t>	Acts 17:30-31; Matthew 21:28-31; Luke 13:3 </a:t>
            </a:r>
          </a:p>
          <a:p>
            <a:r>
              <a:rPr lang="en-US" sz="2000" dirty="0">
                <a:latin typeface="Verdana" panose="020B0604030504040204" pitchFamily="34" charset="0"/>
                <a:ea typeface="Verdana" panose="020B0604030504040204" pitchFamily="34" charset="0"/>
              </a:rPr>
              <a:t>	</a:t>
            </a:r>
          </a:p>
        </p:txBody>
      </p:sp>
      <p:sp>
        <p:nvSpPr>
          <p:cNvPr id="8" name="TextBox 7">
            <a:extLst>
              <a:ext uri="{FF2B5EF4-FFF2-40B4-BE49-F238E27FC236}">
                <a16:creationId xmlns:a16="http://schemas.microsoft.com/office/drawing/2014/main" id="{7F3BC877-CBE7-B11A-6FC1-4CE7C33E37B1}"/>
              </a:ext>
            </a:extLst>
          </p:cNvPr>
          <p:cNvSpPr txBox="1"/>
          <p:nvPr/>
        </p:nvSpPr>
        <p:spPr>
          <a:xfrm>
            <a:off x="310342" y="3744217"/>
            <a:ext cx="11881658" cy="707886"/>
          </a:xfrm>
          <a:prstGeom prst="rect">
            <a:avLst/>
          </a:prstGeom>
          <a:noFill/>
        </p:spPr>
        <p:txBody>
          <a:bodyPr wrap="square" rtlCol="0">
            <a:spAutoFit/>
          </a:bodyPr>
          <a:lstStyle/>
          <a:p>
            <a:r>
              <a:rPr lang="en-US" sz="2000" dirty="0">
                <a:latin typeface="Verdana" panose="020B0604030504040204" pitchFamily="34" charset="0"/>
                <a:ea typeface="Verdana" panose="020B0604030504040204" pitchFamily="34" charset="0"/>
              </a:rPr>
              <a:t>Confess publicly that Jesus is God’s Son</a:t>
            </a:r>
          </a:p>
          <a:p>
            <a:r>
              <a:rPr lang="en-US" sz="2000" dirty="0">
                <a:latin typeface="Verdana" panose="020B0604030504040204" pitchFamily="34" charset="0"/>
                <a:ea typeface="Verdana" panose="020B0604030504040204" pitchFamily="34" charset="0"/>
              </a:rPr>
              <a:t>	Romans 10:9-10; Mathew 16:16; Matthew 10:32-33</a:t>
            </a:r>
          </a:p>
        </p:txBody>
      </p:sp>
      <p:sp>
        <p:nvSpPr>
          <p:cNvPr id="9" name="TextBox 8">
            <a:extLst>
              <a:ext uri="{FF2B5EF4-FFF2-40B4-BE49-F238E27FC236}">
                <a16:creationId xmlns:a16="http://schemas.microsoft.com/office/drawing/2014/main" id="{98F40876-2B4C-5B1B-78E7-E459EB4B6666}"/>
              </a:ext>
            </a:extLst>
          </p:cNvPr>
          <p:cNvSpPr txBox="1"/>
          <p:nvPr/>
        </p:nvSpPr>
        <p:spPr>
          <a:xfrm>
            <a:off x="310342" y="4859654"/>
            <a:ext cx="11881658" cy="707886"/>
          </a:xfrm>
          <a:prstGeom prst="rect">
            <a:avLst/>
          </a:prstGeom>
          <a:noFill/>
        </p:spPr>
        <p:txBody>
          <a:bodyPr wrap="square" rtlCol="0">
            <a:spAutoFit/>
          </a:bodyPr>
          <a:lstStyle/>
          <a:p>
            <a:r>
              <a:rPr lang="en-US" sz="2000" dirty="0">
                <a:latin typeface="Verdana" panose="020B0604030504040204" pitchFamily="34" charset="0"/>
                <a:ea typeface="Verdana" panose="020B0604030504040204" pitchFamily="34" charset="0"/>
              </a:rPr>
              <a:t>Be baptized for the remission of sins</a:t>
            </a:r>
          </a:p>
          <a:p>
            <a:r>
              <a:rPr lang="en-US" sz="2000" dirty="0">
                <a:latin typeface="Verdana" panose="020B0604030504040204" pitchFamily="34" charset="0"/>
                <a:ea typeface="Verdana" panose="020B0604030504040204" pitchFamily="34" charset="0"/>
              </a:rPr>
              <a:t>	Acts 22:16; 1</a:t>
            </a:r>
            <a:r>
              <a:rPr lang="en-US" sz="2000" baseline="30000" dirty="0">
                <a:latin typeface="Verdana" panose="020B0604030504040204" pitchFamily="34" charset="0"/>
                <a:ea typeface="Verdana" panose="020B0604030504040204" pitchFamily="34" charset="0"/>
              </a:rPr>
              <a:t>st</a:t>
            </a:r>
            <a:r>
              <a:rPr lang="en-US" sz="2000" dirty="0">
                <a:latin typeface="Verdana" panose="020B0604030504040204" pitchFamily="34" charset="0"/>
                <a:ea typeface="Verdana" panose="020B0604030504040204" pitchFamily="34" charset="0"/>
              </a:rPr>
              <a:t> Peter 3:21; Mark 16:16; Acts 2:38, John 3:5; Galatians 3:27</a:t>
            </a:r>
          </a:p>
        </p:txBody>
      </p:sp>
      <p:sp>
        <p:nvSpPr>
          <p:cNvPr id="10" name="TextBox 9">
            <a:extLst>
              <a:ext uri="{FF2B5EF4-FFF2-40B4-BE49-F238E27FC236}">
                <a16:creationId xmlns:a16="http://schemas.microsoft.com/office/drawing/2014/main" id="{4AA536C2-FB58-0F61-BC4F-70B3E14EAC77}"/>
              </a:ext>
            </a:extLst>
          </p:cNvPr>
          <p:cNvSpPr txBox="1"/>
          <p:nvPr/>
        </p:nvSpPr>
        <p:spPr>
          <a:xfrm>
            <a:off x="310342" y="5892827"/>
            <a:ext cx="11881658" cy="707886"/>
          </a:xfrm>
          <a:prstGeom prst="rect">
            <a:avLst/>
          </a:prstGeom>
          <a:noFill/>
        </p:spPr>
        <p:txBody>
          <a:bodyPr wrap="square" rtlCol="0">
            <a:spAutoFit/>
          </a:bodyPr>
          <a:lstStyle/>
          <a:p>
            <a:r>
              <a:rPr lang="en-US" sz="2000" dirty="0">
                <a:latin typeface="Verdana" panose="020B0604030504040204" pitchFamily="34" charset="0"/>
                <a:ea typeface="Verdana" panose="020B0604030504040204" pitchFamily="34" charset="0"/>
              </a:rPr>
              <a:t>Live faithfully thereafter</a:t>
            </a:r>
          </a:p>
          <a:p>
            <a:r>
              <a:rPr lang="en-US" sz="2000" dirty="0">
                <a:latin typeface="Verdana" panose="020B0604030504040204" pitchFamily="34" charset="0"/>
                <a:ea typeface="Verdana" panose="020B0604030504040204" pitchFamily="34" charset="0"/>
              </a:rPr>
              <a:t>	Revelation 2:10; 2</a:t>
            </a:r>
            <a:r>
              <a:rPr lang="en-US" sz="2000" baseline="30000" dirty="0">
                <a:latin typeface="Verdana" panose="020B0604030504040204" pitchFamily="34" charset="0"/>
                <a:ea typeface="Verdana" panose="020B0604030504040204" pitchFamily="34" charset="0"/>
              </a:rPr>
              <a:t>nd</a:t>
            </a:r>
            <a:r>
              <a:rPr lang="en-US" sz="2000" dirty="0">
                <a:latin typeface="Verdana" panose="020B0604030504040204" pitchFamily="34" charset="0"/>
                <a:ea typeface="Verdana" panose="020B0604030504040204" pitchFamily="34" charset="0"/>
              </a:rPr>
              <a:t> Timothy 4:7-8; 1</a:t>
            </a:r>
            <a:r>
              <a:rPr lang="en-US" sz="2000" baseline="30000" dirty="0">
                <a:latin typeface="Verdana" panose="020B0604030504040204" pitchFamily="34" charset="0"/>
                <a:ea typeface="Verdana" panose="020B0604030504040204" pitchFamily="34" charset="0"/>
              </a:rPr>
              <a:t>st</a:t>
            </a:r>
            <a:r>
              <a:rPr lang="en-US" sz="2000" dirty="0">
                <a:latin typeface="Verdana" panose="020B0604030504040204" pitchFamily="34" charset="0"/>
                <a:ea typeface="Verdana" panose="020B0604030504040204" pitchFamily="34" charset="0"/>
              </a:rPr>
              <a:t> Corinthians 9:24-27</a:t>
            </a:r>
          </a:p>
        </p:txBody>
      </p:sp>
    </p:spTree>
    <p:extLst>
      <p:ext uri="{BB962C8B-B14F-4D97-AF65-F5344CB8AC3E}">
        <p14:creationId xmlns:p14="http://schemas.microsoft.com/office/powerpoint/2010/main" val="2766858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1000"/>
                                        <p:tgtEl>
                                          <p:spTgt spid="10"/>
                                        </p:tgtEl>
                                      </p:cBhvr>
                                    </p:animEffect>
                                    <p:anim calcmode="lin" valueType="num">
                                      <p:cBhvr>
                                        <p:cTn id="36" dur="1000" fill="hold"/>
                                        <p:tgtEl>
                                          <p:spTgt spid="10"/>
                                        </p:tgtEl>
                                        <p:attrNameLst>
                                          <p:attrName>ppt_x</p:attrName>
                                        </p:attrNameLst>
                                      </p:cBhvr>
                                      <p:tavLst>
                                        <p:tav tm="0">
                                          <p:val>
                                            <p:strVal val="#ppt_x"/>
                                          </p:val>
                                        </p:tav>
                                        <p:tav tm="100000">
                                          <p:val>
                                            <p:strVal val="#ppt_x"/>
                                          </p:val>
                                        </p:tav>
                                      </p:tavLst>
                                    </p:anim>
                                    <p:anim calcmode="lin" valueType="num">
                                      <p:cBhvr>
                                        <p:cTn id="3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8" grpId="0"/>
      <p:bldP spid="9" grpId="0"/>
      <p:bldP spid="10" grpId="0"/>
    </p:bld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tf00001031_wac</Template>
  <TotalTime>5285</TotalTime>
  <Words>346</Words>
  <Application>Microsoft Office PowerPoint</Application>
  <PresentationFormat>Widescreen</PresentationFormat>
  <Paragraphs>47</Paragraphs>
  <Slides>6</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Calibri</vt:lpstr>
      <vt:lpstr>Lucida Handwriting</vt:lpstr>
      <vt:lpstr>MV Boli</vt:lpstr>
      <vt:lpstr>Segoe Script</vt:lpstr>
      <vt:lpstr>Tw Cen MT</vt:lpstr>
      <vt:lpstr>Verdana</vt:lpstr>
      <vt:lpstr>Droplet</vt:lpstr>
      <vt:lpstr>The Danger of Nothing</vt:lpstr>
      <vt:lpstr>Facing Temptation</vt:lpstr>
      <vt:lpstr>PowerPoint Presentation</vt:lpstr>
      <vt:lpstr>The Danger of Nothing</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Screwtape Letters</dc:title>
  <dc:creator>Richard Watson</dc:creator>
  <cp:lastModifiedBy>Cindy Nelson</cp:lastModifiedBy>
  <cp:revision>3</cp:revision>
  <dcterms:created xsi:type="dcterms:W3CDTF">2022-09-30T19:55:43Z</dcterms:created>
  <dcterms:modified xsi:type="dcterms:W3CDTF">2023-04-17T19:44:21Z</dcterms:modified>
</cp:coreProperties>
</file>