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4"/>
  </p:notesMasterIdLst>
  <p:sldIdLst>
    <p:sldId id="256" r:id="rId2"/>
    <p:sldId id="1810" r:id="rId3"/>
    <p:sldId id="1818" r:id="rId4"/>
    <p:sldId id="1854" r:id="rId5"/>
    <p:sldId id="1821" r:id="rId6"/>
    <p:sldId id="1819" r:id="rId7"/>
    <p:sldId id="1855" r:id="rId8"/>
    <p:sldId id="1820" r:id="rId9"/>
    <p:sldId id="1856" r:id="rId10"/>
    <p:sldId id="1844" r:id="rId11"/>
    <p:sldId id="1857" r:id="rId12"/>
    <p:sldId id="1822" r:id="rId13"/>
    <p:sldId id="1859" r:id="rId14"/>
    <p:sldId id="1858" r:id="rId15"/>
    <p:sldId id="1845" r:id="rId16"/>
    <p:sldId id="1846" r:id="rId17"/>
    <p:sldId id="1860" r:id="rId18"/>
    <p:sldId id="1861" r:id="rId19"/>
    <p:sldId id="1849" r:id="rId20"/>
    <p:sldId id="1850" r:id="rId21"/>
    <p:sldId id="1853" r:id="rId22"/>
    <p:sldId id="1809" r:id="rId23"/>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4" userDrawn="1">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DDCA"/>
    <a:srgbClr val="4472C4"/>
    <a:srgbClr val="F9E6CB"/>
    <a:srgbClr val="F8CE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757" autoAdjust="0"/>
    <p:restoredTop sz="94660"/>
  </p:normalViewPr>
  <p:slideViewPr>
    <p:cSldViewPr snapToGrid="0">
      <p:cViewPr varScale="1">
        <p:scale>
          <a:sx n="101" d="100"/>
          <a:sy n="101" d="100"/>
        </p:scale>
        <p:origin x="696" y="108"/>
      </p:cViewPr>
      <p:guideLst>
        <p:guide orient="horz" pos="2184"/>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366098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280246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2211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6345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6293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429433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60863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13845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2626096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026847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998549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692107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35654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7"/>
            <a:ext cx="5681980" cy="4224814"/>
          </a:xfrm>
          <a:prstGeom prst="rect">
            <a:avLst/>
          </a:prstGeom>
        </p:spPr>
        <p:txBody>
          <a:bodyPr spcFirstLastPara="1" wrap="square" lIns="94204" tIns="94204" rIns="94204" bIns="94204"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0688" y="704850"/>
            <a:ext cx="6261100" cy="352107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879066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743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107055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864020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82584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3621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2743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84" name="Google Shape;84;p2:notes"/>
          <p:cNvSpPr>
            <a:spLocks noGrp="1" noRot="1" noChangeAspect="1"/>
          </p:cNvSpPr>
          <p:nvPr>
            <p:ph type="sldImg" idx="2"/>
          </p:nvPr>
        </p:nvSpPr>
        <p:spPr>
          <a:xfrm>
            <a:off x="423863" y="704850"/>
            <a:ext cx="6254750"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409066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156784" y="-168967"/>
            <a:ext cx="11878432" cy="2108493"/>
          </a:xfrm>
          <a:prstGeom prst="rect">
            <a:avLst/>
          </a:prstGeom>
          <a:noFill/>
          <a:ln>
            <a:noFill/>
          </a:ln>
        </p:spPr>
        <p:txBody>
          <a:bodyPr spcFirstLastPara="1" wrap="square" lIns="91425" tIns="45700" rIns="91425" bIns="45700" anchor="ctr" anchorCtr="0">
            <a:noAutofit/>
          </a:bodyPr>
          <a:lstStyle/>
          <a:p>
            <a:pPr marR="0" rtl="0">
              <a:lnSpc>
                <a:spcPct val="100000"/>
              </a:lnSpc>
              <a:spcAft>
                <a:spcPts val="1800"/>
              </a:spcAft>
            </a:pPr>
            <a:br>
              <a:rPr lang="en-US" sz="1800" b="0" i="0" u="none" strike="noStrike" baseline="0" dirty="0">
                <a:solidFill>
                  <a:srgbClr val="292F33"/>
                </a:solidFill>
                <a:latin typeface="Verdana" panose="020B0604030504040204" pitchFamily="34" charset="0"/>
              </a:rPr>
            </a:br>
            <a:r>
              <a:rPr lang="en-US" sz="5400" b="1" dirty="0">
                <a:solidFill>
                  <a:srgbClr val="FFFF00"/>
                </a:solidFill>
              </a:rPr>
              <a:t>Looking at the Text						“How to Study the Bible”</a:t>
            </a:r>
            <a:endParaRPr sz="4800" dirty="0">
              <a:solidFill>
                <a:srgbClr val="FFFF00"/>
              </a:solidFill>
            </a:endParaRPr>
          </a:p>
        </p:txBody>
      </p:sp>
      <p:sp>
        <p:nvSpPr>
          <p:cNvPr id="81" name="Google Shape;81;p13"/>
          <p:cNvSpPr txBox="1">
            <a:spLocks noGrp="1"/>
          </p:cNvSpPr>
          <p:nvPr>
            <p:ph type="subTitle" idx="1"/>
          </p:nvPr>
        </p:nvSpPr>
        <p:spPr>
          <a:xfrm>
            <a:off x="7065819" y="6113695"/>
            <a:ext cx="4891458"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000" b="1">
                <a:solidFill>
                  <a:schemeClr val="lt1"/>
                </a:solidFill>
              </a:rPr>
              <a:t>Genesis 14:18-20</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830997"/>
          </a:xfrm>
          <a:prstGeom prst="rect">
            <a:avLst/>
          </a:prstGeom>
          <a:noFill/>
        </p:spPr>
        <p:txBody>
          <a:bodyPr wrap="square" rtlCol="0">
            <a:spAutoFit/>
          </a:bodyPr>
          <a:lstStyle/>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15  And it is yet far more evident if, in the likeness of Melchizedek, there arises another priest </a:t>
            </a:r>
          </a:p>
        </p:txBody>
      </p:sp>
      <p:sp>
        <p:nvSpPr>
          <p:cNvPr id="3" name="TextBox 2">
            <a:extLst>
              <a:ext uri="{FF2B5EF4-FFF2-40B4-BE49-F238E27FC236}">
                <a16:creationId xmlns:a16="http://schemas.microsoft.com/office/drawing/2014/main" id="{B52020F3-AF0F-D683-3C30-1C7E85C5704B}"/>
              </a:ext>
            </a:extLst>
          </p:cNvPr>
          <p:cNvSpPr txBox="1"/>
          <p:nvPr/>
        </p:nvSpPr>
        <p:spPr>
          <a:xfrm>
            <a:off x="204068" y="1707281"/>
            <a:ext cx="3760261" cy="461665"/>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1014575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830997"/>
          </a:xfrm>
          <a:prstGeom prst="rect">
            <a:avLst/>
          </a:prstGeom>
          <a:noFill/>
        </p:spPr>
        <p:txBody>
          <a:bodyPr wrap="square" rtlCol="0">
            <a:spAutoFit/>
          </a:bodyPr>
          <a:lstStyle/>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15  And it is yet far more evident if, in the likeness of Melchizedek, there arises another priest </a:t>
            </a:r>
          </a:p>
        </p:txBody>
      </p:sp>
      <p:sp>
        <p:nvSpPr>
          <p:cNvPr id="3" name="TextBox 2">
            <a:extLst>
              <a:ext uri="{FF2B5EF4-FFF2-40B4-BE49-F238E27FC236}">
                <a16:creationId xmlns:a16="http://schemas.microsoft.com/office/drawing/2014/main" id="{B52020F3-AF0F-D683-3C30-1C7E85C5704B}"/>
              </a:ext>
            </a:extLst>
          </p:cNvPr>
          <p:cNvSpPr txBox="1"/>
          <p:nvPr/>
        </p:nvSpPr>
        <p:spPr>
          <a:xfrm>
            <a:off x="204068" y="1707281"/>
            <a:ext cx="3760261" cy="1569660"/>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--Even more evident is:     --God promised another	</a:t>
            </a:r>
            <a:endParaRPr lang="en-US" dirty="0"/>
          </a:p>
        </p:txBody>
      </p:sp>
    </p:spTree>
    <p:extLst>
      <p:ext uri="{BB962C8B-B14F-4D97-AF65-F5344CB8AC3E}">
        <p14:creationId xmlns:p14="http://schemas.microsoft.com/office/powerpoint/2010/main" val="3116976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2677656"/>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15  And it is yet far more evident if, in the likeness of Melchizedek, there arises another priest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16  who has come, not according to the law of a fleshly commandment, but according to the power of an endless life.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17  For He testifies: "YOU ARE A PRIEST FOREVER ACCORDING TO THE ORDER OF MELCHIZEDEK." </a:t>
            </a:r>
          </a:p>
        </p:txBody>
      </p:sp>
      <p:sp>
        <p:nvSpPr>
          <p:cNvPr id="3" name="TextBox 2">
            <a:extLst>
              <a:ext uri="{FF2B5EF4-FFF2-40B4-BE49-F238E27FC236}">
                <a16:creationId xmlns:a16="http://schemas.microsoft.com/office/drawing/2014/main" id="{D52F4804-2A47-3755-BB06-198DA3188C10}"/>
              </a:ext>
            </a:extLst>
          </p:cNvPr>
          <p:cNvSpPr txBox="1"/>
          <p:nvPr/>
        </p:nvSpPr>
        <p:spPr>
          <a:xfrm>
            <a:off x="204068" y="2462659"/>
            <a:ext cx="3760261" cy="461665"/>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4261538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2677656"/>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15  And it is yet far more evident if, in the likeness of Melchizedek, there arises another priest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16  who has come, not according to the law of a fleshly commandment, but according to the power of an endless life.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17  For He testifies: "YOU ARE A PRIEST FOREVER ACCORDING TO THE ORDER OF MELCHIZEDEK." </a:t>
            </a:r>
          </a:p>
        </p:txBody>
      </p:sp>
      <p:sp>
        <p:nvSpPr>
          <p:cNvPr id="3" name="TextBox 2">
            <a:extLst>
              <a:ext uri="{FF2B5EF4-FFF2-40B4-BE49-F238E27FC236}">
                <a16:creationId xmlns:a16="http://schemas.microsoft.com/office/drawing/2014/main" id="{D52F4804-2A47-3755-BB06-198DA3188C10}"/>
              </a:ext>
            </a:extLst>
          </p:cNvPr>
          <p:cNvSpPr txBox="1"/>
          <p:nvPr/>
        </p:nvSpPr>
        <p:spPr>
          <a:xfrm>
            <a:off x="204068" y="2462659"/>
            <a:ext cx="3760261" cy="2308324"/>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 priesthood not based on the flesh (Levites)         --Based on endless life     --A priest FOREVER	</a:t>
            </a:r>
            <a:endParaRPr lang="en-US" dirty="0"/>
          </a:p>
        </p:txBody>
      </p:sp>
    </p:spTree>
    <p:extLst>
      <p:ext uri="{BB962C8B-B14F-4D97-AF65-F5344CB8AC3E}">
        <p14:creationId xmlns:p14="http://schemas.microsoft.com/office/powerpoint/2010/main" val="38464085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489364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15  And it is yet far more evident if, in the likeness of Melchizedek, there arises another priest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16  who has come, not according to the law of a fleshly commandment, but according to the power of an endless life.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17  For He testifies: "YOU ARE A PRIEST FOREVER ACCORDING TO THE ORDER OF MELCHIZEDEK."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18  For on the one hand there is an annulling of the former commandment because of its weakness and unprofitableness,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19  for the law made nothing perfect; on the other hand, there is the bringing in of a better hope, through which we draw near to God.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F5219B60-B87C-6F50-48A7-7482F5F245F5}"/>
              </a:ext>
            </a:extLst>
          </p:cNvPr>
          <p:cNvSpPr txBox="1"/>
          <p:nvPr/>
        </p:nvSpPr>
        <p:spPr>
          <a:xfrm>
            <a:off x="204068" y="4261644"/>
            <a:ext cx="3980306" cy="461665"/>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13009454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489364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15  And it is yet far more evident if, in the likeness of Melchizedek, there arises another priest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16  who has come, not according to the law of a fleshly commandment, but according to the power of an endless life.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17  For He testifies: "YOU ARE A PRIEST FOREVER ACCORDING TO THE ORDER OF MELCHIZEDEK."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18  For on the one hand there is an annulling of the former commandment because of its weakness and unprofitableness,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19  for the law made nothing perfect; on the other hand, there is the bringing in of a better hope, through which we draw near to God.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F5219B60-B87C-6F50-48A7-7482F5F245F5}"/>
              </a:ext>
            </a:extLst>
          </p:cNvPr>
          <p:cNvSpPr txBox="1"/>
          <p:nvPr/>
        </p:nvSpPr>
        <p:spPr>
          <a:xfrm>
            <a:off x="204068" y="4261644"/>
            <a:ext cx="3980306" cy="2308324"/>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--Law changed/annulled  --It was weak/unprofitable                       --New law, brought hope &amp; perfection and by it (not by the OT) we draw nigh	</a:t>
            </a:r>
            <a:endParaRPr lang="en-US" dirty="0"/>
          </a:p>
        </p:txBody>
      </p:sp>
    </p:spTree>
    <p:extLst>
      <p:ext uri="{BB962C8B-B14F-4D97-AF65-F5344CB8AC3E}">
        <p14:creationId xmlns:p14="http://schemas.microsoft.com/office/powerpoint/2010/main" val="7394669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2677656"/>
          </a:xfrm>
          <a:prstGeom prst="rect">
            <a:avLst/>
          </a:prstGeom>
          <a:noFill/>
        </p:spPr>
        <p:txBody>
          <a:bodyPr wrap="square" rtlCol="0">
            <a:spAutoFit/>
          </a:bodyPr>
          <a:lstStyle/>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20  And inasmuch as He was not made priest without an oath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21  (for they have become priests without an oath, but He with an oath by Him who said to Him: "THE LORD HAS SWORN AND WILL NOT RELENT, 'YOU ARE A PRIEST FOREVER ACCORDING TO THE ORDER OF MELCHIZEDEK' "),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26EA90E1-4AEE-FCA2-9C60-F2E88472D16F}"/>
              </a:ext>
            </a:extLst>
          </p:cNvPr>
          <p:cNvSpPr txBox="1"/>
          <p:nvPr/>
        </p:nvSpPr>
        <p:spPr>
          <a:xfrm>
            <a:off x="184189" y="1490008"/>
            <a:ext cx="3760261" cy="461665"/>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19854402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2677656"/>
          </a:xfrm>
          <a:prstGeom prst="rect">
            <a:avLst/>
          </a:prstGeom>
          <a:noFill/>
        </p:spPr>
        <p:txBody>
          <a:bodyPr wrap="square" rtlCol="0">
            <a:spAutoFit/>
          </a:bodyPr>
          <a:lstStyle/>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20  And inasmuch as He was not made priest without an oath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21  (for they have become priests without an oath, but He with an oath by Him who said to Him: "THE LORD HAS SWORN AND WILL NOT RELENT, 'YOU ARE A PRIEST FOREVER ACCORDING TO THE ORDER OF MELCHIZEDEK' "),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26EA90E1-4AEE-FCA2-9C60-F2E88472D16F}"/>
              </a:ext>
            </a:extLst>
          </p:cNvPr>
          <p:cNvSpPr txBox="1"/>
          <p:nvPr/>
        </p:nvSpPr>
        <p:spPr>
          <a:xfrm>
            <a:off x="184189" y="1490008"/>
            <a:ext cx="3760261" cy="830997"/>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--No oath vs. God’s oath</a:t>
            </a:r>
            <a:endParaRPr lang="en-US" dirty="0"/>
          </a:p>
        </p:txBody>
      </p:sp>
    </p:spTree>
    <p:extLst>
      <p:ext uri="{BB962C8B-B14F-4D97-AF65-F5344CB8AC3E}">
        <p14:creationId xmlns:p14="http://schemas.microsoft.com/office/powerpoint/2010/main" val="24149190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07047"/>
            <a:ext cx="7325138" cy="341632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20  And inasmuch as He was not made priest without an oath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21  (for they have become priests without an oath, but He with an oath by Him who said to Him: "THE LORD HAS SWORN AND WILL NOT RELENT, 'YOU ARE A PRIEST FOREVER ACCORDING TO THE ORDER OF MELCHIZEDEK' "),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22  by so much more Jesus has become a surety of a better covenant.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799DC19-5357-37BD-4430-503C1FB703C3}"/>
              </a:ext>
            </a:extLst>
          </p:cNvPr>
          <p:cNvSpPr txBox="1"/>
          <p:nvPr/>
        </p:nvSpPr>
        <p:spPr>
          <a:xfrm>
            <a:off x="223946" y="4152311"/>
            <a:ext cx="3760261" cy="830997"/>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5956718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07047"/>
            <a:ext cx="7325138" cy="3416320"/>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20  And inasmuch as He was not made priest without an oath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21  (for they have become priests without an oath, but He with an oath by Him who said to Him: "THE LORD HAS SWORN AND WILL NOT RELENT, 'YOU ARE A PRIEST FOREVER ACCORDING TO THE ORDER OF MELCHIZEDEK' "),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22  by so much more Jesus has become a surety of a better covenant.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799DC19-5357-37BD-4430-503C1FB703C3}"/>
              </a:ext>
            </a:extLst>
          </p:cNvPr>
          <p:cNvSpPr txBox="1"/>
          <p:nvPr/>
        </p:nvSpPr>
        <p:spPr>
          <a:xfrm>
            <a:off x="223946" y="4152311"/>
            <a:ext cx="3760261" cy="1569660"/>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--Jesus is God’s surety that the NT is better	</a:t>
            </a:r>
            <a:endParaRPr lang="en-US" dirty="0"/>
          </a:p>
        </p:txBody>
      </p:sp>
    </p:spTree>
    <p:extLst>
      <p:ext uri="{BB962C8B-B14F-4D97-AF65-F5344CB8AC3E}">
        <p14:creationId xmlns:p14="http://schemas.microsoft.com/office/powerpoint/2010/main" val="19602489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Background Text</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67291"/>
            <a:ext cx="11221279" cy="332398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18  Then Melchizedek king of Salem brought out bread and wine; he was the priest of God Most High.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19  And he blessed him and said: "Blessed be Abram of God Most High, Possessor of heaven and earth;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20  And blessed be God Most High, Who has delivered your enemies into your hand." And he gave him a tithe of all.															Genesis 14:18-20	</a:t>
            </a:r>
            <a:r>
              <a:rPr lang="en-US" sz="1800" b="0" i="0" u="none" strike="noStrike" baseline="0" dirty="0">
                <a:solidFill>
                  <a:srgbClr val="292F33"/>
                </a:solidFill>
                <a:latin typeface="Arial" panose="020B0604020202020204" pitchFamily="34" charset="0"/>
              </a:rPr>
              <a:t>.			</a:t>
            </a:r>
            <a:endParaRPr lang="en-US" sz="23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28543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489364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20  And inasmuch as He was not made priest without an oath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21  (for they have become priests without an oath, but He with an oath by Him who said to Him: "THE LORD HAS SWORN AND WILL NOT RELENT, 'YOU ARE A PRIEST FOREVER ACCORDING TO THE ORDER OF MELCHIZEDEK' "),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22  by so much more Jesus has become a surety of a better covenant.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23  Also there were many priests, because they were prevented by death from continuing.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24  But He, because He continues forever, has an unchangeable priesthood.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6DC5F4BE-483B-2FB0-AB0E-99AD34A6EAE2}"/>
              </a:ext>
            </a:extLst>
          </p:cNvPr>
          <p:cNvSpPr txBox="1"/>
          <p:nvPr/>
        </p:nvSpPr>
        <p:spPr>
          <a:xfrm>
            <a:off x="204068" y="4430607"/>
            <a:ext cx="3760261" cy="1938992"/>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--OT many priests—changed by death  	           --NT unchangeable and eternal</a:t>
            </a:r>
            <a:endParaRPr lang="en-US" dirty="0"/>
          </a:p>
        </p:txBody>
      </p:sp>
    </p:spTree>
    <p:extLst>
      <p:ext uri="{BB962C8B-B14F-4D97-AF65-F5344CB8AC3E}">
        <p14:creationId xmlns:p14="http://schemas.microsoft.com/office/powerpoint/2010/main" val="17411491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5262979"/>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25 </a:t>
            </a:r>
            <a:r>
              <a:rPr lang="en-US" sz="2400" b="1" u="none" strike="noStrike" baseline="0" dirty="0">
                <a:solidFill>
                  <a:srgbClr val="FFFF00"/>
                </a:solidFill>
                <a:latin typeface="Calibri" panose="020F0502020204030204" pitchFamily="34" charset="0"/>
                <a:cs typeface="Calibri" panose="020F0502020204030204" pitchFamily="34" charset="0"/>
              </a:rPr>
              <a:t> Therefore </a:t>
            </a:r>
            <a:r>
              <a:rPr lang="en-US" sz="2400" b="1" u="none" strike="noStrike" baseline="0" dirty="0">
                <a:solidFill>
                  <a:schemeClr val="bg1"/>
                </a:solidFill>
                <a:latin typeface="Calibri" panose="020F0502020204030204" pitchFamily="34" charset="0"/>
                <a:cs typeface="Calibri" panose="020F0502020204030204" pitchFamily="34" charset="0"/>
              </a:rPr>
              <a:t>He is also able to save to the uttermost those who come to God through Him, since He always lives to make intercession for them.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26  For such a High Priest was fitting for us, who is </a:t>
            </a:r>
            <a:r>
              <a:rPr lang="en-US" sz="2400" b="1" u="none" strike="noStrike" baseline="0" dirty="0">
                <a:solidFill>
                  <a:srgbClr val="FFFF00"/>
                </a:solidFill>
                <a:latin typeface="Calibri" panose="020F0502020204030204" pitchFamily="34" charset="0"/>
                <a:cs typeface="Calibri" panose="020F0502020204030204" pitchFamily="34" charset="0"/>
              </a:rPr>
              <a:t>holy, harmless, undefiled, separate from sinners, and has become higher than the heavens;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27  who does not need daily, as those high priests, to offer up sacrifices, first for His own sins and then for the people's, for this He did once for all when He offered up Himself.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28  For the law appoints as high priests men who have weakness, but the word of the oath, which came after the law, </a:t>
            </a:r>
            <a:r>
              <a:rPr lang="en-US" sz="2400" b="1" u="none" strike="noStrike" baseline="0" dirty="0">
                <a:solidFill>
                  <a:srgbClr val="FFFF00"/>
                </a:solidFill>
                <a:latin typeface="Calibri" panose="020F0502020204030204" pitchFamily="34" charset="0"/>
                <a:cs typeface="Calibri" panose="020F0502020204030204" pitchFamily="34" charset="0"/>
              </a:rPr>
              <a:t>appoints the Son who has been perfected forever.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F78DD478-6511-49B6-5585-CDC137A48B48}"/>
              </a:ext>
            </a:extLst>
          </p:cNvPr>
          <p:cNvSpPr txBox="1"/>
          <p:nvPr/>
        </p:nvSpPr>
        <p:spPr>
          <a:xfrm>
            <a:off x="204068" y="1620078"/>
            <a:ext cx="3960428" cy="3046988"/>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tx1"/>
                </a:solidFill>
                <a:latin typeface="Calibri" panose="020F0502020204030204" pitchFamily="34" charset="0"/>
                <a:cs typeface="Calibri" panose="020F0502020204030204" pitchFamily="34" charset="0"/>
              </a:rPr>
              <a:t>-</a:t>
            </a:r>
            <a:r>
              <a:rPr lang="en-US" sz="2400" b="1" dirty="0">
                <a:solidFill>
                  <a:schemeClr val="bg1"/>
                </a:solidFill>
                <a:latin typeface="Calibri" panose="020F0502020204030204" pitchFamily="34" charset="0"/>
                <a:cs typeface="Calibri" panose="020F0502020204030204" pitchFamily="34" charset="0"/>
              </a:rPr>
              <a:t> Jesus as our high priest:	  --Salvation unlimited           --Holy				 –Harmless			  --Undefiled                            –Separate from sinners      --Higher than the heavens   –Brings Perfection</a:t>
            </a:r>
            <a:endParaRPr lang="en-US" dirty="0"/>
          </a:p>
        </p:txBody>
      </p:sp>
    </p:spTree>
    <p:extLst>
      <p:ext uri="{BB962C8B-B14F-4D97-AF65-F5344CB8AC3E}">
        <p14:creationId xmlns:p14="http://schemas.microsoft.com/office/powerpoint/2010/main" val="33772467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206392"/>
            <a:ext cx="9247539" cy="1480767"/>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Let Him Make Intercession for You</a:t>
            </a:r>
          </a:p>
        </p:txBody>
      </p:sp>
      <p:sp>
        <p:nvSpPr>
          <p:cNvPr id="2" name="TextBox 1">
            <a:extLst>
              <a:ext uri="{FF2B5EF4-FFF2-40B4-BE49-F238E27FC236}">
                <a16:creationId xmlns:a16="http://schemas.microsoft.com/office/drawing/2014/main" id="{C00FF94F-23E8-D07A-4CEE-9A4BBE937535}"/>
              </a:ext>
            </a:extLst>
          </p:cNvPr>
          <p:cNvSpPr txBox="1"/>
          <p:nvPr/>
        </p:nvSpPr>
        <p:spPr>
          <a:xfrm>
            <a:off x="715618" y="1687159"/>
            <a:ext cx="10903226" cy="4193456"/>
          </a:xfrm>
          <a:prstGeom prst="rect">
            <a:avLst/>
          </a:prstGeom>
          <a:noFill/>
        </p:spPr>
        <p:txBody>
          <a:bodyPr wrap="square" rtlCol="0">
            <a:spAutoFit/>
          </a:bodyPr>
          <a:lstStyle/>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Believe 							 					   John 8:24</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Repent												   Luke 13:3</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Confess Your Faith								   Romans 10:9</a:t>
            </a:r>
          </a:p>
          <a:p>
            <a:pPr marL="457200" lvl="3" indent="-457200" algn="just"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Baptized/Immersed							   Acts 2:38</a:t>
            </a:r>
          </a:p>
          <a:p>
            <a:pPr lvl="3" algn="just" defTabSz="457200">
              <a:spcAft>
                <a:spcPts val="900"/>
              </a:spcAft>
              <a:buClr>
                <a:schemeClr val="bg1"/>
              </a:buClr>
              <a:tabLst>
                <a:tab pos="457200" algn="l"/>
              </a:tabLst>
            </a:pPr>
            <a:endParaRPr lang="en-US" sz="1100" b="1" dirty="0">
              <a:solidFill>
                <a:schemeClr val="bg1"/>
              </a:solidFill>
              <a:latin typeface="Calibri" panose="020F0502020204030204" pitchFamily="34" charset="0"/>
            </a:endParaRPr>
          </a:p>
          <a:p>
            <a:pPr lvl="3" defTabSz="457200">
              <a:spcAft>
                <a:spcPts val="900"/>
              </a:spcAft>
              <a:buClr>
                <a:schemeClr val="bg1"/>
              </a:buClr>
              <a:tabLst>
                <a:tab pos="457200" algn="l"/>
              </a:tabLst>
            </a:pPr>
            <a:r>
              <a:rPr lang="en-US" sz="3200" b="1" i="1" dirty="0">
                <a:solidFill>
                  <a:srgbClr val="FFFF00"/>
                </a:solidFill>
                <a:latin typeface="Calibri" panose="020F0502020204030204" pitchFamily="34" charset="0"/>
              </a:rPr>
              <a:t>  When You Do These, He Adds You to His Flock, His Church</a:t>
            </a:r>
          </a:p>
          <a:p>
            <a:pPr lvl="3" defTabSz="457200">
              <a:spcAft>
                <a:spcPts val="900"/>
              </a:spcAft>
              <a:buClr>
                <a:schemeClr val="bg1"/>
              </a:buClr>
              <a:tabLst>
                <a:tab pos="457200" algn="l"/>
              </a:tabLst>
            </a:pPr>
            <a:endParaRPr lang="en-US" sz="1100" b="1" i="1" dirty="0">
              <a:solidFill>
                <a:schemeClr val="bg1"/>
              </a:solidFill>
              <a:latin typeface="Calibri" panose="020F0502020204030204" pitchFamily="34" charset="0"/>
            </a:endParaRPr>
          </a:p>
          <a:p>
            <a:pPr marL="457200" lvl="3" indent="-457200" defTabSz="457200">
              <a:spcAft>
                <a:spcPts val="9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rPr>
              <a:t>As a Christian, Live Faithfully Until You Die		   Rev. 2:10</a:t>
            </a:r>
            <a:endParaRPr lang="en-US" sz="2800" b="1" i="0" u="none" strike="noStrike" baseline="0" dirty="0">
              <a:solidFill>
                <a:schemeClr val="bg1"/>
              </a:solidFill>
              <a:latin typeface="Calibri" panose="020F0502020204030204" pitchFamily="34" charset="0"/>
            </a:endParaRPr>
          </a:p>
        </p:txBody>
      </p:sp>
    </p:spTree>
    <p:extLst>
      <p:ext uri="{BB962C8B-B14F-4D97-AF65-F5344CB8AC3E}">
        <p14:creationId xmlns:p14="http://schemas.microsoft.com/office/powerpoint/2010/main" val="784895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2"/>
            <a:ext cx="9247539" cy="576470"/>
          </a:xfrm>
        </p:spPr>
        <p:txBody>
          <a:bodyPr/>
          <a:lstStyle/>
          <a:p>
            <a:pPr lvl="0" algn="ct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The Second Background Text</a:t>
            </a:r>
          </a:p>
        </p:txBody>
      </p:sp>
      <p:sp>
        <p:nvSpPr>
          <p:cNvPr id="2" name="TextBox 1">
            <a:extLst>
              <a:ext uri="{FF2B5EF4-FFF2-40B4-BE49-F238E27FC236}">
                <a16:creationId xmlns:a16="http://schemas.microsoft.com/office/drawing/2014/main" id="{D14D9CD3-462A-A277-765F-E9383995E7D8}"/>
              </a:ext>
            </a:extLst>
          </p:cNvPr>
          <p:cNvSpPr txBox="1"/>
          <p:nvPr/>
        </p:nvSpPr>
        <p:spPr>
          <a:xfrm>
            <a:off x="417442" y="1677231"/>
            <a:ext cx="11221279" cy="5170646"/>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18  Then Melchizedek king of Salem brought out bread and wine; he was the priest of God Most High.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19  And he blessed him and said: "Blessed be Abram of God Most High, Possessor of heaven and earth;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20  And blessed be God Most High, Who has delivered your enemies into your hand." And he gave him a tithe of all.															Genesis 14:18-20	</a:t>
            </a:r>
            <a:r>
              <a:rPr lang="en-US" sz="2400" b="1" u="none" strike="noStrike" baseline="0" dirty="0">
                <a:solidFill>
                  <a:srgbClr val="FFFF00"/>
                </a:solidFill>
                <a:latin typeface="Calibri" panose="020F0502020204030204" pitchFamily="34" charset="0"/>
                <a:cs typeface="Calibri" panose="020F0502020204030204" pitchFamily="34" charset="0"/>
              </a:rPr>
              <a:t>1900 B.C.	</a:t>
            </a:r>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2400" b="1" u="none" strike="noStrike" baseline="0" dirty="0">
                <a:solidFill>
                  <a:schemeClr val="tx1">
                    <a:lumMod val="50000"/>
                    <a:lumOff val="50000"/>
                  </a:schemeClr>
                </a:solidFill>
                <a:latin typeface="Calibri" panose="020F0502020204030204" pitchFamily="34" charset="0"/>
                <a:cs typeface="Calibri" panose="020F0502020204030204" pitchFamily="34" charset="0"/>
              </a:rPr>
              <a:t>--</a:t>
            </a:r>
            <a:r>
              <a:rPr lang="en-US" sz="2400" b="1" u="none" strike="noStrike" baseline="0" dirty="0">
                <a:solidFill>
                  <a:schemeClr val="bg1"/>
                </a:solidFill>
                <a:latin typeface="Calibri" panose="020F0502020204030204" pitchFamily="34" charset="0"/>
                <a:cs typeface="Calibri" panose="020F0502020204030204" pitchFamily="34" charset="0"/>
              </a:rPr>
              <a:t>1  A PSALM OF DAVID. The LORD said to my Lord, "Sit at My right hand, Till I make Your enemies Your footstool." . . .</a:t>
            </a:r>
          </a:p>
          <a:p>
            <a:pPr algn="just"/>
            <a:r>
              <a:rPr lang="en-US" sz="2400" b="1" u="none" strike="noStrike" baseline="0" dirty="0">
                <a:solidFill>
                  <a:schemeClr val="bg1"/>
                </a:solidFill>
                <a:latin typeface="Calibri" panose="020F0502020204030204" pitchFamily="34" charset="0"/>
                <a:cs typeface="Calibri" panose="020F0502020204030204" pitchFamily="34" charset="0"/>
              </a:rPr>
              <a:t>  4  The LORD has sworn And will not relent, "You are a priest forever According to the order of Melchizedek." 																	Psalm 110:1, 4    </a:t>
            </a:r>
            <a:r>
              <a:rPr lang="en-US" sz="2400" b="1" u="none" strike="noStrike" baseline="0" dirty="0">
                <a:solidFill>
                  <a:srgbClr val="FFFF00"/>
                </a:solidFill>
                <a:latin typeface="Calibri" panose="020F0502020204030204" pitchFamily="34" charset="0"/>
                <a:cs typeface="Calibri" panose="020F0502020204030204" pitchFamily="34" charset="0"/>
              </a:rPr>
              <a:t>1000 B.C.</a:t>
            </a:r>
            <a:r>
              <a:rPr lang="en-US" sz="2400" b="1" u="none" strike="noStrike" baseline="0" dirty="0">
                <a:solidFill>
                  <a:schemeClr val="bg1"/>
                </a:solidFill>
                <a:latin typeface="Calibri" panose="020F0502020204030204" pitchFamily="34" charset="0"/>
                <a:cs typeface="Calibri" panose="020F0502020204030204" pitchFamily="34" charset="0"/>
              </a:rPr>
              <a:t>	</a:t>
            </a:r>
            <a:r>
              <a:rPr lang="en-US" sz="1800" b="0" i="0" u="none" strike="noStrike" baseline="0" dirty="0">
                <a:solidFill>
                  <a:srgbClr val="292F33"/>
                </a:solidFill>
                <a:latin typeface="Arial" panose="020B0604020202020204" pitchFamily="34" charset="0"/>
              </a:rPr>
              <a:t>.    100		</a:t>
            </a:r>
            <a:endParaRPr lang="en-US" sz="23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26278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2308324"/>
          </a:xfrm>
          <a:prstGeom prst="rect">
            <a:avLst/>
          </a:prstGeom>
          <a:noFill/>
        </p:spPr>
        <p:txBody>
          <a:bodyPr wrap="square" rtlCol="0">
            <a:spAutoFit/>
          </a:bodyPr>
          <a:lstStyle/>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11  Therefore, if perfection were through the Levitical priesthood (for under it the people received the law), what further need was there that another priest should rise according to the order of Melchizedek, and not be called according to the order of Aaron? </a:t>
            </a:r>
          </a:p>
          <a:p>
            <a:pPr marR="0" algn="just" rtl="0"/>
            <a:endParaRPr lang="en-US" sz="2400" b="1" dirty="0">
              <a:solidFill>
                <a:schemeClr val="bg1"/>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83CB81D-E221-6B97-C137-9A25360C58C3}"/>
              </a:ext>
            </a:extLst>
          </p:cNvPr>
          <p:cNvSpPr txBox="1"/>
          <p:nvPr/>
        </p:nvSpPr>
        <p:spPr>
          <a:xfrm>
            <a:off x="377687" y="1726925"/>
            <a:ext cx="3525079" cy="1569660"/>
          </a:xfrm>
          <a:prstGeom prst="rect">
            <a:avLst/>
          </a:prstGeom>
          <a:noFill/>
        </p:spPr>
        <p:txBody>
          <a:bodyPr wrap="square" rtlCol="0">
            <a:spAutoFit/>
          </a:bodyPr>
          <a:lstStyle/>
          <a:p>
            <a:pPr marL="342900"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--Background   A B C  </a:t>
            </a:r>
            <a:r>
              <a:rPr lang="en-US" sz="2400" b="1" dirty="0">
                <a:solidFill>
                  <a:schemeClr val="tx1"/>
                </a:solidFill>
                <a:latin typeface="Calibri" panose="020F0502020204030204" pitchFamily="34" charset="0"/>
                <a:cs typeface="Calibri" panose="020F0502020204030204" pitchFamily="34" charset="0"/>
              </a:rPr>
              <a:t>---</a:t>
            </a:r>
            <a:r>
              <a:rPr lang="en-US" sz="2400" b="1" dirty="0">
                <a:solidFill>
                  <a:schemeClr val="bg1"/>
                </a:solidFill>
                <a:latin typeface="Calibri" panose="020F0502020204030204" pitchFamily="34" charset="0"/>
                <a:cs typeface="Calibri" panose="020F0502020204030204" pitchFamily="34" charset="0"/>
              </a:rPr>
              <a:t> --Levitical priesthood?  --The Law?	</a:t>
            </a:r>
            <a:r>
              <a:rPr lang="en-US" sz="2400" b="1" dirty="0">
                <a:solidFill>
                  <a:schemeClr val="tx1"/>
                </a:solidFill>
                <a:latin typeface="Calibri" panose="020F0502020204030204" pitchFamily="34" charset="0"/>
                <a:cs typeface="Calibri" panose="020F0502020204030204" pitchFamily="34" charset="0"/>
              </a:rPr>
              <a:t>----------------</a:t>
            </a: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2299836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2308324"/>
          </a:xfrm>
          <a:prstGeom prst="rect">
            <a:avLst/>
          </a:prstGeom>
          <a:noFill/>
        </p:spPr>
        <p:txBody>
          <a:bodyPr wrap="square" rtlCol="0">
            <a:spAutoFit/>
          </a:bodyPr>
          <a:lstStyle/>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11  Therefore, if perfection were through the Levitical priesthood (for under it the people received the law), what further need was there that another priest should rise according to the order of Melchizedek, and not be called according to the order of Aaron? </a:t>
            </a:r>
          </a:p>
          <a:p>
            <a:pPr marR="0" algn="just" rtl="0"/>
            <a:endParaRPr lang="en-US" sz="2400" b="1" dirty="0">
              <a:solidFill>
                <a:schemeClr val="bg1"/>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083CB81D-E221-6B97-C137-9A25360C58C3}"/>
              </a:ext>
            </a:extLst>
          </p:cNvPr>
          <p:cNvSpPr txBox="1"/>
          <p:nvPr/>
        </p:nvSpPr>
        <p:spPr>
          <a:xfrm>
            <a:off x="377687" y="1726925"/>
            <a:ext cx="3525079" cy="2677656"/>
          </a:xfrm>
          <a:prstGeom prst="rect">
            <a:avLst/>
          </a:prstGeom>
          <a:noFill/>
        </p:spPr>
        <p:txBody>
          <a:bodyPr wrap="square" rtlCol="0">
            <a:spAutoFit/>
          </a:bodyPr>
          <a:lstStyle/>
          <a:p>
            <a:pPr marL="342900"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--Background   A B C  </a:t>
            </a:r>
            <a:r>
              <a:rPr lang="en-US" sz="2400" b="1" dirty="0">
                <a:solidFill>
                  <a:schemeClr val="tx1"/>
                </a:solidFill>
                <a:latin typeface="Calibri" panose="020F0502020204030204" pitchFamily="34" charset="0"/>
                <a:cs typeface="Calibri" panose="020F0502020204030204" pitchFamily="34" charset="0"/>
              </a:rPr>
              <a:t>---</a:t>
            </a:r>
            <a:r>
              <a:rPr lang="en-US" sz="2400" b="1" dirty="0">
                <a:solidFill>
                  <a:schemeClr val="bg1"/>
                </a:solidFill>
                <a:latin typeface="Calibri" panose="020F0502020204030204" pitchFamily="34" charset="0"/>
                <a:cs typeface="Calibri" panose="020F0502020204030204" pitchFamily="34" charset="0"/>
              </a:rPr>
              <a:t> --Levitical priesthood?  --The Law?	</a:t>
            </a:r>
            <a:r>
              <a:rPr lang="en-US" sz="2400" b="1" dirty="0">
                <a:solidFill>
                  <a:schemeClr val="tx1"/>
                </a:solidFill>
                <a:latin typeface="Calibri" panose="020F0502020204030204" pitchFamily="34" charset="0"/>
                <a:cs typeface="Calibri" panose="020F0502020204030204" pitchFamily="34" charset="0"/>
              </a:rPr>
              <a:t>----------------</a:t>
            </a:r>
            <a:r>
              <a:rPr lang="en-US" sz="2400" b="1" dirty="0">
                <a:solidFill>
                  <a:schemeClr val="bg1"/>
                </a:solidFill>
                <a:latin typeface="Calibri" panose="020F0502020204030204" pitchFamily="34" charset="0"/>
                <a:cs typeface="Calibri" panose="020F0502020204030204" pitchFamily="34" charset="0"/>
              </a:rPr>
              <a:t>--What does it say?       --NO Perfection or         --Another would not have been promised</a:t>
            </a:r>
            <a:endParaRPr lang="en-US" dirty="0"/>
          </a:p>
        </p:txBody>
      </p:sp>
    </p:spTree>
    <p:extLst>
      <p:ext uri="{BB962C8B-B14F-4D97-AF65-F5344CB8AC3E}">
        <p14:creationId xmlns:p14="http://schemas.microsoft.com/office/powerpoint/2010/main" val="2180035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3046988"/>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11  Therefore, if perfection were through the Levitical priesthood (for under it the people received the law), what further need was there that another priest should rise according to the order of Melchizedek, and not be called according to the order of Aaron?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12  For the priesthood being changed, of necessity there is also a change of the law.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BD7C86F9-2ECF-AB11-D8EE-14ADDB8DDFEF}"/>
              </a:ext>
            </a:extLst>
          </p:cNvPr>
          <p:cNvSpPr txBox="1"/>
          <p:nvPr/>
        </p:nvSpPr>
        <p:spPr>
          <a:xfrm>
            <a:off x="204068" y="3518704"/>
            <a:ext cx="3760261" cy="461665"/>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31672339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3046988"/>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11  Therefore, if perfection were through the Levitical priesthood (for under it the people received the law), what further need was there that another priest should rise according to the order of Melchizedek, and not be called according to the order of Aaron?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12  For the priesthood being changed, of necessity there is also a change of the law.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BD7C86F9-2ECF-AB11-D8EE-14ADDB8DDFEF}"/>
              </a:ext>
            </a:extLst>
          </p:cNvPr>
          <p:cNvSpPr txBox="1"/>
          <p:nvPr/>
        </p:nvSpPr>
        <p:spPr>
          <a:xfrm>
            <a:off x="204068" y="3518704"/>
            <a:ext cx="3760261" cy="1569660"/>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--Change?  = Two priests             --To change priesthoods you much change law</a:t>
            </a:r>
            <a:endParaRPr lang="en-US" dirty="0"/>
          </a:p>
        </p:txBody>
      </p:sp>
    </p:spTree>
    <p:extLst>
      <p:ext uri="{BB962C8B-B14F-4D97-AF65-F5344CB8AC3E}">
        <p14:creationId xmlns:p14="http://schemas.microsoft.com/office/powerpoint/2010/main" val="2963488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489364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11  Therefore, if perfection were through the Levitical priesthood (for under it the people received the law), what further need was there that another priest should rise according to the order of Melchizedek, and not be called according to the order of Aaron?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12  For the priesthood being changed, of necessity there is also a change of the law.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13  For He of whom these things are spoken belongs to another tribe, from which no man has officiated at the altar.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14  For it is evident that our Lord arose from Judah, of which tribe Moses spoke nothing concerning priesthood.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9C1E783D-E817-5E20-DEF5-BA4FCF9426C6}"/>
              </a:ext>
            </a:extLst>
          </p:cNvPr>
          <p:cNvSpPr txBox="1"/>
          <p:nvPr/>
        </p:nvSpPr>
        <p:spPr>
          <a:xfrm>
            <a:off x="0" y="3393758"/>
            <a:ext cx="3760261" cy="461665"/>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a:t>
            </a:r>
            <a:endParaRPr lang="en-US" dirty="0"/>
          </a:p>
        </p:txBody>
      </p:sp>
    </p:spTree>
    <p:extLst>
      <p:ext uri="{BB962C8B-B14F-4D97-AF65-F5344CB8AC3E}">
        <p14:creationId xmlns:p14="http://schemas.microsoft.com/office/powerpoint/2010/main" val="2676688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649897" y="546651"/>
            <a:ext cx="9217425" cy="993913"/>
          </a:xfrm>
        </p:spPr>
        <p:txBody>
          <a:bodyPr/>
          <a:lstStyle/>
          <a:p>
            <a:pPr lvl="0" algn="ctr"/>
            <a:r>
              <a:rPr lang="en-US" dirty="0">
                <a:solidFill>
                  <a:srgbClr val="FFFF00"/>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cs typeface="Calibri" panose="020F0502020204030204" pitchFamily="34" charset="0"/>
              </a:rPr>
              <a:t>How to Study the Bible  --Heb. 7	The Text to be Studied </a:t>
            </a:r>
          </a:p>
        </p:txBody>
      </p:sp>
      <p:sp>
        <p:nvSpPr>
          <p:cNvPr id="2" name="TextBox 1">
            <a:extLst>
              <a:ext uri="{FF2B5EF4-FFF2-40B4-BE49-F238E27FC236}">
                <a16:creationId xmlns:a16="http://schemas.microsoft.com/office/drawing/2014/main" id="{D14D9CD3-462A-A277-765F-E9383995E7D8}"/>
              </a:ext>
            </a:extLst>
          </p:cNvPr>
          <p:cNvSpPr txBox="1"/>
          <p:nvPr/>
        </p:nvSpPr>
        <p:spPr>
          <a:xfrm>
            <a:off x="4313583" y="1726925"/>
            <a:ext cx="7325138" cy="4893647"/>
          </a:xfrm>
          <a:prstGeom prst="rect">
            <a:avLst/>
          </a:prstGeom>
          <a:noFill/>
        </p:spPr>
        <p:txBody>
          <a:bodyPr wrap="square" rtlCol="0">
            <a:spAutoFit/>
          </a:bodyPr>
          <a:lstStyle/>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11  Therefore, if perfection were through the Levitical priesthood (for under it the people received the law), what further need was there that another priest should rise according to the order of Melchizedek, and not be called according to the order of Aaron? </a:t>
            </a:r>
          </a:p>
          <a:p>
            <a:pPr marR="0" algn="just" rtl="0"/>
            <a:r>
              <a:rPr lang="en-US" sz="2400" b="1" u="none" strike="noStrike" baseline="0" dirty="0">
                <a:solidFill>
                  <a:schemeClr val="bg1"/>
                </a:solidFill>
                <a:latin typeface="Calibri" panose="020F0502020204030204" pitchFamily="34" charset="0"/>
                <a:cs typeface="Calibri" panose="020F0502020204030204" pitchFamily="34" charset="0"/>
              </a:rPr>
              <a:t>      12  For the priesthood being changed, of necessity there is also a change of the law.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13  For He of whom these things are spoken belongs to another tribe, from which no man has officiated at the altar. </a:t>
            </a:r>
          </a:p>
          <a:p>
            <a:pPr marR="0" algn="just" rtl="0"/>
            <a:r>
              <a:rPr lang="en-US" sz="2400" b="1" u="none" strike="noStrike" baseline="0" dirty="0">
                <a:solidFill>
                  <a:srgbClr val="FFFF00"/>
                </a:solidFill>
                <a:latin typeface="Calibri" panose="020F0502020204030204" pitchFamily="34" charset="0"/>
                <a:cs typeface="Calibri" panose="020F0502020204030204" pitchFamily="34" charset="0"/>
              </a:rPr>
              <a:t>      14  For it is evident that our Lord arose from Judah, of which tribe Moses spoke nothing concerning priesthood. </a:t>
            </a:r>
            <a:endParaRPr lang="en-US" sz="2400" b="1" dirty="0">
              <a:solidFill>
                <a:srgbClr val="FFFF00"/>
              </a:solidFill>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9C1E783D-E817-5E20-DEF5-BA4FCF9426C6}"/>
              </a:ext>
            </a:extLst>
          </p:cNvPr>
          <p:cNvSpPr txBox="1"/>
          <p:nvPr/>
        </p:nvSpPr>
        <p:spPr>
          <a:xfrm>
            <a:off x="0" y="3393758"/>
            <a:ext cx="3760261" cy="3046988"/>
          </a:xfrm>
          <a:prstGeom prst="rect">
            <a:avLst/>
          </a:prstGeom>
          <a:noFill/>
        </p:spPr>
        <p:txBody>
          <a:bodyPr wrap="square" rtlCol="0">
            <a:spAutoFit/>
          </a:bodyPr>
          <a:lstStyle/>
          <a:p>
            <a:pPr marL="342900" lvl="1" indent="-342900">
              <a:buFont typeface="Arial" panose="020B0604020202020204" pitchFamily="34" charset="0"/>
              <a:buChar char="•"/>
              <a:tabLst>
                <a:tab pos="1143000" algn="l"/>
              </a:tabLst>
            </a:pPr>
            <a:r>
              <a:rPr lang="en-US" sz="2400" b="1" dirty="0">
                <a:solidFill>
                  <a:schemeClr val="bg1"/>
                </a:solidFill>
                <a:latin typeface="Calibri" panose="020F0502020204030204" pitchFamily="34" charset="0"/>
                <a:cs typeface="Calibri" panose="020F0502020204030204" pitchFamily="34" charset="0"/>
              </a:rPr>
              <a:t>--What does it say?           --Under the first law priest must be from tribe of Levi		                         --The Lord from Judah &amp; could not be priest            --Thus O.T. Law had to be changed</a:t>
            </a:r>
            <a:endParaRPr lang="en-US" dirty="0"/>
          </a:p>
        </p:txBody>
      </p:sp>
    </p:spTree>
    <p:extLst>
      <p:ext uri="{BB962C8B-B14F-4D97-AF65-F5344CB8AC3E}">
        <p14:creationId xmlns:p14="http://schemas.microsoft.com/office/powerpoint/2010/main" val="97620050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12038</TotalTime>
  <Words>2418</Words>
  <Application>Microsoft Office PowerPoint</Application>
  <PresentationFormat>Widescreen</PresentationFormat>
  <Paragraphs>110</Paragraphs>
  <Slides>22</Slides>
  <Notes>22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Cambria</vt:lpstr>
      <vt:lpstr>Verdana</vt:lpstr>
      <vt:lpstr>Office Theme</vt:lpstr>
      <vt:lpstr> Looking at the Text      “How to Study the Bible”</vt:lpstr>
      <vt:lpstr>The Background Text</vt:lpstr>
      <vt:lpstr>The Second Background Text</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How to Study the Bible  --Heb. 7 The Text to be Studied </vt:lpstr>
      <vt:lpstr> Let Him Make Intercession for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David Sproule</cp:lastModifiedBy>
  <cp:revision>176</cp:revision>
  <cp:lastPrinted>2023-02-26T11:29:21Z</cp:lastPrinted>
  <dcterms:modified xsi:type="dcterms:W3CDTF">2023-04-02T21:11:02Z</dcterms:modified>
</cp:coreProperties>
</file>