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ADEF1D8-116C-602B-B836-DE5BEECC1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the Sermon on the Mount (Matthew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The Setting (5:1-2)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Character (5:3-12)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Personal Influence (5:13-16)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Relationship to the Law (5:17-20)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Christian’s Righteous Heart (5:21-48)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Anger and Murder (5:21-26)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Adultery (5:27-30)</a:t>
            </a:r>
          </a:p>
          <a:p>
            <a:pPr marL="1143000" lvl="1" indent="-512763">
              <a:buFont typeface="+mj-lt"/>
              <a:buAutoNum type="alphaUcPeriod"/>
            </a:pPr>
            <a:r>
              <a:rPr lang="en-US" dirty="0"/>
              <a:t>Regarding Divorce (5:31-32)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 The Christian’s Righteous Heart (5:21-48)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The Righteous Heart Regarding </a:t>
            </a:r>
            <a:r>
              <a:rPr lang="en-US" u="sng" dirty="0"/>
              <a:t>Oaths</a:t>
            </a:r>
            <a:r>
              <a:rPr lang="en-US" dirty="0"/>
              <a:t> (5:33-37)</a:t>
            </a:r>
          </a:p>
          <a:p>
            <a:pPr lvl="1"/>
            <a:r>
              <a:rPr lang="en-US" dirty="0"/>
              <a:t>Jews divided their oaths into two classes:</a:t>
            </a:r>
          </a:p>
          <a:p>
            <a:pPr lvl="2"/>
            <a:r>
              <a:rPr lang="en-US" dirty="0"/>
              <a:t>Binding (if used the name of God in any form) – cf. Matt. 23:16-22</a:t>
            </a:r>
          </a:p>
          <a:p>
            <a:pPr lvl="2"/>
            <a:r>
              <a:rPr lang="en-US" dirty="0"/>
              <a:t>Non-binding (</a:t>
            </a:r>
            <a:r>
              <a:rPr lang="en-US"/>
              <a:t>if the name </a:t>
            </a:r>
            <a:r>
              <a:rPr lang="en-US" dirty="0"/>
              <a:t>of God not used in any way)</a:t>
            </a:r>
          </a:p>
          <a:p>
            <a:pPr lvl="1"/>
            <a:r>
              <a:rPr lang="en-US" dirty="0"/>
              <a:t>The Law required some oaths (Ex. 22:10-13; Num. 5:16-22)</a:t>
            </a:r>
          </a:p>
          <a:p>
            <a:pPr lvl="2"/>
            <a:r>
              <a:rPr lang="en-US" dirty="0"/>
              <a:t>It condemned making false vows (Ex. 20:7, 16)</a:t>
            </a:r>
          </a:p>
          <a:p>
            <a:pPr lvl="2"/>
            <a:r>
              <a:rPr lang="en-US" dirty="0"/>
              <a:t>Oaths were to be taken in the name of God, not pagan gods (Deut. 6:13-14; 10:20)</a:t>
            </a:r>
          </a:p>
          <a:p>
            <a:pPr lvl="1"/>
            <a:r>
              <a:rPr lang="en-US" dirty="0"/>
              <a:t>Some oaths are still permitted (Matt. 26:63-64; 2 Cor. 1:23; Gal. 1:20; Heb. 6:17-18)</a:t>
            </a:r>
          </a:p>
          <a:p>
            <a:pPr lvl="1"/>
            <a:r>
              <a:rPr lang="en-US" dirty="0"/>
              <a:t>Christians should tell the truth all the time, and therefore no need for oaths (Jas. 5:12)</a:t>
            </a:r>
          </a:p>
          <a:p>
            <a:pPr lvl="2"/>
            <a:r>
              <a:rPr lang="en-US" dirty="0"/>
              <a:t>All promises are made in the presence of God!  He is there in every transaction!</a:t>
            </a:r>
          </a:p>
          <a:p>
            <a:pPr lvl="2"/>
            <a:r>
              <a:rPr lang="en-US" dirty="0"/>
              <a:t>Our word should never need an oath!</a:t>
            </a:r>
          </a:p>
          <a:p>
            <a:pPr lvl="2"/>
            <a:r>
              <a:rPr lang="en-US" dirty="0"/>
              <a:t>Deception in oaths is of the devil (John 8:44) and not Christ (1 Pet. 2:22)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 The Christian’s Righteous Heart (5:21-48)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Righteous Heart Regarding </a:t>
            </a:r>
            <a:r>
              <a:rPr lang="en-US" u="sng" dirty="0"/>
              <a:t>Retaliation</a:t>
            </a:r>
            <a:r>
              <a:rPr lang="en-US" dirty="0"/>
              <a:t> (5:38-42)</a:t>
            </a:r>
          </a:p>
          <a:p>
            <a:pPr lvl="1"/>
            <a:r>
              <a:rPr lang="en-US" dirty="0"/>
              <a:t>“An eye for an eye” was a law of mercy to limit vengeance</a:t>
            </a:r>
          </a:p>
          <a:p>
            <a:pPr lvl="2"/>
            <a:r>
              <a:rPr lang="en-US" dirty="0"/>
              <a:t>Punishment was to be equal to the injury</a:t>
            </a:r>
          </a:p>
          <a:p>
            <a:pPr lvl="2"/>
            <a:r>
              <a:rPr lang="en-US" dirty="0"/>
              <a:t>The law was directed at the judge, not the private individual (Deut. 19:15-21)</a:t>
            </a:r>
          </a:p>
          <a:p>
            <a:pPr lvl="2"/>
            <a:r>
              <a:rPr lang="en-US" dirty="0"/>
              <a:t>Jews ultimately assessed a money value to various injuries</a:t>
            </a:r>
          </a:p>
          <a:p>
            <a:pPr lvl="1"/>
            <a:r>
              <a:rPr lang="en-US" dirty="0"/>
              <a:t>Jesus addressed five different occasions when retaliation was common</a:t>
            </a:r>
          </a:p>
          <a:p>
            <a:pPr lvl="2"/>
            <a:r>
              <a:rPr lang="en-US" dirty="0"/>
              <a:t>Physical assault (5:39)</a:t>
            </a:r>
          </a:p>
          <a:p>
            <a:pPr lvl="2"/>
            <a:r>
              <a:rPr lang="en-US" dirty="0"/>
              <a:t>Litigation (5:40)</a:t>
            </a:r>
          </a:p>
          <a:p>
            <a:pPr lvl="2"/>
            <a:r>
              <a:rPr lang="en-US" dirty="0"/>
              <a:t>Official demand (5:41)</a:t>
            </a:r>
          </a:p>
          <a:p>
            <a:pPr lvl="1"/>
            <a:r>
              <a:rPr lang="en-US" dirty="0"/>
              <a:t>Jesus prohibits vengeance – Christians must resist seeking revenge (Rom. 12:19-21)</a:t>
            </a:r>
          </a:p>
          <a:p>
            <a:pPr lvl="2"/>
            <a:r>
              <a:rPr lang="en-US" dirty="0"/>
              <a:t>The Christian is to overcome evil with good</a:t>
            </a:r>
          </a:p>
          <a:p>
            <a:pPr lvl="2"/>
            <a:r>
              <a:rPr lang="en-US" dirty="0"/>
              <a:t>The Christian’s behavior is not to be determined by the behavior of others</a:t>
            </a:r>
          </a:p>
          <a:p>
            <a:pPr lvl="2"/>
            <a:r>
              <a:rPr lang="en-US" dirty="0"/>
              <a:t>Vengeance is God’s business, not ours (Rom. 12:19; Heb. 10:30)</a:t>
            </a:r>
          </a:p>
          <a:p>
            <a:pPr lvl="2"/>
            <a:r>
              <a:rPr lang="en-US" dirty="0"/>
              <a:t>All of this imitates Christ and sets us apart from the world (Rom. 12:1-2)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B4F46-9EC6-0A06-F9DF-D5187EF226C0}"/>
              </a:ext>
            </a:extLst>
          </p:cNvPr>
          <p:cNvSpPr txBox="1"/>
          <p:nvPr/>
        </p:nvSpPr>
        <p:spPr>
          <a:xfrm>
            <a:off x="3276058" y="4096512"/>
            <a:ext cx="6240780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Demand for money (5:42a)</a:t>
            </a:r>
          </a:p>
          <a:p>
            <a:pPr marL="9144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Demand for a loan (5:42b)</a:t>
            </a:r>
          </a:p>
        </p:txBody>
      </p:sp>
    </p:spTree>
    <p:extLst>
      <p:ext uri="{BB962C8B-B14F-4D97-AF65-F5344CB8AC3E}">
        <p14:creationId xmlns:p14="http://schemas.microsoft.com/office/powerpoint/2010/main" val="4415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 The Christian’s Righteous Heart (5:21-48)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The Righteous Heart Regarding </a:t>
            </a:r>
            <a:r>
              <a:rPr lang="en-US" u="sng" dirty="0"/>
              <a:t>Enemies</a:t>
            </a:r>
            <a:r>
              <a:rPr lang="en-US" dirty="0"/>
              <a:t> (5:43-48)</a:t>
            </a:r>
          </a:p>
          <a:p>
            <a:pPr lvl="1"/>
            <a:r>
              <a:rPr lang="en-US" dirty="0"/>
              <a:t>The Jews defined “neighbor” too narrowly – Jesus defined it as everyone you meet</a:t>
            </a:r>
          </a:p>
          <a:p>
            <a:pPr lvl="1"/>
            <a:r>
              <a:rPr lang="en-US" dirty="0"/>
              <a:t>Christians are commanded to “love” everyone, including our enemies</a:t>
            </a:r>
          </a:p>
          <a:p>
            <a:pPr lvl="2"/>
            <a:r>
              <a:rPr lang="en-US" dirty="0"/>
              <a:t>Agape love is not based upon sentiment or feelings</a:t>
            </a:r>
          </a:p>
          <a:p>
            <a:pPr lvl="2"/>
            <a:r>
              <a:rPr lang="en-US" dirty="0"/>
              <a:t>Agape love is a love of the will, which intentionally seeks the best for others and does what is best</a:t>
            </a:r>
          </a:p>
          <a:p>
            <a:pPr lvl="2"/>
            <a:r>
              <a:rPr lang="en-US" dirty="0"/>
              <a:t>Jesus knew that it is hard to “pray” to God and “hate” man at the same time</a:t>
            </a:r>
          </a:p>
          <a:p>
            <a:pPr lvl="1"/>
            <a:r>
              <a:rPr lang="en-US" dirty="0"/>
              <a:t>Christians who love their enemies have the character of (i.e., are “sons of”) their Father</a:t>
            </a:r>
          </a:p>
          <a:p>
            <a:pPr lvl="2"/>
            <a:r>
              <a:rPr lang="en-US" dirty="0"/>
              <a:t>God’s general providential care is upon all of His creations, even those who hate Him</a:t>
            </a:r>
          </a:p>
          <a:p>
            <a:pPr lvl="2"/>
            <a:r>
              <a:rPr lang="en-US" dirty="0"/>
              <a:t>Loving our enemies makes us “complete, whole, mature,” imitating our Standard (i.e., our Father)</a:t>
            </a:r>
          </a:p>
          <a:p>
            <a:pPr lvl="2"/>
            <a:r>
              <a:rPr lang="en-US" dirty="0"/>
              <a:t>The Bible frequently calls upon followers of God to be like Him:</a:t>
            </a:r>
            <a:br>
              <a:rPr lang="en-US" dirty="0"/>
            </a:br>
            <a:r>
              <a:rPr lang="en-US" dirty="0"/>
              <a:t>Blameless like Him (Deut. 18:3), holy like Him (11:44-45; 1 Pet. 1:15-16), merciful like Him (Luke 6:36)</a:t>
            </a:r>
          </a:p>
          <a:p>
            <a:pPr lvl="2"/>
            <a:r>
              <a:rPr lang="en-US" dirty="0"/>
              <a:t>To love like God is to seek a person’s highest good</a:t>
            </a:r>
          </a:p>
        </p:txBody>
      </p:sp>
    </p:spTree>
    <p:extLst>
      <p:ext uri="{BB962C8B-B14F-4D97-AF65-F5344CB8AC3E}">
        <p14:creationId xmlns:p14="http://schemas.microsoft.com/office/powerpoint/2010/main" val="22099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631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OUTLINE of the Sermon on the Mount (Matthew 5-7)</vt:lpstr>
      <vt:lpstr>V.  The Christian’s Righteous Heart (5:21-48)</vt:lpstr>
      <vt:lpstr>V.  The Christian’s Righteous Heart (5:21-48)</vt:lpstr>
      <vt:lpstr>V.  The Christian’s Righteous Heart (5:21-48)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2023-02-17T02:07:46Z</dcterms:created>
  <dcterms:modified xsi:type="dcterms:W3CDTF">2023-03-26T12:42:54Z</dcterms:modified>
</cp:coreProperties>
</file>