
<file path=[Content_Types].xml><?xml version="1.0" encoding="utf-8"?>
<Types xmlns="http://schemas.openxmlformats.org/package/2006/content-types">
  <Default Extension="19-324279168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0" r:id="rId4"/>
    <p:sldId id="258" r:id="rId5"/>
    <p:sldId id="261" r:id="rId6"/>
    <p:sldId id="262" r:id="rId7"/>
    <p:sldId id="259"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463"/>
    <a:srgbClr val="1B14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90" y="84"/>
      </p:cViewPr>
      <p:guideLst/>
    </p:cSldViewPr>
  </p:slideViewPr>
  <p:notesTextViewPr>
    <p:cViewPr>
      <p:scale>
        <a:sx n="3" d="2"/>
        <a:sy n="3" d="2"/>
      </p:scale>
      <p:origin x="0" y="-4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FAE1D-C3F3-47E0-BBDE-B8BE275D4CC6}" type="datetimeFigureOut">
              <a:rPr lang="en-US" smtClean="0"/>
              <a:t>3/22/2023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48FAF-28FD-498F-ADCD-3356D711D75D}" type="slidenum">
              <a:rPr lang="en-US" smtClean="0"/>
              <a:t>‹#›</a:t>
            </a:fld>
            <a:endParaRPr lang="en-US"/>
          </a:p>
        </p:txBody>
      </p:sp>
    </p:spTree>
    <p:extLst>
      <p:ext uri="{BB962C8B-B14F-4D97-AF65-F5344CB8AC3E}">
        <p14:creationId xmlns:p14="http://schemas.microsoft.com/office/powerpoint/2010/main" val="6134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2</a:t>
            </a:fld>
            <a:endParaRPr lang="en-US"/>
          </a:p>
        </p:txBody>
      </p:sp>
    </p:spTree>
    <p:extLst>
      <p:ext uri="{BB962C8B-B14F-4D97-AF65-F5344CB8AC3E}">
        <p14:creationId xmlns:p14="http://schemas.microsoft.com/office/powerpoint/2010/main" val="3511853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11</a:t>
            </a:fld>
            <a:endParaRPr lang="en-US"/>
          </a:p>
        </p:txBody>
      </p:sp>
    </p:spTree>
    <p:extLst>
      <p:ext uri="{BB962C8B-B14F-4D97-AF65-F5344CB8AC3E}">
        <p14:creationId xmlns:p14="http://schemas.microsoft.com/office/powerpoint/2010/main" val="3653771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12</a:t>
            </a:fld>
            <a:endParaRPr lang="en-US"/>
          </a:p>
        </p:txBody>
      </p:sp>
    </p:spTree>
    <p:extLst>
      <p:ext uri="{BB962C8B-B14F-4D97-AF65-F5344CB8AC3E}">
        <p14:creationId xmlns:p14="http://schemas.microsoft.com/office/powerpoint/2010/main" val="58329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13</a:t>
            </a:fld>
            <a:endParaRPr lang="en-US"/>
          </a:p>
        </p:txBody>
      </p:sp>
    </p:spTree>
    <p:extLst>
      <p:ext uri="{BB962C8B-B14F-4D97-AF65-F5344CB8AC3E}">
        <p14:creationId xmlns:p14="http://schemas.microsoft.com/office/powerpoint/2010/main" val="3205421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14</a:t>
            </a:fld>
            <a:endParaRPr lang="en-US"/>
          </a:p>
        </p:txBody>
      </p:sp>
    </p:spTree>
    <p:extLst>
      <p:ext uri="{BB962C8B-B14F-4D97-AF65-F5344CB8AC3E}">
        <p14:creationId xmlns:p14="http://schemas.microsoft.com/office/powerpoint/2010/main" val="590387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15</a:t>
            </a:fld>
            <a:endParaRPr lang="en-US"/>
          </a:p>
        </p:txBody>
      </p:sp>
    </p:spTree>
    <p:extLst>
      <p:ext uri="{BB962C8B-B14F-4D97-AF65-F5344CB8AC3E}">
        <p14:creationId xmlns:p14="http://schemas.microsoft.com/office/powerpoint/2010/main" val="1561661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16</a:t>
            </a:fld>
            <a:endParaRPr lang="en-US"/>
          </a:p>
        </p:txBody>
      </p:sp>
    </p:spTree>
    <p:extLst>
      <p:ext uri="{BB962C8B-B14F-4D97-AF65-F5344CB8AC3E}">
        <p14:creationId xmlns:p14="http://schemas.microsoft.com/office/powerpoint/2010/main" val="389622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3</a:t>
            </a:fld>
            <a:endParaRPr lang="en-US"/>
          </a:p>
        </p:txBody>
      </p:sp>
    </p:spTree>
    <p:extLst>
      <p:ext uri="{BB962C8B-B14F-4D97-AF65-F5344CB8AC3E}">
        <p14:creationId xmlns:p14="http://schemas.microsoft.com/office/powerpoint/2010/main" val="2194859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4</a:t>
            </a:fld>
            <a:endParaRPr lang="en-US"/>
          </a:p>
        </p:txBody>
      </p:sp>
    </p:spTree>
    <p:extLst>
      <p:ext uri="{BB962C8B-B14F-4D97-AF65-F5344CB8AC3E}">
        <p14:creationId xmlns:p14="http://schemas.microsoft.com/office/powerpoint/2010/main" val="82794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5</a:t>
            </a:fld>
            <a:endParaRPr lang="en-US"/>
          </a:p>
        </p:txBody>
      </p:sp>
    </p:spTree>
    <p:extLst>
      <p:ext uri="{BB962C8B-B14F-4D97-AF65-F5344CB8AC3E}">
        <p14:creationId xmlns:p14="http://schemas.microsoft.com/office/powerpoint/2010/main" val="304423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6</a:t>
            </a:fld>
            <a:endParaRPr lang="en-US"/>
          </a:p>
        </p:txBody>
      </p:sp>
    </p:spTree>
    <p:extLst>
      <p:ext uri="{BB962C8B-B14F-4D97-AF65-F5344CB8AC3E}">
        <p14:creationId xmlns:p14="http://schemas.microsoft.com/office/powerpoint/2010/main" val="3772148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7</a:t>
            </a:fld>
            <a:endParaRPr lang="en-US"/>
          </a:p>
        </p:txBody>
      </p:sp>
    </p:spTree>
    <p:extLst>
      <p:ext uri="{BB962C8B-B14F-4D97-AF65-F5344CB8AC3E}">
        <p14:creationId xmlns:p14="http://schemas.microsoft.com/office/powerpoint/2010/main" val="3541370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8</a:t>
            </a:fld>
            <a:endParaRPr lang="en-US"/>
          </a:p>
        </p:txBody>
      </p:sp>
    </p:spTree>
    <p:extLst>
      <p:ext uri="{BB962C8B-B14F-4D97-AF65-F5344CB8AC3E}">
        <p14:creationId xmlns:p14="http://schemas.microsoft.com/office/powerpoint/2010/main" val="37135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9</a:t>
            </a:fld>
            <a:endParaRPr lang="en-US"/>
          </a:p>
        </p:txBody>
      </p:sp>
    </p:spTree>
    <p:extLst>
      <p:ext uri="{BB962C8B-B14F-4D97-AF65-F5344CB8AC3E}">
        <p14:creationId xmlns:p14="http://schemas.microsoft.com/office/powerpoint/2010/main" val="3523827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10</a:t>
            </a:fld>
            <a:endParaRPr lang="en-US"/>
          </a:p>
        </p:txBody>
      </p:sp>
    </p:spTree>
    <p:extLst>
      <p:ext uri="{BB962C8B-B14F-4D97-AF65-F5344CB8AC3E}">
        <p14:creationId xmlns:p14="http://schemas.microsoft.com/office/powerpoint/2010/main" val="189771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3549-C79D-FB52-5F8D-89908DCC30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DF1DE-7FB4-313C-53F0-3D494BF27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40A4E-8D5F-4309-6791-4F65CB0302FF}"/>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3F05476B-D6B4-11CE-94DD-014E29335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FB0D3-090D-1800-D783-683FD1B3EB16}"/>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429753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AB9D-35C2-AB93-D9DA-4A46AEB5E8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F336D-DD91-9D02-7C67-F8437E184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9F775-1505-65CE-2875-E951619F559B}"/>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8B086010-9FC4-8A22-6B2D-30B8C03A8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18B0-5A2A-3546-0088-4569439E9634}"/>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87960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534ED-87D9-1C22-C826-335EBA0AE3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A95C74-1EBD-9282-E9CB-5C9C52595A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B6B5D-FB3E-2E65-57B2-34C3C630EE8A}"/>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745C441E-3B49-4147-6235-755422E4A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EDE22-A2AB-027C-16E8-9FDA291D59CC}"/>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12913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E6D6-0308-41F9-111F-C581A7C2F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6DB1D-2C25-4433-D7BF-2BCB01379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CBE3D-8124-7B0E-E8D1-A3B1BB4A8106}"/>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152CD79A-09CC-BEA5-0478-AC4450005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B64FC-0AF1-FF5B-4886-87413708428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1248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801A-C139-B9D2-D6DD-38F3808447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4BDB6F-3A22-B0A4-3571-862AB3BFE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028AE-9E25-0E32-E123-82F1A1A6249F}"/>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2A992DD8-ACB1-6F9F-0272-056D9C792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B94A-450B-C929-8580-D4A79EE1D678}"/>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08096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10F-2999-AA7D-1EFC-5A887B3D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B0EE0-5895-6C49-32EC-7D46FDC283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3F4A4-1607-A055-EC11-ED542C649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5F719-FAE1-5655-9F69-F1CB716E67B4}"/>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6" name="Footer Placeholder 5">
            <a:extLst>
              <a:ext uri="{FF2B5EF4-FFF2-40B4-BE49-F238E27FC236}">
                <a16:creationId xmlns:a16="http://schemas.microsoft.com/office/drawing/2014/main" id="{9F0EBCBD-AFF5-9971-FFCA-8AAE5DFF9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6A719-001E-A4B1-ABDE-8A21384687FF}"/>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5580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593D-6B57-8260-6DCA-FB509F7D3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C8EB3-4D74-3203-46D7-3E88CCB38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FE88-6475-F0D0-235B-BE412F9405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AC875-2B6B-5860-B733-BC057BDB88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A024C-8B74-A052-F770-B99C4E496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29DC7B-A652-320F-E97F-9DAD23085F1D}"/>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8" name="Footer Placeholder 7">
            <a:extLst>
              <a:ext uri="{FF2B5EF4-FFF2-40B4-BE49-F238E27FC236}">
                <a16:creationId xmlns:a16="http://schemas.microsoft.com/office/drawing/2014/main" id="{2B20E994-01FD-2ECA-951E-4BDC2A78E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818C2-BC2D-3450-308E-4E4F7976EAD3}"/>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3917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77F-748C-1D12-ABDA-7D104FC367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01704-B283-3AAF-6D58-9B8AE48F48B7}"/>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4" name="Footer Placeholder 3">
            <a:extLst>
              <a:ext uri="{FF2B5EF4-FFF2-40B4-BE49-F238E27FC236}">
                <a16:creationId xmlns:a16="http://schemas.microsoft.com/office/drawing/2014/main" id="{5C3C1276-38A7-E995-2B19-EEFB63E3DD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3E0A6-7E30-82B9-534B-5DDBBAF0CD7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5393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320CF-BEC1-E53C-EEC0-8F2D631115B5}"/>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3" name="Footer Placeholder 2">
            <a:extLst>
              <a:ext uri="{FF2B5EF4-FFF2-40B4-BE49-F238E27FC236}">
                <a16:creationId xmlns:a16="http://schemas.microsoft.com/office/drawing/2014/main" id="{7DFE9BEA-80F8-78FA-9690-B4D6B6D1D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1C6BD-E260-4657-D584-E5FBB848514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31359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9DB0-CB21-E7FF-381A-ECB648C66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2A2AF-E7EC-8467-1225-6749DF3EB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31835-71F7-7C7A-AEB1-50F7BA9B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EF32F-EA5B-C89C-6208-76DEB9F73862}"/>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6" name="Footer Placeholder 5">
            <a:extLst>
              <a:ext uri="{FF2B5EF4-FFF2-40B4-BE49-F238E27FC236}">
                <a16:creationId xmlns:a16="http://schemas.microsoft.com/office/drawing/2014/main" id="{D82F1394-5DF1-1AD9-F48B-FAE7356F1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010E8-AEBD-ABB7-F7CD-420CE967887B}"/>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33310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545F-AFE1-538C-BCCB-09D55F1E4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F05595-4CBD-FE79-319D-CC0F0D8B4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F8332-BE4F-1CDF-A83F-E3EA5232E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EA2D1-3510-EC2A-B0D1-135407D66AD2}"/>
              </a:ext>
            </a:extLst>
          </p:cNvPr>
          <p:cNvSpPr>
            <a:spLocks noGrp="1"/>
          </p:cNvSpPr>
          <p:nvPr>
            <p:ph type="dt" sz="half" idx="10"/>
          </p:nvPr>
        </p:nvSpPr>
        <p:spPr/>
        <p:txBody>
          <a:bodyPr/>
          <a:lstStyle/>
          <a:p>
            <a:fld id="{B07674B1-6FB2-4184-A655-64DA648B98CD}" type="datetimeFigureOut">
              <a:rPr lang="en-US" smtClean="0"/>
              <a:t>3/22/2023</a:t>
            </a:fld>
            <a:endParaRPr lang="en-US"/>
          </a:p>
        </p:txBody>
      </p:sp>
      <p:sp>
        <p:nvSpPr>
          <p:cNvPr id="6" name="Footer Placeholder 5">
            <a:extLst>
              <a:ext uri="{FF2B5EF4-FFF2-40B4-BE49-F238E27FC236}">
                <a16:creationId xmlns:a16="http://schemas.microsoft.com/office/drawing/2014/main" id="{F8DFFB50-992C-E745-86CC-C7BFA52D6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8C273-6E6A-529D-2A93-14EAD249E9E7}"/>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76438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42791-486B-866C-D7C2-B2203E7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99247A-5A23-2675-6F61-4D64CF0FF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A6A79-9D00-DE21-0726-1494307B3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674B1-6FB2-4184-A655-64DA648B98CD}" type="datetimeFigureOut">
              <a:rPr lang="en-US" smtClean="0"/>
              <a:t>3/22/2023</a:t>
            </a:fld>
            <a:endParaRPr lang="en-US"/>
          </a:p>
        </p:txBody>
      </p:sp>
      <p:sp>
        <p:nvSpPr>
          <p:cNvPr id="5" name="Footer Placeholder 4">
            <a:extLst>
              <a:ext uri="{FF2B5EF4-FFF2-40B4-BE49-F238E27FC236}">
                <a16:creationId xmlns:a16="http://schemas.microsoft.com/office/drawing/2014/main" id="{7CE45635-94DC-C219-744A-1914D7A8E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D8E443-3EFD-E5A2-6DB3-FCF501E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D32C9-8F84-4C9E-BC4B-CA841FAF54F7}" type="slidenum">
              <a:rPr lang="en-US" smtClean="0"/>
              <a:t>‹#›</a:t>
            </a:fld>
            <a:endParaRPr lang="en-US"/>
          </a:p>
        </p:txBody>
      </p:sp>
    </p:spTree>
    <p:extLst>
      <p:ext uri="{BB962C8B-B14F-4D97-AF65-F5344CB8AC3E}">
        <p14:creationId xmlns:p14="http://schemas.microsoft.com/office/powerpoint/2010/main" val="226807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9-3242791681"/><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12000"/>
          </a:stretch>
        </a:blipFill>
        <a:effectLst/>
      </p:bgPr>
    </p:bg>
    <p:spTree>
      <p:nvGrpSpPr>
        <p:cNvPr id="1" name=""/>
        <p:cNvGrpSpPr/>
        <p:nvPr/>
      </p:nvGrpSpPr>
      <p:grpSpPr>
        <a:xfrm>
          <a:off x="0" y="0"/>
          <a:ext cx="0" cy="0"/>
          <a:chOff x="0" y="0"/>
          <a:chExt cx="0" cy="0"/>
        </a:xfrm>
      </p:grpSpPr>
      <p:sp>
        <p:nvSpPr>
          <p:cNvPr id="4" name="Flowchart: Terminator 3">
            <a:extLst>
              <a:ext uri="{FF2B5EF4-FFF2-40B4-BE49-F238E27FC236}">
                <a16:creationId xmlns:a16="http://schemas.microsoft.com/office/drawing/2014/main" id="{E0FD8CF0-9269-86FD-A86B-7B77C2D90EF0}"/>
              </a:ext>
            </a:extLst>
          </p:cNvPr>
          <p:cNvSpPr/>
          <p:nvPr/>
        </p:nvSpPr>
        <p:spPr>
          <a:xfrm>
            <a:off x="184727" y="225209"/>
            <a:ext cx="7860146" cy="2296697"/>
          </a:xfrm>
          <a:prstGeom prst="flowChartTerminator">
            <a:avLst/>
          </a:prstGeom>
          <a:solidFill>
            <a:srgbClr val="1B146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340E9-D68A-6E1F-8986-B6A4E5412966}"/>
              </a:ext>
            </a:extLst>
          </p:cNvPr>
          <p:cNvSpPr>
            <a:spLocks noGrp="1"/>
          </p:cNvSpPr>
          <p:nvPr>
            <p:ph type="ctrTitle"/>
          </p:nvPr>
        </p:nvSpPr>
        <p:spPr>
          <a:xfrm>
            <a:off x="701963" y="304804"/>
            <a:ext cx="5689599" cy="2161685"/>
          </a:xfrm>
        </p:spPr>
        <p:txBody>
          <a:bodyPr>
            <a:normAutofit fontScale="90000"/>
          </a:bodyPr>
          <a:lstStyle/>
          <a:p>
            <a:pPr algn="l"/>
            <a:r>
              <a:rPr lang="en-US" sz="8000" dirty="0">
                <a:solidFill>
                  <a:schemeClr val="bg1"/>
                </a:solidFill>
                <a:latin typeface="Eras Bold ITC" panose="020B0907030504020204" pitchFamily="34" charset="0"/>
                <a:cs typeface="Aharoni" panose="02010803020104030203" pitchFamily="2" charset="-79"/>
              </a:rPr>
              <a:t>Creating</a:t>
            </a:r>
            <a:br>
              <a:rPr lang="en-US" sz="8000" dirty="0">
                <a:solidFill>
                  <a:schemeClr val="bg1"/>
                </a:solidFill>
                <a:latin typeface="Eras Bold ITC" panose="020B0907030504020204" pitchFamily="34" charset="0"/>
                <a:cs typeface="Aharoni" panose="02010803020104030203" pitchFamily="2" charset="-79"/>
              </a:rPr>
            </a:br>
            <a:r>
              <a:rPr lang="en-US" sz="8000" dirty="0">
                <a:solidFill>
                  <a:schemeClr val="bg1"/>
                </a:solidFill>
                <a:latin typeface="Eras Bold ITC" panose="020B0907030504020204" pitchFamily="34" charset="0"/>
                <a:cs typeface="Aharoni" panose="02010803020104030203" pitchFamily="2" charset="-79"/>
              </a:rPr>
              <a:t>Community</a:t>
            </a:r>
          </a:p>
        </p:txBody>
      </p:sp>
      <p:sp>
        <p:nvSpPr>
          <p:cNvPr id="6" name="Flowchart: Terminator 5">
            <a:extLst>
              <a:ext uri="{FF2B5EF4-FFF2-40B4-BE49-F238E27FC236}">
                <a16:creationId xmlns:a16="http://schemas.microsoft.com/office/drawing/2014/main" id="{4506447B-B4B2-4068-BFBC-52BE3E0FEBE7}"/>
              </a:ext>
            </a:extLst>
          </p:cNvPr>
          <p:cNvSpPr/>
          <p:nvPr/>
        </p:nvSpPr>
        <p:spPr>
          <a:xfrm>
            <a:off x="6280727" y="1088168"/>
            <a:ext cx="4793673" cy="1869426"/>
          </a:xfrm>
          <a:prstGeom prst="flowChartTerminator">
            <a:avLst/>
          </a:prstGeom>
          <a:solidFill>
            <a:schemeClr val="bg1"/>
          </a:solidFill>
          <a:ln w="38100">
            <a:solidFill>
              <a:srgbClr val="1B14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DA73916-0E94-760A-F997-64F2B8334681}"/>
              </a:ext>
            </a:extLst>
          </p:cNvPr>
          <p:cNvSpPr txBox="1">
            <a:spLocks/>
          </p:cNvSpPr>
          <p:nvPr/>
        </p:nvSpPr>
        <p:spPr>
          <a:xfrm>
            <a:off x="6871856" y="1015998"/>
            <a:ext cx="3870031" cy="20062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sz="7200" dirty="0">
                <a:solidFill>
                  <a:srgbClr val="1B1463"/>
                </a:solidFill>
                <a:latin typeface="Eras Bold ITC" panose="020B0907030504020204" pitchFamily="34" charset="0"/>
                <a:cs typeface="Aharoni" panose="02010803020104030203" pitchFamily="2" charset="-79"/>
              </a:rPr>
              <a:t>In The</a:t>
            </a:r>
          </a:p>
          <a:p>
            <a:pPr algn="l">
              <a:lnSpc>
                <a:spcPct val="80000"/>
              </a:lnSpc>
            </a:pPr>
            <a:r>
              <a:rPr lang="en-US" sz="7200" dirty="0">
                <a:solidFill>
                  <a:srgbClr val="1B1463"/>
                </a:solidFill>
                <a:latin typeface="Eras Bold ITC" panose="020B0907030504020204" pitchFamily="34" charset="0"/>
                <a:cs typeface="Aharoni" panose="02010803020104030203" pitchFamily="2" charset="-79"/>
              </a:rPr>
              <a:t>Church</a:t>
            </a:r>
          </a:p>
        </p:txBody>
      </p:sp>
    </p:spTree>
    <p:extLst>
      <p:ext uri="{BB962C8B-B14F-4D97-AF65-F5344CB8AC3E}">
        <p14:creationId xmlns:p14="http://schemas.microsoft.com/office/powerpoint/2010/main" val="371258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Worldly Mindset</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Titus 1:15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To the pure, all things are pure; but to those who are defiled and unbelieving, nothing is pure, but both their mind and their conscience are defiled.</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1 Timothy 6:5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and constant friction between men of depraved mind and deprived of the truth, who suppose that godliness is a means of gain.</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2 Timothy 3:7-8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always learning and never able to come to the knowledge of the truth.  (8)  Just as </a:t>
            </a:r>
            <a:r>
              <a:rPr lang="en-US" dirty="0" err="1">
                <a:solidFill>
                  <a:schemeClr val="bg1"/>
                </a:solidFill>
                <a:effectLst>
                  <a:outerShdw blurRad="38100" dist="38100" dir="2700000" algn="tl">
                    <a:srgbClr val="000000">
                      <a:alpha val="43137"/>
                    </a:srgbClr>
                  </a:outerShdw>
                </a:effectLst>
                <a:latin typeface="Eras Demi ITC" panose="020B0805030504020804" pitchFamily="34" charset="0"/>
              </a:rPr>
              <a:t>Jannes</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 and </a:t>
            </a:r>
            <a:r>
              <a:rPr lang="en-US" dirty="0" err="1">
                <a:solidFill>
                  <a:schemeClr val="bg1"/>
                </a:solidFill>
                <a:effectLst>
                  <a:outerShdw blurRad="38100" dist="38100" dir="2700000" algn="tl">
                    <a:srgbClr val="000000">
                      <a:alpha val="43137"/>
                    </a:srgbClr>
                  </a:outerShdw>
                </a:effectLst>
                <a:latin typeface="Eras Demi ITC" panose="020B0805030504020804" pitchFamily="34" charset="0"/>
              </a:rPr>
              <a:t>Jambres</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 opposed Moses, so these men also oppose the truth, men of depraved mind, rejected in regard to the faith.</a:t>
            </a:r>
          </a:p>
          <a:p>
            <a:pPr marL="0" indent="0">
              <a:buNone/>
            </a:pPr>
            <a:endParaRPr lang="en-US" sz="22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Mind = Thoughts</a:t>
            </a:r>
          </a:p>
        </p:txBody>
      </p:sp>
    </p:spTree>
    <p:extLst>
      <p:ext uri="{BB962C8B-B14F-4D97-AF65-F5344CB8AC3E}">
        <p14:creationId xmlns:p14="http://schemas.microsoft.com/office/powerpoint/2010/main" val="16146713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sz="3200" dirty="0">
                <a:solidFill>
                  <a:srgbClr val="1B1464"/>
                </a:solidFill>
                <a:effectLst>
                  <a:outerShdw blurRad="38100" dist="38100" dir="2700000" algn="tl">
                    <a:srgbClr val="000000">
                      <a:alpha val="43137"/>
                    </a:srgbClr>
                  </a:outerShdw>
                </a:effectLst>
                <a:latin typeface="Eras Demi ITC" panose="020B0805030504020804" pitchFamily="34" charset="0"/>
              </a:rPr>
              <a:t>Different Mental Perspective</a:t>
            </a:r>
          </a:p>
          <a:p>
            <a:r>
              <a:rPr lang="en-US" sz="3200" dirty="0">
                <a:solidFill>
                  <a:srgbClr val="1B1464"/>
                </a:solidFill>
                <a:effectLst>
                  <a:outerShdw blurRad="38100" dist="38100" dir="2700000" algn="tl">
                    <a:srgbClr val="000000">
                      <a:alpha val="43137"/>
                    </a:srgbClr>
                  </a:outerShdw>
                </a:effectLst>
                <a:latin typeface="Eras Demi ITC" panose="020B0805030504020804" pitchFamily="34" charset="0"/>
              </a:rPr>
              <a:t>Colossians 3:2 </a:t>
            </a:r>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Set your mind on the things above, not on the things that are on earth.</a:t>
            </a:r>
          </a:p>
          <a:p>
            <a:r>
              <a:rPr lang="en-US" sz="3200" dirty="0">
                <a:solidFill>
                  <a:srgbClr val="1B1464"/>
                </a:solidFill>
                <a:effectLst>
                  <a:outerShdw blurRad="38100" dist="38100" dir="2700000" algn="tl">
                    <a:srgbClr val="000000">
                      <a:alpha val="43137"/>
                    </a:srgbClr>
                  </a:outerShdw>
                </a:effectLst>
                <a:latin typeface="Eras Demi ITC" panose="020B0805030504020804" pitchFamily="34" charset="0"/>
              </a:rPr>
              <a:t>Philippians 2:3-8  </a:t>
            </a:r>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Do nothing from selfishness or empty conceit, but with humility of mind regard one another as more important than yourselves;  (4)  do not merely look out for your own personal interests, but also for the interests of others.  </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Mind = Thoughts</a:t>
            </a:r>
          </a:p>
        </p:txBody>
      </p:sp>
    </p:spTree>
    <p:extLst>
      <p:ext uri="{BB962C8B-B14F-4D97-AF65-F5344CB8AC3E}">
        <p14:creationId xmlns:p14="http://schemas.microsoft.com/office/powerpoint/2010/main" val="42686578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A Mind to Serve Others</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Philippians 2:19-22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But I hope in the Lord Jesus to send Timothy to you shortly, so that I also may be encouraged when I learn of your condition.  (20)  For I have no one else of kindred spirit who will genuinely be concerned for your welfare.  (21)  For they all seek after their own interests, not those of Christ Jesus.  (22)  But you know of his proven worth, that he served with me in the furtherance of the gospel like a child serving his father.</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Mind = Thoughts</a:t>
            </a:r>
          </a:p>
        </p:txBody>
      </p:sp>
    </p:spTree>
    <p:extLst>
      <p:ext uri="{BB962C8B-B14F-4D97-AF65-F5344CB8AC3E}">
        <p14:creationId xmlns:p14="http://schemas.microsoft.com/office/powerpoint/2010/main" val="2100793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sz="2600" dirty="0">
                <a:solidFill>
                  <a:srgbClr val="1B1464"/>
                </a:solidFill>
                <a:effectLst>
                  <a:outerShdw blurRad="38100" dist="38100" dir="2700000" algn="tl">
                    <a:srgbClr val="000000">
                      <a:alpha val="43137"/>
                    </a:srgbClr>
                  </a:outerShdw>
                </a:effectLst>
                <a:latin typeface="Eras Demi ITC" panose="020B0805030504020804" pitchFamily="34" charset="0"/>
              </a:rPr>
              <a:t>There is a wrong way of discipleship</a:t>
            </a:r>
          </a:p>
          <a:p>
            <a:r>
              <a:rPr lang="en-US" sz="2600" dirty="0">
                <a:solidFill>
                  <a:srgbClr val="1B1464"/>
                </a:solidFill>
                <a:effectLst>
                  <a:outerShdw blurRad="38100" dist="38100" dir="2700000" algn="tl">
                    <a:srgbClr val="000000">
                      <a:alpha val="43137"/>
                    </a:srgbClr>
                  </a:outerShdw>
                </a:effectLst>
                <a:latin typeface="Eras Demi ITC" panose="020B0805030504020804" pitchFamily="34" charset="0"/>
              </a:rPr>
              <a:t>Titus 1:6 </a:t>
            </a:r>
            <a:r>
              <a:rPr lang="en-US" sz="2600" dirty="0">
                <a:solidFill>
                  <a:schemeClr val="bg1"/>
                </a:solidFill>
                <a:effectLst>
                  <a:outerShdw blurRad="38100" dist="38100" dir="2700000" algn="tl">
                    <a:srgbClr val="000000">
                      <a:alpha val="43137"/>
                    </a:srgbClr>
                  </a:outerShdw>
                </a:effectLst>
                <a:latin typeface="Eras Demi ITC" panose="020B0805030504020804" pitchFamily="34" charset="0"/>
              </a:rPr>
              <a:t>They profess to know God, but by their deeds they deny Him, being detestable and disobedient and worthless for any good deed.</a:t>
            </a:r>
          </a:p>
          <a:p>
            <a:r>
              <a:rPr lang="en-US" sz="2600" dirty="0">
                <a:solidFill>
                  <a:srgbClr val="1B1464"/>
                </a:solidFill>
                <a:effectLst>
                  <a:outerShdw blurRad="38100" dist="38100" dir="2700000" algn="tl">
                    <a:srgbClr val="000000">
                      <a:alpha val="43137"/>
                    </a:srgbClr>
                  </a:outerShdw>
                </a:effectLst>
                <a:latin typeface="Eras Demi ITC" panose="020B0805030504020804" pitchFamily="34" charset="0"/>
              </a:rPr>
              <a:t>Jeremiah 17:5 </a:t>
            </a:r>
            <a:r>
              <a:rPr lang="en-US" sz="2600" dirty="0">
                <a:solidFill>
                  <a:schemeClr val="bg1"/>
                </a:solidFill>
                <a:effectLst>
                  <a:outerShdw blurRad="38100" dist="38100" dir="2700000" algn="tl">
                    <a:srgbClr val="000000">
                      <a:alpha val="43137"/>
                    </a:srgbClr>
                  </a:outerShdw>
                </a:effectLst>
                <a:latin typeface="Eras Demi ITC" panose="020B0805030504020804" pitchFamily="34" charset="0"/>
              </a:rPr>
              <a:t>Thus says the LORD, "Cursed is the man who trusts in mankind And makes flesh his strength, And whose heart turns away from the LORD.</a:t>
            </a:r>
          </a:p>
          <a:p>
            <a:r>
              <a:rPr lang="en-US" sz="2600" dirty="0">
                <a:solidFill>
                  <a:srgbClr val="1B1464"/>
                </a:solidFill>
                <a:effectLst>
                  <a:outerShdw blurRad="38100" dist="38100" dir="2700000" algn="tl">
                    <a:srgbClr val="000000">
                      <a:alpha val="43137"/>
                    </a:srgbClr>
                  </a:outerShdw>
                </a:effectLst>
                <a:latin typeface="Eras Demi ITC" panose="020B0805030504020804" pitchFamily="34" charset="0"/>
              </a:rPr>
              <a:t> James 2:14-17  </a:t>
            </a:r>
            <a:r>
              <a:rPr lang="en-US" sz="2600" dirty="0">
                <a:solidFill>
                  <a:schemeClr val="bg1"/>
                </a:solidFill>
                <a:effectLst>
                  <a:outerShdw blurRad="38100" dist="38100" dir="2700000" algn="tl">
                    <a:srgbClr val="000000">
                      <a:alpha val="43137"/>
                    </a:srgbClr>
                  </a:outerShdw>
                </a:effectLst>
                <a:latin typeface="Eras Demi ITC" panose="020B0805030504020804" pitchFamily="34" charset="0"/>
              </a:rPr>
              <a:t>What use is it, my brethren, if someone says he has faith but he has no works? Can that faith save him?  (15)  If a brother or sister is without clothing and in need of daily food,  (16)  and one of you says to them, "Go in peace, be warmed and be filled," and yet you do not give them what is necessary for their body, what use is that?  (17)  Even so faith, if it has no works, is dead, being by itself.</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Strength = Physical</a:t>
            </a:r>
          </a:p>
        </p:txBody>
      </p:sp>
    </p:spTree>
    <p:extLst>
      <p:ext uri="{BB962C8B-B14F-4D97-AF65-F5344CB8AC3E}">
        <p14:creationId xmlns:p14="http://schemas.microsoft.com/office/powerpoint/2010/main" val="2638856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The right path of discipleship</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1 Peter 4:11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Whoever speaks, is to do so as one who is speaking the utterances of God; whoever serves is to do so as one who is serving by the strength which God supplies; so that in all things God may be glorified through Jesus Christ, to whom belongs the glory and dominion forever and ever. Amen.</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Romans 15:1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Now we who are strong ought to bear the weaknesses of those without strength and not just please ourselves. </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1 Timothy 1:12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I thank Christ Jesus our Lord, who has strengthened me, because He considered me faithful, putting me into service</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Strength = Physical</a:t>
            </a:r>
          </a:p>
        </p:txBody>
      </p:sp>
    </p:spTree>
    <p:extLst>
      <p:ext uri="{BB962C8B-B14F-4D97-AF65-F5344CB8AC3E}">
        <p14:creationId xmlns:p14="http://schemas.microsoft.com/office/powerpoint/2010/main" val="35363248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sz="2400" dirty="0">
                <a:solidFill>
                  <a:srgbClr val="1B1464"/>
                </a:solidFill>
                <a:effectLst>
                  <a:outerShdw blurRad="38100" dist="38100" dir="2700000" algn="tl">
                    <a:srgbClr val="000000">
                      <a:alpha val="43137"/>
                    </a:srgbClr>
                  </a:outerShdw>
                </a:effectLst>
                <a:latin typeface="Eras Demi ITC" panose="020B0805030504020804" pitchFamily="34" charset="0"/>
              </a:rPr>
              <a:t>Strength In Serving Others</a:t>
            </a:r>
          </a:p>
          <a:p>
            <a:r>
              <a:rPr lang="en-US" sz="2400" dirty="0">
                <a:solidFill>
                  <a:srgbClr val="1B1464"/>
                </a:solidFill>
                <a:effectLst>
                  <a:outerShdw blurRad="38100" dist="38100" dir="2700000" algn="tl">
                    <a:srgbClr val="000000">
                      <a:alpha val="43137"/>
                    </a:srgbClr>
                  </a:outerShdw>
                </a:effectLst>
                <a:latin typeface="Eras Demi ITC" panose="020B0805030504020804" pitchFamily="34" charset="0"/>
              </a:rPr>
              <a:t>Philippians 4:12-13</a:t>
            </a:r>
            <a:r>
              <a:rPr lang="en-US" sz="2400" dirty="0">
                <a:solidFill>
                  <a:schemeClr val="bg1"/>
                </a:solidFill>
                <a:effectLst>
                  <a:outerShdw blurRad="38100" dist="38100" dir="2700000" algn="tl">
                    <a:srgbClr val="000000">
                      <a:alpha val="43137"/>
                    </a:srgbClr>
                  </a:outerShdw>
                </a:effectLst>
                <a:latin typeface="Eras Demi ITC" panose="020B0805030504020804" pitchFamily="34" charset="0"/>
              </a:rPr>
              <a:t> I know how to get along with humble means, and I also know how to live in prosperity; in any and every circumstance I have learned the secret of being filled and going hungry, both of having abundance and suffering need.  (13)  I can do all things through Him who strengthens me.</a:t>
            </a:r>
          </a:p>
          <a:p>
            <a:r>
              <a:rPr lang="en-US" sz="2400" dirty="0">
                <a:solidFill>
                  <a:srgbClr val="1B1464"/>
                </a:solidFill>
                <a:effectLst>
                  <a:outerShdw blurRad="38100" dist="38100" dir="2700000" algn="tl">
                    <a:srgbClr val="000000">
                      <a:alpha val="43137"/>
                    </a:srgbClr>
                  </a:outerShdw>
                </a:effectLst>
                <a:latin typeface="Eras Demi ITC" panose="020B0805030504020804" pitchFamily="34" charset="0"/>
              </a:rPr>
              <a:t>2 Timothy 4:16-17  </a:t>
            </a:r>
            <a:r>
              <a:rPr lang="en-US" sz="2400" dirty="0">
                <a:solidFill>
                  <a:schemeClr val="bg1"/>
                </a:solidFill>
                <a:effectLst>
                  <a:outerShdw blurRad="38100" dist="38100" dir="2700000" algn="tl">
                    <a:srgbClr val="000000">
                      <a:alpha val="43137"/>
                    </a:srgbClr>
                  </a:outerShdw>
                </a:effectLst>
                <a:latin typeface="Eras Demi ITC" panose="020B0805030504020804" pitchFamily="34" charset="0"/>
              </a:rPr>
              <a:t>But the Lord stood with me and strengthened me, so that through me the proclamation might be fully accomplished, and that all the Gentiles might hear; and I was rescued out of the lion's mouth.</a:t>
            </a:r>
          </a:p>
          <a:p>
            <a:r>
              <a:rPr lang="en-US" sz="2400" dirty="0">
                <a:solidFill>
                  <a:srgbClr val="1B1464"/>
                </a:solidFill>
                <a:effectLst>
                  <a:outerShdw blurRad="38100" dist="38100" dir="2700000" algn="tl">
                    <a:srgbClr val="000000">
                      <a:alpha val="43137"/>
                    </a:srgbClr>
                  </a:outerShdw>
                </a:effectLst>
                <a:latin typeface="Eras Demi ITC" panose="020B0805030504020804" pitchFamily="34" charset="0"/>
              </a:rPr>
              <a:t>Acts 14:21-22  </a:t>
            </a:r>
            <a:r>
              <a:rPr lang="en-US" sz="2400" dirty="0">
                <a:solidFill>
                  <a:schemeClr val="bg1"/>
                </a:solidFill>
                <a:effectLst>
                  <a:outerShdw blurRad="38100" dist="38100" dir="2700000" algn="tl">
                    <a:srgbClr val="000000">
                      <a:alpha val="43137"/>
                    </a:srgbClr>
                  </a:outerShdw>
                </a:effectLst>
                <a:latin typeface="Eras Demi ITC" panose="020B0805030504020804" pitchFamily="34" charset="0"/>
              </a:rPr>
              <a:t>After they had preached the gospel to that city and had made many disciples, they returned to Lystra and to Iconium and to Antioch,  (22)  strengthening the souls of the disciples, encouraging them to continue in the faith, and saying, "Through many tribulations, we must enter the kingdom of God."</a:t>
            </a:r>
          </a:p>
          <a:p>
            <a:pPr marL="0" indent="0">
              <a:buNone/>
            </a:pPr>
            <a:endParaRPr lang="en-US" sz="2200" dirty="0">
              <a:solidFill>
                <a:schemeClr val="bg1"/>
              </a:solidFill>
              <a:effectLst>
                <a:outerShdw blurRad="38100" dist="38100" dir="2700000" algn="tl">
                  <a:srgbClr val="000000">
                    <a:alpha val="43137"/>
                  </a:srgbClr>
                </a:outerShdw>
              </a:effectLst>
              <a:latin typeface="Eras Demi ITC" panose="020B0805030504020804" pitchFamily="34" charset="0"/>
            </a:endParaRPr>
          </a:p>
          <a:p>
            <a:pPr marL="0" indent="0">
              <a:buNone/>
            </a:pPr>
            <a:endParaRPr lang="en-US" sz="22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Strength = Physical</a:t>
            </a:r>
          </a:p>
        </p:txBody>
      </p:sp>
    </p:spTree>
    <p:extLst>
      <p:ext uri="{BB962C8B-B14F-4D97-AF65-F5344CB8AC3E}">
        <p14:creationId xmlns:p14="http://schemas.microsoft.com/office/powerpoint/2010/main" val="26082801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In the end we need to…</a:t>
            </a:r>
          </a:p>
          <a:p>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Have a </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heart</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that emotes like God</a:t>
            </a:r>
          </a:p>
          <a:p>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Have a </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soul</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that desires the same things as God</a:t>
            </a:r>
          </a:p>
          <a:p>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Have a </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mind</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that thinks about the things of God</a:t>
            </a:r>
          </a:p>
          <a:p>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Have a </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strength</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 that relies on Him.</a:t>
            </a:r>
          </a:p>
          <a:p>
            <a:pPr marL="0" indent="0">
              <a:buNone/>
            </a:pPr>
            <a:endParaRPr lang="en-US" sz="2200" dirty="0">
              <a:solidFill>
                <a:schemeClr val="bg1"/>
              </a:solidFill>
              <a:effectLst>
                <a:outerShdw blurRad="38100" dist="38100" dir="2700000" algn="tl">
                  <a:srgbClr val="000000">
                    <a:alpha val="43137"/>
                  </a:srgbClr>
                </a:outerShdw>
              </a:effectLst>
              <a:latin typeface="Eras Demi ITC" panose="020B0805030504020804" pitchFamily="34" charset="0"/>
            </a:endParaRPr>
          </a:p>
          <a:p>
            <a:pPr marL="0" indent="0">
              <a:buNone/>
            </a:pPr>
            <a:endParaRPr lang="en-US" sz="22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fontScale="90000"/>
          </a:bodyPr>
          <a:lstStyle/>
          <a:p>
            <a:r>
              <a:rPr lang="en-US" sz="7200" dirty="0">
                <a:solidFill>
                  <a:srgbClr val="1B1464"/>
                </a:solidFill>
                <a:latin typeface="Eras Bold ITC" panose="020B0907030504020204" pitchFamily="34" charset="0"/>
                <a:cs typeface="Aharoni" panose="02010803020104030203" pitchFamily="2" charset="-79"/>
              </a:rPr>
              <a:t>Heart-Soul-Mind-Strength</a:t>
            </a:r>
          </a:p>
        </p:txBody>
      </p:sp>
    </p:spTree>
    <p:extLst>
      <p:ext uri="{BB962C8B-B14F-4D97-AF65-F5344CB8AC3E}">
        <p14:creationId xmlns:p14="http://schemas.microsoft.com/office/powerpoint/2010/main" val="36008715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92500" lnSpcReduction="10000"/>
          </a:bodyPr>
          <a:lstStyle/>
          <a:p>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 We are taught beginning at a very early age about love</a:t>
            </a:r>
          </a:p>
          <a:p>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 Sometimes mistakes are made</a:t>
            </a:r>
          </a:p>
          <a:p>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 </a:t>
            </a: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1 John 4:20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If someone says, "I love God," and hates his brother, he is a liar; for the one who does not love his brother whom he has seen, cannot love God whom he has not seen.</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Loving God and Others</a:t>
            </a:r>
          </a:p>
        </p:txBody>
      </p:sp>
    </p:spTree>
    <p:extLst>
      <p:ext uri="{BB962C8B-B14F-4D97-AF65-F5344CB8AC3E}">
        <p14:creationId xmlns:p14="http://schemas.microsoft.com/office/powerpoint/2010/main" val="342325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85000" lnSpcReduction="20000"/>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Mark 12:28-30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And one of the scribes came up and heard them disputing with one another, and seeing that he answered them well, asked him, “Which commandment is the most important of all?”  (29)  Jesus answered, “The most important is, ‘Hear, O Israel: The Lord our God, the Lord is one.  (30)  And you shall love the Lord your God with all your heart and with all your soul and with all your mind and with all your strength.’</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The Most Important</a:t>
            </a:r>
          </a:p>
        </p:txBody>
      </p:sp>
    </p:spTree>
    <p:extLst>
      <p:ext uri="{BB962C8B-B14F-4D97-AF65-F5344CB8AC3E}">
        <p14:creationId xmlns:p14="http://schemas.microsoft.com/office/powerpoint/2010/main" val="7947954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85000" lnSpcReduction="10000"/>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The worldly use of the heart</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Jeremiah 17:9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"The heart is more deceitful than all else And is desperately sick; Who can understand it?</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2 Peter 2:14-15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[Base people]  having eyes full of adultery that never cease from sin, enticing unstable souls, having a heart trained in greed, accursed children;  (15)  forsaking the right way, they have gone astray, </a:t>
            </a:r>
          </a:p>
          <a:p>
            <a:endParaRPr lang="en-US" sz="48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Heart = Emotion</a:t>
            </a:r>
          </a:p>
        </p:txBody>
      </p:sp>
    </p:spTree>
    <p:extLst>
      <p:ext uri="{BB962C8B-B14F-4D97-AF65-F5344CB8AC3E}">
        <p14:creationId xmlns:p14="http://schemas.microsoft.com/office/powerpoint/2010/main" val="17899185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92500" lnSpcReduction="10000"/>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Godly use of the heart</a:t>
            </a:r>
          </a:p>
          <a:p>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 </a:t>
            </a: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2 Timothy 2:22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Now flee from youthful lusts and pursue righteousness, faith, love and peace, with those who call on the Lord from a pure heart.</a:t>
            </a:r>
          </a:p>
          <a:p>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 </a:t>
            </a: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Ephesians 6:6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Not by way of eyeservice, as men-pleasers, but as slaves of Christ, doing the will of God from the heart.</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Heart = Emotion</a:t>
            </a:r>
          </a:p>
        </p:txBody>
      </p:sp>
    </p:spTree>
    <p:extLst>
      <p:ext uri="{BB962C8B-B14F-4D97-AF65-F5344CB8AC3E}">
        <p14:creationId xmlns:p14="http://schemas.microsoft.com/office/powerpoint/2010/main" val="9759425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In Serving Others</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Matthew 9:35-38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Jesus was going through all the cities and villages, teaching in their synagogues and proclaiming the gospel of the kingdom, and healing every kind of disease and every kind of sickness.  (36)  Seeing the people, He felt compassion for them, because they were distressed and dispirited like sheep without a shepherd.  (37)  Then He *said to His disciples, "The harvest is plentiful, but the workers are few.  (38)  "Therefore beseech the Lord of the harvest to send out workers into His harvest."</a:t>
            </a:r>
          </a:p>
          <a:p>
            <a:r>
              <a:rPr lang="en-US" dirty="0">
                <a:solidFill>
                  <a:srgbClr val="1B1464"/>
                </a:solidFill>
                <a:effectLst>
                  <a:outerShdw blurRad="38100" dist="38100" dir="2700000" algn="tl">
                    <a:srgbClr val="000000">
                      <a:alpha val="43137"/>
                    </a:srgbClr>
                  </a:outerShdw>
                </a:effectLst>
                <a:latin typeface="Eras Demi ITC" panose="020B0805030504020804" pitchFamily="34" charset="0"/>
              </a:rPr>
              <a:t>Colossians 3:12  </a:t>
            </a:r>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So, as those who have been chosen of God, holy and beloved, put on a heart of compassion, kindness, humility, gentleness, and patience</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Heart = Emotion</a:t>
            </a:r>
          </a:p>
        </p:txBody>
      </p:sp>
    </p:spTree>
    <p:extLst>
      <p:ext uri="{BB962C8B-B14F-4D97-AF65-F5344CB8AC3E}">
        <p14:creationId xmlns:p14="http://schemas.microsoft.com/office/powerpoint/2010/main" val="32025881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A mature understanding of the soul</a:t>
            </a:r>
          </a:p>
          <a:p>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 </a:t>
            </a:r>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Ezekiel 18:4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"Behold, all souls are Mine; the soul of the father, as well as the soul of the son, is Mine. The soul who sins will die.</a:t>
            </a:r>
          </a:p>
          <a:p>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 </a:t>
            </a:r>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Mark 8:36-37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"For what does it profit a man to gain the whole world, and forfeit his soul? "For what will a man give in exchange for his soul? </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Soul = Desire/Will</a:t>
            </a:r>
          </a:p>
        </p:txBody>
      </p:sp>
    </p:spTree>
    <p:extLst>
      <p:ext uri="{BB962C8B-B14F-4D97-AF65-F5344CB8AC3E}">
        <p14:creationId xmlns:p14="http://schemas.microsoft.com/office/powerpoint/2010/main" val="33179817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7500" lnSpcReduction="20000"/>
          </a:bodyPr>
          <a:lstStyle/>
          <a:p>
            <a:pPr marL="0" indent="0">
              <a:buNone/>
            </a:pPr>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Our Souls Must Be Guarded</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1 Thessalonians 5:21-23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But examine everything carefully; hold fast to that which is good; abstain from every form of evil. Now may the God of peace Himself sanctify you entirely; and may your spirit and soul and body be preserved complete, without blame at the coming of our Lord Jesus Christ.</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Proverbs 19:8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He who gets wisdom loves his own soul; He who keeps understanding will find good.</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Soul = Desire/Will</a:t>
            </a:r>
          </a:p>
        </p:txBody>
      </p:sp>
    </p:spTree>
    <p:extLst>
      <p:ext uri="{BB962C8B-B14F-4D97-AF65-F5344CB8AC3E}">
        <p14:creationId xmlns:p14="http://schemas.microsoft.com/office/powerpoint/2010/main" val="1154250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Autofit/>
          </a:bodyPr>
          <a:lstStyle/>
          <a:p>
            <a:pPr marL="0" indent="0">
              <a:buNone/>
            </a:pPr>
            <a:r>
              <a:rPr lang="en-US" sz="3200" dirty="0">
                <a:solidFill>
                  <a:srgbClr val="1B1463"/>
                </a:solidFill>
                <a:effectLst>
                  <a:outerShdw blurRad="38100" dist="38100" dir="2700000" algn="tl">
                    <a:srgbClr val="000000">
                      <a:alpha val="43137"/>
                    </a:srgbClr>
                  </a:outerShdw>
                </a:effectLst>
                <a:latin typeface="Eras Demi ITC" panose="020B0805030504020804" pitchFamily="34" charset="0"/>
              </a:rPr>
              <a:t>In Serving Others</a:t>
            </a:r>
          </a:p>
          <a:p>
            <a:r>
              <a:rPr lang="en-US" sz="3200" dirty="0">
                <a:solidFill>
                  <a:srgbClr val="1B1463"/>
                </a:solidFill>
                <a:effectLst>
                  <a:outerShdw blurRad="38100" dist="38100" dir="2700000" algn="tl">
                    <a:srgbClr val="000000">
                      <a:alpha val="43137"/>
                    </a:srgbClr>
                  </a:outerShdw>
                </a:effectLst>
                <a:latin typeface="Eras Demi ITC" panose="020B0805030504020804" pitchFamily="34" charset="0"/>
              </a:rPr>
              <a:t>1 Timothy 2:1-4  </a:t>
            </a:r>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First of all, then, I urge that entreaties and prayers, petitions and thanksgivings, be made on behalf of all men, for kings and all who are in authority, so that we may lead a tranquil and quiet life in all godliness and dignity… who desires all men to be saved and to come to the knowledge of the truth.</a:t>
            </a:r>
          </a:p>
          <a:p>
            <a:r>
              <a:rPr lang="en-US" sz="3200" dirty="0">
                <a:solidFill>
                  <a:srgbClr val="1B1463"/>
                </a:solidFill>
                <a:effectLst>
                  <a:outerShdw blurRad="38100" dist="38100" dir="2700000" algn="tl">
                    <a:srgbClr val="000000">
                      <a:alpha val="43137"/>
                    </a:srgbClr>
                  </a:outerShdw>
                </a:effectLst>
                <a:latin typeface="Eras Demi ITC" panose="020B0805030504020804" pitchFamily="34" charset="0"/>
              </a:rPr>
              <a:t>Hebrews 13:20-21  </a:t>
            </a:r>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Now the God of peace… equip you in every good thing to do His will, working in us that which is pleasing in His sight, through Jesus Christ, to whom be the glory forever and ever. Amen.</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Soul = Desire/Will</a:t>
            </a:r>
          </a:p>
        </p:txBody>
      </p:sp>
    </p:spTree>
    <p:extLst>
      <p:ext uri="{BB962C8B-B14F-4D97-AF65-F5344CB8AC3E}">
        <p14:creationId xmlns:p14="http://schemas.microsoft.com/office/powerpoint/2010/main" val="16410002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1567</Words>
  <Application>Microsoft Office PowerPoint</Application>
  <PresentationFormat>Widescreen</PresentationFormat>
  <Paragraphs>81</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Eras Bold ITC</vt:lpstr>
      <vt:lpstr>Eras Demi ITC</vt:lpstr>
      <vt:lpstr>Office Theme</vt:lpstr>
      <vt:lpstr>Creating Community</vt:lpstr>
      <vt:lpstr>Loving God and Others</vt:lpstr>
      <vt:lpstr>The Most Important</vt:lpstr>
      <vt:lpstr>Heart = Emotion</vt:lpstr>
      <vt:lpstr>Heart = Emotion</vt:lpstr>
      <vt:lpstr>Heart = Emotion</vt:lpstr>
      <vt:lpstr>Soul = Desire/Will</vt:lpstr>
      <vt:lpstr>Soul = Desire/Will</vt:lpstr>
      <vt:lpstr>Soul = Desire/Will</vt:lpstr>
      <vt:lpstr>Mind = Thoughts</vt:lpstr>
      <vt:lpstr>Mind = Thoughts</vt:lpstr>
      <vt:lpstr>Mind = Thoughts</vt:lpstr>
      <vt:lpstr>Strength = Physical</vt:lpstr>
      <vt:lpstr>Strength = Physical</vt:lpstr>
      <vt:lpstr>Strength = Physical</vt:lpstr>
      <vt:lpstr>Heart-Soul-Mind-Strength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Community</dc:title>
  <dc:creator>Josh Blackmer</dc:creator>
  <cp:lastModifiedBy>Josh Blackmer</cp:lastModifiedBy>
  <cp:revision>9</cp:revision>
  <cp:lastPrinted>2023-03-22T18:55:30Z</cp:lastPrinted>
  <dcterms:created xsi:type="dcterms:W3CDTF">2023-03-15T19:00:54Z</dcterms:created>
  <dcterms:modified xsi:type="dcterms:W3CDTF">2023-03-22T21:02:37Z</dcterms:modified>
</cp:coreProperties>
</file>