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142A-51DA-CADB-C555-DAC2BF171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D270F4-C8AA-BE9E-5A71-847FAA37B8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9A2C1-84D2-AA9E-3164-E01BC52D1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5FAB5-3F31-F130-30B6-E25D550C6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05069-8931-6F5F-8EA7-CBAE6F0E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82F93E54-8D14-02CC-3F93-527C7659BE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7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6FBB7-B68B-B664-0CAC-C2AA1B9C3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9BC8A6-36E9-2872-05B2-D73A2A185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C691AD-061C-9A82-9D46-64132AEF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FED6F-DD15-F326-6A75-CA724BC41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2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5B733C-310D-C9C0-7C53-B4761E59A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4AB7C5-D7EB-B859-6A52-334D8FD96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B5BF5-E9F5-267C-31DD-46D1DB5C0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35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D539D-D882-576D-F0F6-6928401B7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8DAF1-9344-5C57-F3C1-AAEF9C57F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130B0-465B-F520-EE9C-46699DFE4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0B55D-6CF6-478E-7936-F7BF9677A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6494F-4062-C2A3-9CAC-95FBDBDA2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2840B-FB07-2456-7D3E-0A98A09D9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23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802CE-879D-C317-99C5-DABB499A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130B57-B95C-D303-1F9A-E6A28BB5D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718407-9EE4-8633-C6B1-61BC50F20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DD233-C831-975A-BE76-0A400651B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04B89-C606-6EDC-F3F2-89CD8201C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3D2B8-1EED-9B8D-0942-B4052BF7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66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DBEE0-E1B1-F379-DA8E-11AB877E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9CE8A-00AB-CCFA-2970-348C8AF5D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3A647-1C7A-D7FF-3F6D-5CA720B4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A32B6-F6FD-55BA-C295-20643F2C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C7876-EDF1-FA54-815F-DE4CC021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4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966CBE-695A-EE02-50F8-0FE66F435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CC1EF-31E9-3C24-AFF2-1A349226E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D79C5-F57B-3258-F65E-CE0E5105E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BC69C-6B87-5DC0-6F01-EFE556BEA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B9CE0-184C-D0BC-31F8-88BD1E15B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9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79BD2B2-CE87-37BD-835D-E22F004FB4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219417"/>
            <a:ext cx="11868704" cy="4638583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581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BAD111C-6FD8-D528-6BF6-EF0D269FDE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219417"/>
            <a:ext cx="11868704" cy="4638583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869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C9EFF7BE-A26B-A846-FC2D-04CEEA7D2E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219417"/>
            <a:ext cx="11868704" cy="4638583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088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F5DF5129-1E71-7A48-1E72-FE3F291AAF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219417"/>
            <a:ext cx="11868704" cy="4638583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74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 with medium confidence">
            <a:extLst>
              <a:ext uri="{FF2B5EF4-FFF2-40B4-BE49-F238E27FC236}">
                <a16:creationId xmlns:a16="http://schemas.microsoft.com/office/drawing/2014/main" id="{CB428CB9-775C-E04D-BE3C-7AED26F2EF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219417"/>
            <a:ext cx="11868704" cy="4638583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29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45F0F-A5BE-B77F-74F6-0F0853131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42DFF-427C-FEC5-4CF6-B483A62BF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91DEA-94BA-4990-434B-A68C81594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90B97-A16A-5E56-7ED4-66E799BD0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CCB65-414D-F309-A729-58CE341A4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4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A58F2-D76B-2993-C5AE-C226F097E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1FA6B-6BD1-47DA-B996-2CD571806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43889-C958-374C-FEED-E41CC03A8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C98CB-2CAD-A28A-186E-B103C71A4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3E604-5335-EF83-F201-AEA6C4645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16734-C5C2-DA90-A78B-8EF796B66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7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6A720-7463-05C1-41C7-13F39CDA7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99085-F45F-9219-56FE-50C587D9F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0C0704-DD08-688B-58FF-A67CF6F85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389802-C346-DE43-64CE-F3F3B2BB5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6CE9C4-2DB7-8B1E-1265-A3649BBC76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FDBC17-E6D7-5467-43B2-F9A467E4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1583-3AF2-0AB7-A101-924A397C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E98D6B-59FD-B1BB-7FC6-03E16BDAF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23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BBBD9C-814F-5E97-D69B-30D2091B9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D4386-6E56-3CAD-0F5E-047B59F2B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58F0A-5F02-4291-7FEF-EE81AA556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3AABE-CB52-4A0D-9BBA-31C92EAF0650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CBE2E-2B99-C2F4-0351-C3AFEBE76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96CA6-295F-5D55-BFF3-D9A831A31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9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08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BDEDC7-9780-7D06-6515-68AB06CF5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219417"/>
            <a:ext cx="11970058" cy="4638583"/>
          </a:xfrm>
        </p:spPr>
        <p:txBody>
          <a:bodyPr>
            <a:normAutofit/>
          </a:bodyPr>
          <a:lstStyle/>
          <a:p>
            <a:r>
              <a:rPr lang="en-US" dirty="0"/>
              <a:t>Marriage, divorce and remarriage is a very significant subject!</a:t>
            </a:r>
          </a:p>
          <a:p>
            <a:pPr lvl="1"/>
            <a:r>
              <a:rPr lang="en-US" dirty="0"/>
              <a:t>It is a matter of eternal significance</a:t>
            </a:r>
          </a:p>
          <a:p>
            <a:pPr lvl="1"/>
            <a:r>
              <a:rPr lang="en-US" dirty="0"/>
              <a:t>It is a matter of national significance</a:t>
            </a:r>
          </a:p>
          <a:p>
            <a:pPr lvl="1"/>
            <a:r>
              <a:rPr lang="en-US" dirty="0"/>
              <a:t>It is a matter of church significance</a:t>
            </a:r>
          </a:p>
          <a:p>
            <a:pPr lvl="1"/>
            <a:r>
              <a:rPr lang="en-US" dirty="0"/>
              <a:t>It is a matter of Biblical significance </a:t>
            </a:r>
          </a:p>
          <a:p>
            <a:r>
              <a:rPr lang="en-US" dirty="0"/>
              <a:t>Marriage, divorce and remarriage is a very sensitive subject!</a:t>
            </a:r>
          </a:p>
          <a:p>
            <a:pPr lvl="1"/>
            <a:r>
              <a:rPr lang="en-US" dirty="0"/>
              <a:t>This subject reaches out and touches everyone – personally, emotionally and with family</a:t>
            </a:r>
          </a:p>
          <a:p>
            <a:pPr lvl="1"/>
            <a:r>
              <a:rPr lang="en-US" dirty="0"/>
              <a:t>This subject is highly controversial – dividing families and congregations</a:t>
            </a:r>
          </a:p>
        </p:txBody>
      </p:sp>
    </p:spTree>
    <p:extLst>
      <p:ext uri="{BB962C8B-B14F-4D97-AF65-F5344CB8AC3E}">
        <p14:creationId xmlns:p14="http://schemas.microsoft.com/office/powerpoint/2010/main" val="68008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5A7A94-E864-F924-049B-6DAD45D86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219417"/>
            <a:ext cx="11970058" cy="4638583"/>
          </a:xfrm>
        </p:spPr>
        <p:txBody>
          <a:bodyPr>
            <a:normAutofit fontScale="85000" lnSpcReduction="20000"/>
          </a:bodyPr>
          <a:lstStyle/>
          <a:p>
            <a:r>
              <a:rPr lang="en-US" sz="2900" dirty="0"/>
              <a:t>Proper study must include a proper attitude toward marriage itself!</a:t>
            </a:r>
          </a:p>
          <a:p>
            <a:r>
              <a:rPr lang="en-US" sz="2900" dirty="0"/>
              <a:t>Proper study must include a proper attitude toward God Himself!</a:t>
            </a:r>
          </a:p>
          <a:p>
            <a:pPr lvl="1"/>
            <a:r>
              <a:rPr lang="en-US" sz="2500" dirty="0"/>
              <a:t>Our love for God must exceed our love for anyone else (Luke 10:27; 14:26)</a:t>
            </a:r>
          </a:p>
          <a:p>
            <a:pPr lvl="1"/>
            <a:r>
              <a:rPr lang="en-US" sz="2500" dirty="0"/>
              <a:t>Our submission to God must override our submission to anyone else (Col. 3:18-24; John 8:29)</a:t>
            </a:r>
          </a:p>
          <a:p>
            <a:pPr lvl="1"/>
            <a:r>
              <a:rPr lang="en-US" sz="2500" dirty="0"/>
              <a:t>Our attitude of love and submission should lead us to true repentance (2 Cor. 7:9-10)</a:t>
            </a:r>
          </a:p>
          <a:p>
            <a:pPr lvl="1"/>
            <a:r>
              <a:rPr lang="en-US" sz="2500" dirty="0"/>
              <a:t>With such, how can anyone invoke His love and mercy as justification for sin (Rom. 6:1; Psa. 85:10)?</a:t>
            </a:r>
          </a:p>
          <a:p>
            <a:r>
              <a:rPr lang="en-US" sz="2900" dirty="0"/>
              <a:t>Proper study must include a proper attitude toward God’s Word!</a:t>
            </a:r>
          </a:p>
          <a:p>
            <a:pPr lvl="1"/>
            <a:r>
              <a:rPr lang="en-US" sz="2500" dirty="0"/>
              <a:t>Respect the perfection of God’s revelation, knowing it is complete (2 Tim. 3:16-17)</a:t>
            </a:r>
          </a:p>
          <a:p>
            <a:pPr lvl="1"/>
            <a:r>
              <a:rPr lang="en-US" sz="2500" dirty="0"/>
              <a:t>Objectively seek the truth without preconceived ideas (Prov. 14:12; 2 Thess. 2:10)</a:t>
            </a:r>
          </a:p>
          <a:p>
            <a:pPr lvl="1"/>
            <a:r>
              <a:rPr lang="en-US" sz="2500" dirty="0"/>
              <a:t>Recognize that the Bible is knowable and understandable (John 8:32; Eph. 3:4; 5:17)</a:t>
            </a:r>
          </a:p>
          <a:p>
            <a:pPr lvl="1"/>
            <a:r>
              <a:rPr lang="en-US" sz="2500" dirty="0"/>
              <a:t>Desire to obey God’s truth regardless of cost or where it leads (Luke 9:23-26; 2 Tim. 3:12)</a:t>
            </a:r>
          </a:p>
          <a:p>
            <a:pPr lvl="1"/>
            <a:r>
              <a:rPr lang="en-US" sz="2500" dirty="0"/>
              <a:t>Accept that some consequences of sin are unalterable (Gal. 6:7)</a:t>
            </a:r>
          </a:p>
          <a:p>
            <a:r>
              <a:rPr lang="en-US" sz="2900" dirty="0"/>
              <a:t>Proper study must include a proper attitude toward one another!</a:t>
            </a:r>
          </a:p>
          <a:p>
            <a:pPr lvl="1"/>
            <a:r>
              <a:rPr lang="en-US" sz="2500" dirty="0"/>
              <a:t>Be loving, gracious and forgiving but not compromising (Rom. 12:10; Eph. 4:32; Gal. 2:5; 4:16)</a:t>
            </a:r>
          </a:p>
        </p:txBody>
      </p:sp>
    </p:spTree>
    <p:extLst>
      <p:ext uri="{BB962C8B-B14F-4D97-AF65-F5344CB8AC3E}">
        <p14:creationId xmlns:p14="http://schemas.microsoft.com/office/powerpoint/2010/main" val="26449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5A7A94-E864-F924-049B-6DAD45D86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 Authority Option #1: Fickle Emotions</a:t>
            </a:r>
          </a:p>
          <a:p>
            <a:r>
              <a:rPr lang="en-US" dirty="0"/>
              <a:t>Proper Authority Option #2: Family Situations</a:t>
            </a:r>
          </a:p>
          <a:p>
            <a:r>
              <a:rPr lang="en-US" dirty="0"/>
              <a:t>Proper Authority Option #3: Fellow Brethren</a:t>
            </a:r>
          </a:p>
          <a:p>
            <a:r>
              <a:rPr lang="en-US" dirty="0"/>
              <a:t>Proper Authority Option #4: Flawless Word of God</a:t>
            </a:r>
          </a:p>
          <a:p>
            <a:pPr lvl="1"/>
            <a:r>
              <a:rPr lang="en-US" dirty="0"/>
              <a:t>The Word of God is the sole authority for all religious matters (Matt. 28:18; Col. 3:17)</a:t>
            </a:r>
          </a:p>
          <a:p>
            <a:pPr lvl="1"/>
            <a:r>
              <a:rPr lang="en-US" dirty="0"/>
              <a:t>The Word of God is the final authority that will judge us (John 12:48; 2 Cor. 5:10)</a:t>
            </a:r>
          </a:p>
        </p:txBody>
      </p:sp>
    </p:spTree>
    <p:extLst>
      <p:ext uri="{BB962C8B-B14F-4D97-AF65-F5344CB8AC3E}">
        <p14:creationId xmlns:p14="http://schemas.microsoft.com/office/powerpoint/2010/main" val="105657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5A7A94-E864-F924-049B-6DAD45D86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Proper analysis requires:</a:t>
            </a:r>
          </a:p>
          <a:p>
            <a:pPr lvl="1"/>
            <a:r>
              <a:rPr lang="en-US" dirty="0"/>
              <a:t>“Handling aright the word of truth” (2 Tim. 2:15)</a:t>
            </a:r>
          </a:p>
          <a:p>
            <a:pPr lvl="1"/>
            <a:r>
              <a:rPr lang="en-US" dirty="0"/>
              <a:t>Love for truth and desire to know it (2 Thess. 2:10; Matt. 5:6)</a:t>
            </a:r>
          </a:p>
          <a:p>
            <a:pPr lvl="1"/>
            <a:r>
              <a:rPr lang="en-US" dirty="0"/>
              <a:t>Humility and an open mind (Jas. 4:7-10)</a:t>
            </a:r>
          </a:p>
          <a:p>
            <a:pPr lvl="1"/>
            <a:r>
              <a:rPr lang="en-US" dirty="0"/>
              <a:t>A willingness to apply what is learned (Jas. 1:22-25)</a:t>
            </a:r>
          </a:p>
          <a:p>
            <a:pPr lvl="1"/>
            <a:r>
              <a:rPr lang="en-US" dirty="0"/>
              <a:t>Studying both the content and the context of each passage</a:t>
            </a:r>
          </a:p>
          <a:p>
            <a:pPr lvl="1"/>
            <a:r>
              <a:rPr lang="en-US" dirty="0"/>
              <a:t>Gathering all the relevant </a:t>
            </a:r>
            <a:r>
              <a:rPr lang="en-US"/>
              <a:t>Scriptural evidence—the </a:t>
            </a:r>
            <a:r>
              <a:rPr lang="en-US" dirty="0"/>
              <a:t>sum of God’s Word (Psa. 119:160)</a:t>
            </a:r>
          </a:p>
          <a:p>
            <a:pPr lvl="1"/>
            <a:r>
              <a:rPr lang="en-US" dirty="0"/>
              <a:t>Handling the evidence correctly (2 Tim. 2:15)</a:t>
            </a:r>
          </a:p>
          <a:p>
            <a:pPr lvl="1"/>
            <a:r>
              <a:rPr lang="en-US" dirty="0"/>
              <a:t>Refusing to add to or take away from what is revealed (Rev. 22:18-19)</a:t>
            </a:r>
          </a:p>
          <a:p>
            <a:pPr lvl="1"/>
            <a:r>
              <a:rPr lang="en-US" dirty="0"/>
              <a:t>Staying within the truth, observing it carefully and completely (1 Cor. 4:6; John 8:31)</a:t>
            </a:r>
          </a:p>
          <a:p>
            <a:r>
              <a:rPr lang="en-US" dirty="0"/>
              <a:t>Proper analysis remembers:</a:t>
            </a:r>
          </a:p>
          <a:p>
            <a:pPr lvl="1"/>
            <a:r>
              <a:rPr lang="en-US" dirty="0"/>
              <a:t>Marriage is sacred (Heb. 13:4)</a:t>
            </a:r>
          </a:p>
          <a:p>
            <a:pPr lvl="1"/>
            <a:r>
              <a:rPr lang="en-US" dirty="0"/>
              <a:t>As marriage was created by God, He alone has the right to regulate it (Gen. 2:24; Matt. 19:6)</a:t>
            </a:r>
          </a:p>
          <a:p>
            <a:pPr lvl="1"/>
            <a:r>
              <a:rPr lang="en-US" dirty="0"/>
              <a:t>God’s Word is our only standard; it must be taught, respected and obeyed (Matt. 7:21)</a:t>
            </a:r>
          </a:p>
        </p:txBody>
      </p:sp>
    </p:spTree>
    <p:extLst>
      <p:ext uri="{BB962C8B-B14F-4D97-AF65-F5344CB8AC3E}">
        <p14:creationId xmlns:p14="http://schemas.microsoft.com/office/powerpoint/2010/main" val="189379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BDEDC7-9780-7D06-6515-68AB06CF5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219417"/>
            <a:ext cx="11970058" cy="46385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Jesus is the Son of God – John 8:24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Acts 3:19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Mark 16:16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Walk faithfully with the Lord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281646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642</Words>
  <Application>Microsoft Office PowerPoint</Application>
  <PresentationFormat>Widescreen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</cp:revision>
  <dcterms:created xsi:type="dcterms:W3CDTF">2023-03-17T17:10:21Z</dcterms:created>
  <dcterms:modified xsi:type="dcterms:W3CDTF">2023-03-26T21:11:35Z</dcterms:modified>
</cp:coreProperties>
</file>