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45A9-9578-516D-6553-311639CBE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0EE05-E2CC-1895-589E-C58FA788C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D363F-7F57-CFDB-0E31-D30020E1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D1F1-5631-4210-9103-1F3C296F302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75FCB-A612-9C24-46A3-46E8C426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C8E04-FC32-42AD-C678-E9989EF6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ECE-B125-4720-A884-AF0C56C615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FE38F9D-6EC8-8E9A-5D2B-3D9AB74EF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, sign, plate&#10;&#10;Description automatically generated">
            <a:extLst>
              <a:ext uri="{FF2B5EF4-FFF2-40B4-BE49-F238E27FC236}">
                <a16:creationId xmlns:a16="http://schemas.microsoft.com/office/drawing/2014/main" id="{48CC12B6-5B64-2751-D037-2ECA70012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90C85-6D3B-A3CF-DDE9-15849D4B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1A93-91EC-5332-0A7E-F4D67A9CC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F17AC-CC0A-E26D-5F44-4F78ACA42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79716-2D8E-153D-E533-0DDA0DFF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D1F1-5631-4210-9103-1F3C296F302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91330-2E4D-7C01-62E1-D98EB2EB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95032-25A3-F240-51D5-352F9203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ECE-B125-4720-A884-AF0C56C6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1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6DF-2A40-71B5-4C12-8306E9CA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41959-DDCE-7691-DD16-0218A0FE7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1D044-6986-5121-77F5-A4DA15B31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AAE37-0FF3-E2D9-E850-47D6A251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D1F1-5631-4210-9103-1F3C296F302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039D7-37A4-45CF-FAE0-C1B5D40B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49DD9-D0A5-B345-D9D9-6BCC5190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ECE-B125-4720-A884-AF0C56C6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8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9070-E8C6-8DF9-F063-94BA8C6B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A9445-13DD-B416-F341-3FAAD999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DCA41-2742-0988-7074-0BCB86FD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D1F1-5631-4210-9103-1F3C296F302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2D8-545D-0828-3C59-CC21B6F2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0DF6F-04A4-3279-6DE8-DA279060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ECE-B125-4720-A884-AF0C56C6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72F543-8E3B-C03C-2A9F-6C9161E38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7A149-8971-DBE5-FAFC-D515C89D6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3C7E4-D1C4-7D93-8174-4AAD78BB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D1F1-5631-4210-9103-1F3C296F302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2A7D-0D1C-3282-9C63-043BF382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9EB7B-9E8C-6623-7ECB-8D8FA6B0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ECE-B125-4720-A884-AF0C56C6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D72A050-D707-E750-6F60-D928C75C1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2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0D92631-0C6C-5359-1CFF-CB37E47C1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0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679EE93-274B-E269-B205-365D85994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5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4C8F-E67A-A58F-CBC0-C580C57D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D9F9D-0E62-6B83-279A-4C95D4450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5396C-0D90-3EB0-3061-CAB6BEB1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D1F1-5631-4210-9103-1F3C296F302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A8C2A-679B-D8FE-D85E-AC1039F0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6693A-AD70-F019-0698-FDBEBE52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ECE-B125-4720-A884-AF0C56C6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3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602A-4BD3-FE75-EBCB-28573E08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9673-E459-38F3-66C9-1C9A9E1B8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F6441-3C8C-0A07-B23E-51EC52B6D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2FF4F-9ECC-10B9-3FD7-E5F2ADA2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D1F1-5631-4210-9103-1F3C296F302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A0EEB-2008-09A7-80DC-B669A356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50347-D8A6-ABBE-B78E-3551A93D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ECE-B125-4720-A884-AF0C56C6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DE76-1230-382F-D562-694D3A88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AAAE3-7292-0C81-1208-033457966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B72DF-B8E9-435E-54DC-55F6BE0F1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335C8-22DD-711A-0572-E2149383A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E42422-08D5-4DD5-BED9-DCBA8132F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CE45B-5357-C46B-6FCB-AC8948A2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D1F1-5631-4210-9103-1F3C296F302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AEE5F6-D77F-61E6-C213-AC9E08F60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195E9-3ECF-8EB0-70F3-27CAD74F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ECE-B125-4720-A884-AF0C56C6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56B8-21E0-EB56-7D3A-F42F8FE2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9051-6638-D359-9624-68F3CCE3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D1F1-5631-4210-9103-1F3C296F302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7BA8A-48AE-F3F4-517F-DFAA2503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2E48F-F5F2-C041-B83B-64D2C3BE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ECE-B125-4720-A884-AF0C56C6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9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8B94C-86C1-983A-E686-8C862B25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D1F1-5631-4210-9103-1F3C296F302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E7044-5386-7CF8-5C04-2232AD66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9A787-43E7-FE4F-D806-23834747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EECE-B125-4720-A884-AF0C56C6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8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7344E-C452-6C9A-0C5E-ACF73A1A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197D9-148B-02A0-A68C-FD9E3717B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BD00E-60CF-C484-943F-C6A15FC71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D1F1-5631-4210-9103-1F3C296F3028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759A6-5FBC-3376-08D1-C720181C4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26F4C-83C4-38D8-71AD-8FD41E77D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EECE-B125-4720-A884-AF0C56C6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2911811"/>
            <a:ext cx="8621479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Going along with and accepting that</a:t>
            </a:r>
            <a:br>
              <a:rPr lang="en-US" sz="3600" b="1" dirty="0"/>
            </a:br>
            <a:r>
              <a:rPr lang="en-US" sz="3600" b="1" dirty="0"/>
              <a:t>gender is not determined and fixed by God and is not evident from birth but rather</a:t>
            </a:r>
            <a:br>
              <a:rPr lang="en-US" sz="3600" b="1" dirty="0"/>
            </a:br>
            <a:r>
              <a:rPr lang="en-US" sz="3600" b="1" dirty="0"/>
              <a:t>is fluid and a personal choice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218388"/>
            <a:ext cx="9766035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God made them male and female in the beginning (Gen. 1:27; 5:2; Matt. 19:4) and He continues to make males and females identifiable, distinguishable and unchangeable (Gal. 3:28;</a:t>
            </a:r>
            <a:br>
              <a:rPr lang="en-US" sz="3600" b="1" dirty="0"/>
            </a:br>
            <a:r>
              <a:rPr lang="en-US" sz="3600" b="1" dirty="0"/>
              <a:t>1 Tim. 2:8-14; Deut. 7:14; Ex. 1:15-22; Matt. 2:16)</a:t>
            </a:r>
          </a:p>
        </p:txBody>
      </p:sp>
    </p:spTree>
    <p:extLst>
      <p:ext uri="{BB962C8B-B14F-4D97-AF65-F5344CB8AC3E}">
        <p14:creationId xmlns:p14="http://schemas.microsoft.com/office/powerpoint/2010/main" val="925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188810"/>
            <a:ext cx="8621479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Christians remaining silent regarding Biblical truths due to fear, embarrassment or being maligned by social or political groups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495387"/>
            <a:ext cx="9592235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Christians unashamedly holding fast to what is good in God’s eyes, abstaining from every form of evil and </a:t>
            </a:r>
            <a:r>
              <a:rPr lang="en-US" sz="3600" b="1"/>
              <a:t>standing up against </a:t>
            </a:r>
            <a:r>
              <a:rPr lang="en-US" sz="3600" b="1" dirty="0"/>
              <a:t>the evils of the devil</a:t>
            </a:r>
            <a:br>
              <a:rPr lang="en-US" sz="3600" b="1" dirty="0"/>
            </a:br>
            <a:r>
              <a:rPr lang="en-US" sz="3600" b="1" dirty="0"/>
              <a:t>(1 Thess. 5:21-22; Eph. 6:10-18; 2 Tim. 1:12)</a:t>
            </a:r>
          </a:p>
        </p:txBody>
      </p:sp>
    </p:spTree>
    <p:extLst>
      <p:ext uri="{BB962C8B-B14F-4D97-AF65-F5344CB8AC3E}">
        <p14:creationId xmlns:p14="http://schemas.microsoft.com/office/powerpoint/2010/main" val="30490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742807"/>
            <a:ext cx="8621479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Sprinkling is an acceptable form of baptism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2049384"/>
            <a:ext cx="9592235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Bible baptism is always an immersion</a:t>
            </a:r>
            <a:br>
              <a:rPr lang="en-US" sz="3600" b="1" dirty="0"/>
            </a:br>
            <a:r>
              <a:rPr lang="en-US" sz="3600" b="1" dirty="0"/>
              <a:t>(Matt. 3:16; Acts 8:38-39; John 3:23; Col. 2:12)</a:t>
            </a:r>
          </a:p>
        </p:txBody>
      </p:sp>
    </p:spTree>
    <p:extLst>
      <p:ext uri="{BB962C8B-B14F-4D97-AF65-F5344CB8AC3E}">
        <p14:creationId xmlns:p14="http://schemas.microsoft.com/office/powerpoint/2010/main" val="17417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465808"/>
            <a:ext cx="8621479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Infant baptism is a Biblical and necessary act to save the children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2049384"/>
            <a:ext cx="9592235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Bible baptism is always of a penitent believer (Mark 16:16; Acts 2:38; 18:8)</a:t>
            </a:r>
          </a:p>
        </p:txBody>
      </p:sp>
    </p:spTree>
    <p:extLst>
      <p:ext uri="{BB962C8B-B14F-4D97-AF65-F5344CB8AC3E}">
        <p14:creationId xmlns:p14="http://schemas.microsoft.com/office/powerpoint/2010/main" val="33087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188810"/>
            <a:ext cx="8621479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Baptism is an important thing to do</a:t>
            </a:r>
            <a:br>
              <a:rPr lang="en-US" sz="3600" b="1" dirty="0"/>
            </a:br>
            <a:r>
              <a:rPr lang="en-US" sz="3600" b="1" dirty="0"/>
              <a:t>AFTER a person is saved, in order to</a:t>
            </a:r>
            <a:br>
              <a:rPr lang="en-US" sz="3600" b="1" dirty="0"/>
            </a:br>
            <a:r>
              <a:rPr lang="en-US" sz="3600" b="1" dirty="0"/>
              <a:t>show the world that he is saved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218388"/>
            <a:ext cx="9592235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Bible “baptism saves us” (1 Pet. 3:21; Mark 16:16), so it is not done after a person is saved; rather it is done immediately to be saved, whether a crowd of people is around or not</a:t>
            </a:r>
            <a:br>
              <a:rPr lang="en-US" sz="3600" b="1" dirty="0"/>
            </a:br>
            <a:r>
              <a:rPr lang="en-US" sz="3600" b="1" dirty="0"/>
              <a:t>(Acts 8:36-39; 16:25-34; 9:18)</a:t>
            </a:r>
          </a:p>
        </p:txBody>
      </p:sp>
    </p:spTree>
    <p:extLst>
      <p:ext uri="{BB962C8B-B14F-4D97-AF65-F5344CB8AC3E}">
        <p14:creationId xmlns:p14="http://schemas.microsoft.com/office/powerpoint/2010/main" val="15280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465808"/>
            <a:ext cx="8621479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A person does not have to be baptized in order to be saved from his sins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495387"/>
            <a:ext cx="9592235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Bible baptism is the means by which</a:t>
            </a:r>
            <a:br>
              <a:rPr lang="en-US" sz="3600" b="1" dirty="0"/>
            </a:br>
            <a:r>
              <a:rPr lang="en-US" sz="3600" b="1" dirty="0"/>
              <a:t>and the point at which one obtains</a:t>
            </a:r>
            <a:br>
              <a:rPr lang="en-US" sz="3600" b="1" dirty="0"/>
            </a:br>
            <a:r>
              <a:rPr lang="en-US" sz="3600" b="1" dirty="0"/>
              <a:t>the forgiveness of sins</a:t>
            </a:r>
            <a:br>
              <a:rPr lang="en-US" sz="3600" b="1" dirty="0"/>
            </a:br>
            <a:r>
              <a:rPr lang="en-US" sz="3600" b="1" dirty="0"/>
              <a:t>(Acts 2:38; 22:16; Matt. 26:28)</a:t>
            </a:r>
          </a:p>
        </p:txBody>
      </p:sp>
    </p:spTree>
    <p:extLst>
      <p:ext uri="{BB962C8B-B14F-4D97-AF65-F5344CB8AC3E}">
        <p14:creationId xmlns:p14="http://schemas.microsoft.com/office/powerpoint/2010/main" val="3616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188810"/>
            <a:ext cx="8621479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A person can be a Christian without being baptized, but at some point a Christian needs to be baptized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495387"/>
            <a:ext cx="9592235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Bible baptism is the only way to get “into Christ” (Rom. 6:3; Gal. 3:27), and only those who have been baptized into Christ can wear the name of Christ as a Christian (1 Cor. 1:13; Matt. 28:18-20)</a:t>
            </a:r>
          </a:p>
        </p:txBody>
      </p:sp>
    </p:spTree>
    <p:extLst>
      <p:ext uri="{BB962C8B-B14F-4D97-AF65-F5344CB8AC3E}">
        <p14:creationId xmlns:p14="http://schemas.microsoft.com/office/powerpoint/2010/main" val="24465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465808"/>
            <a:ext cx="8621479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Babies are born with inherited sin,</a:t>
            </a:r>
            <a:br>
              <a:rPr lang="en-US" sz="3600" b="1" dirty="0"/>
            </a:br>
            <a:r>
              <a:rPr lang="en-US" sz="3600" b="1" dirty="0"/>
              <a:t>totally depraved in the eyes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495387"/>
            <a:ext cx="9592235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Sin is a choice that each accountable person makes and for which God holds each individual person responsible (Rom. 3:23; Ezek. 18:20; </a:t>
            </a:r>
            <a:br>
              <a:rPr lang="en-US" sz="3600" b="1" dirty="0"/>
            </a:br>
            <a:r>
              <a:rPr lang="en-US" sz="3600" b="1" dirty="0"/>
              <a:t>Matt. 18:3; 1 John 3:4; 2 Cor. 5:10)</a:t>
            </a:r>
          </a:p>
        </p:txBody>
      </p:sp>
    </p:spTree>
    <p:extLst>
      <p:ext uri="{BB962C8B-B14F-4D97-AF65-F5344CB8AC3E}">
        <p14:creationId xmlns:p14="http://schemas.microsoft.com/office/powerpoint/2010/main" val="31872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465808"/>
            <a:ext cx="8621479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Man is saved by faith alone</a:t>
            </a:r>
            <a:br>
              <a:rPr lang="en-US" sz="3600" b="1" dirty="0"/>
            </a:br>
            <a:r>
              <a:rPr lang="en-US" sz="3600" b="1" dirty="0"/>
              <a:t>apart from 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21166" y="1495387"/>
            <a:ext cx="9844693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Man is not saved by faith alone (Jas. 2:17, 19, 20, 24, 26) but by a faith that is “working together with works” (Jas. 2:21-25) in true obedience (Heb. 3:18-19; 5:8-9; John 6:28-29; 3:36; Matt. 7:21)</a:t>
            </a:r>
          </a:p>
        </p:txBody>
      </p:sp>
    </p:spTree>
    <p:extLst>
      <p:ext uri="{BB962C8B-B14F-4D97-AF65-F5344CB8AC3E}">
        <p14:creationId xmlns:p14="http://schemas.microsoft.com/office/powerpoint/2010/main" val="22491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188810"/>
            <a:ext cx="8621479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Once a person has been saved,</a:t>
            </a:r>
            <a:br>
              <a:rPr lang="en-US" sz="3600" b="1" dirty="0"/>
            </a:br>
            <a:r>
              <a:rPr lang="en-US" sz="3600" b="1" dirty="0"/>
              <a:t>there is nothing he can do to</a:t>
            </a:r>
            <a:br>
              <a:rPr lang="en-US" sz="3600" b="1" dirty="0"/>
            </a:br>
            <a:r>
              <a:rPr lang="en-US" sz="3600" b="1" dirty="0"/>
              <a:t>fall from grace and lose his salvation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772386"/>
            <a:ext cx="9592235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Those who are saved can fall from grace and be lost (2 Pet. 2:20-22; Jas. 5:19-20; Gal. 5:1-4; 1 Cor. 10:12; Heb. 3:12; 2 Pet. 1:10-11; Rev. 2:10)</a:t>
            </a:r>
          </a:p>
        </p:txBody>
      </p:sp>
    </p:spTree>
    <p:extLst>
      <p:ext uri="{BB962C8B-B14F-4D97-AF65-F5344CB8AC3E}">
        <p14:creationId xmlns:p14="http://schemas.microsoft.com/office/powerpoint/2010/main" val="17350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742807"/>
            <a:ext cx="8621479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One church is as good as another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495387"/>
            <a:ext cx="9592235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Jesus promised, died for, established and is coming back to receive His one church</a:t>
            </a:r>
            <a:br>
              <a:rPr lang="en-US" sz="3600" b="1" dirty="0"/>
            </a:br>
            <a:r>
              <a:rPr lang="en-US" sz="3600" b="1" dirty="0"/>
              <a:t>(Matt. 16:18; Acts 20:28; Eph. 4:4;</a:t>
            </a:r>
            <a:br>
              <a:rPr lang="en-US" sz="3600" b="1" dirty="0"/>
            </a:br>
            <a:r>
              <a:rPr lang="en-US" sz="3600" b="1" dirty="0"/>
              <a:t>1 Cor. 1:10; 15:24; Heb. 12:23)</a:t>
            </a:r>
          </a:p>
        </p:txBody>
      </p:sp>
    </p:spTree>
    <p:extLst>
      <p:ext uri="{BB962C8B-B14F-4D97-AF65-F5344CB8AC3E}">
        <p14:creationId xmlns:p14="http://schemas.microsoft.com/office/powerpoint/2010/main" val="2608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2911811"/>
            <a:ext cx="8621479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When I am a Christian, as long as I go to church occasionally and I am generally a good person, that’s all that I need to do</a:t>
            </a:r>
            <a:br>
              <a:rPr lang="en-US" sz="3600" b="1" dirty="0"/>
            </a:br>
            <a:r>
              <a:rPr lang="en-US" sz="3600" b="1" dirty="0"/>
              <a:t>and all that matters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218388"/>
            <a:ext cx="9592235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Being a Christian is a “daily” activity that involves priorities, growing, serving, teaching, faithfulness and “always abounding in the work of the Lord” (Luke 9:23; Matt. 6:33; 20:28; 2 Pet. </a:t>
            </a:r>
            <a:r>
              <a:rPr lang="en-US" sz="3600" b="1"/>
              <a:t>3:18;</a:t>
            </a:r>
            <a:br>
              <a:rPr lang="en-US" sz="3600" b="1"/>
            </a:br>
            <a:r>
              <a:rPr lang="en-US" sz="3600" b="1"/>
              <a:t>Gal</a:t>
            </a:r>
            <a:r>
              <a:rPr lang="en-US" sz="3600" b="1" dirty="0"/>
              <a:t>. 6:10; Mark 16:15; Rev. 2:10; 1 Cor. 15:58)</a:t>
            </a:r>
          </a:p>
        </p:txBody>
      </p:sp>
    </p:spTree>
    <p:extLst>
      <p:ext uri="{BB962C8B-B14F-4D97-AF65-F5344CB8AC3E}">
        <p14:creationId xmlns:p14="http://schemas.microsoft.com/office/powerpoint/2010/main" val="41039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2911811"/>
            <a:ext cx="8621479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Looking at people or situations through the lens of skin color or thinking about,</a:t>
            </a:r>
            <a:br>
              <a:rPr lang="en-US" sz="3600" b="1" dirty="0"/>
            </a:br>
            <a:r>
              <a:rPr lang="en-US" sz="3600" b="1" dirty="0"/>
              <a:t>talking about or treating people</a:t>
            </a:r>
            <a:br>
              <a:rPr lang="en-US" sz="3600" b="1" dirty="0"/>
            </a:br>
            <a:r>
              <a:rPr lang="en-US" sz="3600" b="1" dirty="0"/>
              <a:t>variously based upon skin color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772386"/>
            <a:ext cx="9592235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Thinking, talking or showing partiality is sin</a:t>
            </a:r>
            <a:br>
              <a:rPr lang="en-US" sz="3600" b="1" dirty="0"/>
            </a:br>
            <a:r>
              <a:rPr lang="en-US" sz="3600" b="1" dirty="0"/>
              <a:t>(Jas. 2:9; Deut. 1:17; Phil. 4:8; </a:t>
            </a:r>
            <a:br>
              <a:rPr lang="en-US" sz="3600" b="1" dirty="0"/>
            </a:br>
            <a:r>
              <a:rPr lang="en-US" sz="3600" b="1" dirty="0"/>
              <a:t>Acts 17:26; Gal. 3:28)</a:t>
            </a:r>
          </a:p>
        </p:txBody>
      </p:sp>
    </p:spTree>
    <p:extLst>
      <p:ext uri="{BB962C8B-B14F-4D97-AF65-F5344CB8AC3E}">
        <p14:creationId xmlns:p14="http://schemas.microsoft.com/office/powerpoint/2010/main" val="3610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465808"/>
            <a:ext cx="8621479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Engaging in premarital sex or</a:t>
            </a:r>
            <a:br>
              <a:rPr lang="en-US" sz="3600" b="1" dirty="0"/>
            </a:br>
            <a:r>
              <a:rPr lang="en-US" sz="3600" b="1" dirty="0"/>
              <a:t>sex outside of marriage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495387"/>
            <a:ext cx="9592235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Sex was created by God to be enjoyed only between a husband and his wife</a:t>
            </a:r>
            <a:br>
              <a:rPr lang="en-US" sz="3600" b="1" dirty="0"/>
            </a:br>
            <a:r>
              <a:rPr lang="en-US" sz="3600" b="1" dirty="0"/>
              <a:t>(Heb. 13:4; 1 Cor. 6:9-11, 18; 7:1-4;</a:t>
            </a:r>
            <a:br>
              <a:rPr lang="en-US" sz="3600" b="1" dirty="0"/>
            </a:br>
            <a:r>
              <a:rPr lang="en-US" sz="3600" b="1" dirty="0"/>
              <a:t>Gal. 5:19-21; Matt. 15:19-20)</a:t>
            </a:r>
          </a:p>
        </p:txBody>
      </p:sp>
    </p:spTree>
    <p:extLst>
      <p:ext uri="{BB962C8B-B14F-4D97-AF65-F5344CB8AC3E}">
        <p14:creationId xmlns:p14="http://schemas.microsoft.com/office/powerpoint/2010/main" val="19151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75636-56C4-9996-A8DD-E579A27D4AE3}"/>
              </a:ext>
            </a:extLst>
          </p:cNvPr>
          <p:cNvSpPr txBox="1"/>
          <p:nvPr/>
        </p:nvSpPr>
        <p:spPr>
          <a:xfrm>
            <a:off x="2629227" y="3465808"/>
            <a:ext cx="8621479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Condoning homosexual activity or relationships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AA241-BBAA-70CF-46F6-C6F95AFE70A5}"/>
              </a:ext>
            </a:extLst>
          </p:cNvPr>
          <p:cNvSpPr txBox="1"/>
          <p:nvPr/>
        </p:nvSpPr>
        <p:spPr>
          <a:xfrm>
            <a:off x="2160494" y="1218388"/>
            <a:ext cx="9592235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/>
              <a:t>Homosexuality is unrighteous sin in the eyes of God, as it violates His creation design and purpose, and it is sin to condone it </a:t>
            </a:r>
            <a:br>
              <a:rPr lang="en-US" sz="3600" b="1" dirty="0"/>
            </a:br>
            <a:r>
              <a:rPr lang="en-US" sz="3600" b="1" dirty="0"/>
              <a:t>(Gen. 1:27-28; Lev. 18:22; 20:13;</a:t>
            </a:r>
            <a:br>
              <a:rPr lang="en-US" sz="3600" b="1" dirty="0"/>
            </a:br>
            <a:r>
              <a:rPr lang="en-US" sz="3600" b="1" dirty="0"/>
              <a:t>Rom. 1:24-28, 32; 1 Cor. 6:9-11; Jude 7)</a:t>
            </a:r>
          </a:p>
        </p:txBody>
      </p:sp>
    </p:spTree>
    <p:extLst>
      <p:ext uri="{BB962C8B-B14F-4D97-AF65-F5344CB8AC3E}">
        <p14:creationId xmlns:p14="http://schemas.microsoft.com/office/powerpoint/2010/main" val="37327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6.25E-7 0.2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897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2023-03-24T13:03:56Z</dcterms:created>
  <dcterms:modified xsi:type="dcterms:W3CDTF">2023-03-26T12:37:38Z</dcterms:modified>
</cp:coreProperties>
</file>