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1227-28FE-0494-5CD4-F3184067D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29127-37C6-8926-5D0F-D69FE1A77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C514-E96A-1DB2-3D73-47740173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BD699-AC71-2F05-538E-BFD8F702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4E75-045C-AB66-D803-41F43566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nature, mountain&#10;&#10;Description automatically generated">
            <a:extLst>
              <a:ext uri="{FF2B5EF4-FFF2-40B4-BE49-F238E27FC236}">
                <a16:creationId xmlns:a16="http://schemas.microsoft.com/office/drawing/2014/main" id="{77068412-C704-DD43-3743-99F906524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0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D706-3404-2D02-69A4-B15D2365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F7A7B-5F69-5DA5-81A5-764627C51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C4B59-9637-45D6-C79C-D3893F4D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6D177-8811-983C-5FD2-2D83F02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50E7-AD9D-329B-8D7D-089CDD3F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1F49-A9C0-ED34-D97E-5754AF6C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4B6C-274B-1041-4113-BFC924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FEAF8-17D1-5021-5390-B43625AB4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F29F-A2E1-D2B2-4613-52B8D22D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8B0B-9EAA-8E9B-33AE-516D5CBC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D1AA-49F2-64AF-DBB6-51112843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B3AFF-0A7E-82B9-2C9B-8857243DE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5D004-9410-84C3-0799-F93B617AF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0F223-B0F5-A1CB-C8D9-AE1D4F2D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D724-CA07-1C84-0334-331CC883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22556-BF25-DA34-06BE-E5C0282F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6A49306-5CC1-F725-C9CE-96ADA82B4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980050"/>
            <a:ext cx="11619271" cy="502745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2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B07796-E90D-A30A-67D7-4D5F6AA73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6903-D151-F5A2-DD9C-75720874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980050"/>
            <a:ext cx="11619271" cy="502745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47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FCB2-A808-1AC0-47BB-6BE2AEFC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7069-5538-4A78-DDAF-8A3D69B8A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0FBAE-1711-355B-E498-E26A99AC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4FB6-E251-A302-F725-715C8C8D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7614-B45B-83F2-EF16-B5234007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988-7FED-BA4A-C7F5-1896FAE5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AE13-2A2E-31DB-6E3C-6FF369D1F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AF745-ABD4-4C1E-CF68-8EE8B4716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B99EE-1888-9BEC-1D20-94676DA9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EE02E-02FA-4C15-65E3-91A6830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A4098-0B3C-42C7-C9DA-6C476802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5811-8B44-7392-8EC7-001EAEC3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E4D37-B7D6-F7FE-5E06-3380DA50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D4B1-2DDF-5EFA-F3F3-336BE325A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44010-2860-4A17-71C4-27A623D8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E7F05-82F6-DD9D-75C8-1979D24D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8C71B-5BC0-BB0E-D6C1-7329178E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FC24F-C3D7-5AE0-3698-41FFFBEC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BE1A6-8A84-D068-BBE3-AFACBC15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31B5-B03C-52B3-CE13-B687A4CB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9B1F7-6FC1-6903-F213-992BFAAF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9C532-F2AC-DC1E-C630-97B48A6E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D1ED8-3918-E336-861D-C2B8C1F4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74F27-BD2B-7893-1C3C-0067F7B6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D7C0A-EC54-94EA-24E8-BF7574AA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974ED-5368-8AAF-D91A-B4959380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4134-1691-6B70-4E4A-0211BCF2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7042-6FE6-1674-BC2D-3B13E81A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6177F-04F3-7276-361D-FC374C62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B9FBF-12D1-F10B-F178-B96CFFD8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41194-286D-7278-577A-6A76D520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81B73-07F3-66DA-551F-707210D1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8D4A3-B148-88E4-7AA2-B830604A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39E0-85FA-6EC2-04EF-2DDF5588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A876-3B67-2211-664D-E7BC69359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AF7C-1F27-43B2-90F1-53DE57174F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FBBB8-3DCB-51CC-1F7C-ED68E37F4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C28C5-2B07-5F93-673C-C3F06B50C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2A8F-11A1-4848-AABE-8CF0DBE8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Upward Direction of the Psalm: THE LORD (Jehovah)</a:t>
            </a:r>
          </a:p>
          <a:p>
            <a:r>
              <a:rPr lang="en-US" dirty="0"/>
              <a:t>The Uplifting Action of the Psalm:  PRAISE</a:t>
            </a:r>
          </a:p>
          <a:p>
            <a:pPr lvl="1"/>
            <a:r>
              <a:rPr lang="en-US" dirty="0"/>
              <a:t>Praise (Heb: </a:t>
            </a:r>
            <a:r>
              <a:rPr lang="en-US" i="1" dirty="0"/>
              <a:t>halal</a:t>
            </a:r>
            <a:r>
              <a:rPr lang="en-US" dirty="0"/>
              <a:t>) = praise, celebrate, commend, boast</a:t>
            </a:r>
          </a:p>
          <a:p>
            <a:pPr lvl="1"/>
            <a:r>
              <a:rPr lang="en-US" dirty="0"/>
              <a:t>Laud (Heb: </a:t>
            </a:r>
            <a:r>
              <a:rPr lang="en-US" i="1" dirty="0" err="1"/>
              <a:t>shabach</a:t>
            </a:r>
            <a:r>
              <a:rPr lang="en-US" dirty="0"/>
              <a:t>) = extol; praise highly, publicly and enthusiastically</a:t>
            </a:r>
          </a:p>
          <a:p>
            <a:pPr lvl="1"/>
            <a:r>
              <a:rPr lang="en-US" dirty="0"/>
              <a:t>Praise the Lord (Heb: </a:t>
            </a:r>
            <a:r>
              <a:rPr lang="en-US" i="1" dirty="0"/>
              <a:t>hallelujah</a:t>
            </a:r>
            <a:r>
              <a:rPr lang="en-US" dirty="0"/>
              <a:t>) = praise Yah (Jehovah)</a:t>
            </a:r>
          </a:p>
          <a:p>
            <a:r>
              <a:rPr lang="en-US" dirty="0"/>
              <a:t>The Universal Application of the Psalm:  ALL</a:t>
            </a:r>
          </a:p>
          <a:p>
            <a:pPr lvl="1"/>
            <a:r>
              <a:rPr lang="en-US" dirty="0"/>
              <a:t>All you Gentiles = plural “nations” (any people in contrast to Israel)</a:t>
            </a:r>
          </a:p>
          <a:p>
            <a:pPr lvl="1"/>
            <a:r>
              <a:rPr lang="en-US" dirty="0"/>
              <a:t>All you peoples = plural “tribes” or “small group of people”</a:t>
            </a:r>
          </a:p>
          <a:p>
            <a:pPr lvl="1"/>
            <a:r>
              <a:rPr lang="en-US" dirty="0"/>
              <a:t>Every person in every nation everywhere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Upward Direction of the Psalm: THE LORD (Jehovah)</a:t>
            </a:r>
          </a:p>
          <a:p>
            <a:r>
              <a:rPr lang="en-US" dirty="0"/>
              <a:t>The Uplifting Action of the Psalm:  PRAISE</a:t>
            </a:r>
          </a:p>
          <a:p>
            <a:r>
              <a:rPr lang="en-US" dirty="0"/>
              <a:t>The Universal Application of the Psalm:  ALL</a:t>
            </a:r>
          </a:p>
          <a:p>
            <a:r>
              <a:rPr lang="en-US" dirty="0"/>
              <a:t>The Unsurpassed Motivation of the Psalm:</a:t>
            </a:r>
          </a:p>
          <a:p>
            <a:pPr lvl="1"/>
            <a:r>
              <a:rPr lang="en-US" dirty="0"/>
              <a:t>God’s merciful kindness = lovingkindness, faithful love, steadfast love, mercy</a:t>
            </a:r>
          </a:p>
          <a:p>
            <a:pPr lvl="2"/>
            <a:r>
              <a:rPr lang="en-US" dirty="0"/>
              <a:t>IS GREAT = prevails, overpowering and abundant in strength </a:t>
            </a:r>
          </a:p>
          <a:p>
            <a:pPr lvl="2"/>
            <a:r>
              <a:rPr lang="en-US" dirty="0"/>
              <a:t>TOWARD US = Man’s sin had been great, but God’s grace had been greater</a:t>
            </a:r>
          </a:p>
          <a:p>
            <a:pPr lvl="1"/>
            <a:r>
              <a:rPr lang="en-US" dirty="0"/>
              <a:t>The truth of the Lord = involves His Word (what He says) and His nature (who He is)</a:t>
            </a:r>
          </a:p>
          <a:p>
            <a:pPr lvl="2"/>
            <a:r>
              <a:rPr lang="en-US" dirty="0"/>
              <a:t>ENDURES FOREVER/IS EVERLASTING = Nothing can or will change it</a:t>
            </a:r>
          </a:p>
          <a:p>
            <a:pPr lvl="1"/>
            <a:r>
              <a:rPr lang="en-US" dirty="0"/>
              <a:t>Lovingkindness and truth are fundamental attributes of God’s character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7856A-104B-7B30-16A8-028F580BBEE7}"/>
              </a:ext>
            </a:extLst>
          </p:cNvPr>
          <p:cNvSpPr txBox="1"/>
          <p:nvPr/>
        </p:nvSpPr>
        <p:spPr>
          <a:xfrm>
            <a:off x="6980904" y="2471758"/>
            <a:ext cx="3795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GOD’S MERCY &amp; 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6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Upward Direction of the Psalm: THE LORD (Jehovah)</a:t>
            </a:r>
          </a:p>
          <a:p>
            <a:r>
              <a:rPr lang="en-US" dirty="0"/>
              <a:t>The Uplifting Action of the Psalm:  PRAISE</a:t>
            </a:r>
          </a:p>
          <a:p>
            <a:r>
              <a:rPr lang="en-US" dirty="0"/>
              <a:t>The Universal Application of the Psalm:  ALL</a:t>
            </a:r>
          </a:p>
          <a:p>
            <a:r>
              <a:rPr lang="en-US" dirty="0"/>
              <a:t>The Unsurpassed Motivation of the Psalm: </a:t>
            </a:r>
            <a:r>
              <a:rPr lang="en-US" dirty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</a:rPr>
              <a:t>GOD’S MERCY &amp; TRUTH</a:t>
            </a:r>
            <a:endParaRPr lang="en-US" dirty="0"/>
          </a:p>
          <a:p>
            <a:r>
              <a:rPr lang="en-US" dirty="0"/>
              <a:t>The Ultimate Mission of the Psalm:</a:t>
            </a:r>
          </a:p>
          <a:p>
            <a:pPr lvl="1"/>
            <a:r>
              <a:rPr lang="en-US" dirty="0"/>
              <a:t>All peoples can only praise the Lord IF we go out and TELL them:</a:t>
            </a:r>
          </a:p>
          <a:p>
            <a:pPr lvl="2"/>
            <a:r>
              <a:rPr lang="en-US" dirty="0"/>
              <a:t>About the Lord</a:t>
            </a:r>
          </a:p>
          <a:p>
            <a:pPr lvl="2"/>
            <a:r>
              <a:rPr lang="en-US" dirty="0"/>
              <a:t>About His lovingkindness</a:t>
            </a:r>
          </a:p>
          <a:p>
            <a:pPr lvl="2"/>
            <a:r>
              <a:rPr lang="en-US" dirty="0"/>
              <a:t>About His truth</a:t>
            </a:r>
          </a:p>
          <a:p>
            <a:pPr lvl="2"/>
            <a:r>
              <a:rPr lang="en-US" dirty="0"/>
              <a:t>To praise the Lord</a:t>
            </a:r>
          </a:p>
          <a:p>
            <a:pPr lvl="1"/>
            <a:r>
              <a:rPr lang="en-US" dirty="0"/>
              <a:t>Ultimately, the psalm is Messianic, for it is only through Jesus Christ and His gospel that ALL (Jews and Gentiles of all lands) have hope (Rom. 15:7-11)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95EB6-1F9C-5726-1C6F-CEBA3F23B6FE}"/>
              </a:ext>
            </a:extLst>
          </p:cNvPr>
          <p:cNvSpPr txBox="1"/>
          <p:nvPr/>
        </p:nvSpPr>
        <p:spPr>
          <a:xfrm>
            <a:off x="5879690" y="2980391"/>
            <a:ext cx="3549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HOPE IN JESUS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0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D5754-47FB-3EB1-5A64-1DCF0E6A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80" y="999714"/>
            <a:ext cx="11619271" cy="5027459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John 3:16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Matthew 10:32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Acts 22:16</a:t>
            </a:r>
          </a:p>
          <a:p>
            <a:pPr marL="914400" lvl="1" indent="-339725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914400" lvl="1" indent="-339725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914400" lvl="1" indent="-339725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Live faithfully to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9749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411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2023-03-11T02:03:59Z</dcterms:created>
  <dcterms:modified xsi:type="dcterms:W3CDTF">2023-03-12T19:43:17Z</dcterms:modified>
</cp:coreProperties>
</file>