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036"/>
    <a:srgbClr val="1A362C"/>
    <a:srgbClr val="1D3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DCE8-DFF9-B6D8-A762-EA06B7115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AE8C9-1CF5-A130-8E9A-B232278E9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8251C-D591-C6C2-36B1-140B2DB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9CF2-4F74-A68A-52B9-83E7876C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FC8B0-354E-AEE0-A9A3-2A7FE63F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A3501210-CB54-6F24-5C29-BE068C468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BA35-438D-C408-3607-D7963115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1160E-4D00-F145-739F-F6417B58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6F4A-4D15-1769-9025-D8C9A9A5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43C1-012D-FF4C-B75B-3A4B5560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4BAE-6C71-117F-04ED-2E4823A5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9ED25-E4C1-9838-4178-AEBB5242E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D3E8-C706-A9B5-74E9-83BFAA9A8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03E3-88BE-50A6-3A85-1DFF401B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CEF7-99BA-06ED-E7A3-147E4492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F321-44A2-71C7-4E2B-5DF6CD1A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5DB95C14-B418-3466-FF3C-F09777612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28835-1EDE-A8A7-9044-3DDB2F3D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71"/>
            <a:ext cx="12192000" cy="686836"/>
          </a:xfrm>
          <a:solidFill>
            <a:srgbClr val="1A362C"/>
          </a:solidFill>
          <a:ln w="9525">
            <a:solidFill>
              <a:schemeClr val="bg1"/>
            </a:solidFill>
          </a:ln>
        </p:spPr>
        <p:txBody>
          <a:bodyPr/>
          <a:lstStyle>
            <a:lvl1pPr marL="288925" indent="0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901E-0137-9CC2-BF0C-2E0E06A0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1864546" cy="48029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252-C77C-06D1-B546-CA05F598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9A27F-4B62-E78C-F119-BCC4A316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1CD9-8E0A-BDFF-CA8B-BD678437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6CDE-3844-FA9B-8E99-66FF7DC4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46B9-2E08-9E8F-1F85-6F817585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5306-500D-9146-7CC5-52ECAC70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FC33-40A3-8863-D983-F342068B7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45D2D-413B-B56A-3122-1EAD431F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1A8C5-57D4-A4E5-547E-C519382F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E6A90-6E73-A7EB-E1E7-BEEE7047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B37A-D009-D7E6-D979-213B874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04B1-4E03-8A97-6532-AFEF19FC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EF885-B927-DEF9-9F54-20992E41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5262D-29EF-7F84-C0DE-5C6ADFBCA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B7665-44AB-1568-4C05-675120289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A25EA-D9B8-4BE2-A292-F04CF72AE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0F0A0-DF25-B3A4-155F-9E7A687D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5EE7D-037F-6292-2245-F47D1385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1BA5D-7534-2177-A6BE-B3CBC07D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589-9C34-0D2A-8D51-CE56B1A7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0DD84-C8F2-15A3-25E2-E2AEC802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C0284-3773-029A-43B7-D8D12427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25F67-88BF-A6C5-AAB7-B387EABD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194DF-63ED-24D8-6113-D990CFC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307C9-D0EF-FEB0-0186-4937740F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504DC-79D9-96B5-45AD-5DDB33E9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FD92-9F87-8E02-4C96-8E9665E3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88CD-2528-9F41-DB79-061C2523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178E9-EC47-4B26-4340-3E5EB243E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79A4-4A37-6DDC-AEFB-7FF9DA66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FE1F-A1F9-DC3A-DB5B-B8C07AD3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AD17E-2C93-50B0-E7A6-BA281416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3BF5-D718-751E-DD64-ED53D97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F0EB4-50FD-AA40-4050-6DCC87EF3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C14F-E9D7-1EF1-4947-1C13BEDBC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23BE9-6939-3676-4470-A1414089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77F9-8FA1-9288-1E69-0D30EDA1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9A630-6A11-412F-2784-01811B8A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FD2A8-F7C9-D24B-9047-DFEFF73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32D3-29F1-8F50-3FFC-9A1E4BE9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BE11-DA7C-649E-26A1-0F3295D8C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A0BA-E089-4948-9D0C-806F0106F91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DD89-8090-A6D2-E6AC-02DE6876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347C-EB9E-C653-BA83-F0DFE1DC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4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I.  The Setting (5:1-2)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a “mountain” in Galilee (5:1; 4:23)</a:t>
            </a:r>
          </a:p>
          <a:p>
            <a:pPr lvl="1"/>
            <a:r>
              <a:rPr lang="en-US" dirty="0"/>
              <a:t>Common place for Jesus (14:23; 15:29; 17:1; 28:16)</a:t>
            </a:r>
          </a:p>
          <a:p>
            <a:pPr lvl="1"/>
            <a:r>
              <a:rPr lang="en-US" dirty="0"/>
              <a:t>Perhaps drawing a contrast with the giving of the Old Law (Ex. 19:3)</a:t>
            </a:r>
          </a:p>
          <a:p>
            <a:r>
              <a:rPr lang="en-US" dirty="0"/>
              <a:t>Preaching from a “seated” position (5:1)</a:t>
            </a:r>
          </a:p>
          <a:p>
            <a:pPr lvl="1"/>
            <a:r>
              <a:rPr lang="en-US" dirty="0"/>
              <a:t>Traditional position of Jewish rabbis (13:2; 15:29; 23:2; 24:3; 26:55; Luke 4:20)</a:t>
            </a:r>
          </a:p>
          <a:p>
            <a:r>
              <a:rPr lang="en-US" sz="2700" dirty="0"/>
              <a:t>“Opened His mouth” is Jewish idiom of significance </a:t>
            </a:r>
            <a:r>
              <a:rPr lang="en-US" sz="2600" dirty="0"/>
              <a:t>(Dan. 10:16; Acts 8:35; 10:34)</a:t>
            </a:r>
          </a:p>
          <a:p>
            <a:pPr lvl="1"/>
            <a:r>
              <a:rPr lang="en-US" dirty="0"/>
              <a:t>Used of: solemn, dignified, weighty utterance + opening one’s heart and pouring it out</a:t>
            </a:r>
          </a:p>
          <a:p>
            <a:r>
              <a:rPr lang="en-US" dirty="0"/>
              <a:t>The sermon is part of “preaching the gospel of the kingdom” (4:23)</a:t>
            </a:r>
          </a:p>
          <a:p>
            <a:r>
              <a:rPr lang="en-US" dirty="0"/>
              <a:t>The sermon presents two vital truths</a:t>
            </a:r>
          </a:p>
          <a:p>
            <a:pPr lvl="1"/>
            <a:r>
              <a:rPr lang="en-US" dirty="0"/>
              <a:t>Jesus is the Master Teacher, speaking words of Divine authority (7:28-29)</a:t>
            </a:r>
          </a:p>
          <a:p>
            <a:pPr lvl="1"/>
            <a:r>
              <a:rPr lang="en-US" dirty="0"/>
              <a:t>The Christian life is counter-cultural, as Christians are to live a holy life for Christ </a:t>
            </a:r>
          </a:p>
        </p:txBody>
      </p:sp>
    </p:spTree>
    <p:extLst>
      <p:ext uri="{BB962C8B-B14F-4D97-AF65-F5344CB8AC3E}">
        <p14:creationId xmlns:p14="http://schemas.microsoft.com/office/powerpoint/2010/main" val="13344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 The Christian’s Righteous Character (5:3-12)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Understanding the word “blessed”</a:t>
            </a:r>
          </a:p>
          <a:p>
            <a:r>
              <a:rPr lang="en-US" dirty="0"/>
              <a:t>Greek </a:t>
            </a:r>
            <a:r>
              <a:rPr lang="en-US" i="1" dirty="0" err="1"/>
              <a:t>makarios</a:t>
            </a:r>
            <a:r>
              <a:rPr lang="en-US" dirty="0"/>
              <a:t> </a:t>
            </a:r>
            <a:r>
              <a:rPr lang="en-US" i="1" dirty="0"/>
              <a:t>= </a:t>
            </a:r>
            <a:r>
              <a:rPr lang="en-US" dirty="0"/>
              <a:t>“blessed, fortunate, privileged, happy”</a:t>
            </a:r>
          </a:p>
          <a:p>
            <a:pPr lvl="1"/>
            <a:r>
              <a:rPr lang="en-US" dirty="0"/>
              <a:t>It is an interjection = “O the blessedness/happiness of…”</a:t>
            </a:r>
          </a:p>
          <a:p>
            <a:pPr lvl="1"/>
            <a:r>
              <a:rPr lang="en-US" dirty="0"/>
              <a:t>It is an exclamation of joy regarding the present reality </a:t>
            </a:r>
          </a:p>
          <a:p>
            <a:pPr lvl="1"/>
            <a:r>
              <a:rPr lang="en-US" dirty="0"/>
              <a:t>It is always plural, indicating the fullness of the happiness to enjoy</a:t>
            </a:r>
          </a:p>
          <a:p>
            <a:r>
              <a:rPr lang="en-US" dirty="0"/>
              <a:t>Christian happiness or joy:</a:t>
            </a:r>
          </a:p>
          <a:p>
            <a:pPr lvl="1"/>
            <a:r>
              <a:rPr lang="en-US" dirty="0"/>
              <a:t>Is NOT determined by or affected by outward circumstances</a:t>
            </a:r>
          </a:p>
          <a:p>
            <a:pPr lvl="1"/>
            <a:r>
              <a:rPr lang="en-US" dirty="0"/>
              <a:t>Recognizes certain privileges of Divine favor are based on a right relationship with God </a:t>
            </a:r>
          </a:p>
        </p:txBody>
      </p:sp>
    </p:spTree>
    <p:extLst>
      <p:ext uri="{BB962C8B-B14F-4D97-AF65-F5344CB8AC3E}">
        <p14:creationId xmlns:p14="http://schemas.microsoft.com/office/powerpoint/2010/main" val="42336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 The Christian’s Righteous Character (5:3-12)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Spiritually destitute and totally dependent upon God (5:3)</a:t>
            </a:r>
          </a:p>
          <a:p>
            <a:r>
              <a:rPr lang="en-US" dirty="0"/>
              <a:t>Grieves deeply over the horror of disobedience, sin and evil (5:4)</a:t>
            </a:r>
          </a:p>
          <a:p>
            <a:r>
              <a:rPr lang="en-US" dirty="0"/>
              <a:t>Has strength under control by submitting one’s spirit to God (5:5)</a:t>
            </a:r>
          </a:p>
          <a:p>
            <a:r>
              <a:rPr lang="en-US" dirty="0"/>
              <a:t>Has strongest spiritual longing for right-standing with God through right-living before God (5:6)</a:t>
            </a:r>
          </a:p>
          <a:p>
            <a:r>
              <a:rPr lang="en-US" dirty="0"/>
              <a:t>Seeks the best interest of fellow man by taking action to aid or relieve (5:7)</a:t>
            </a:r>
          </a:p>
          <a:p>
            <a:r>
              <a:rPr lang="en-US" dirty="0"/>
              <a:t>Possesses inward purity of entirely unmixed, unadulterated motives (5:8)</a:t>
            </a:r>
          </a:p>
          <a:p>
            <a:r>
              <a:rPr lang="en-US" dirty="0"/>
              <a:t>Actively promotes and pursues harmonious relationships with others (5:9)</a:t>
            </a:r>
          </a:p>
          <a:p>
            <a:r>
              <a:rPr lang="en-US" dirty="0"/>
              <a:t>Suffers physical abuse, harassment and verbal assault because of obedience to Christ (5:10-12)</a:t>
            </a:r>
          </a:p>
        </p:txBody>
      </p:sp>
    </p:spTree>
    <p:extLst>
      <p:ext uri="{BB962C8B-B14F-4D97-AF65-F5344CB8AC3E}">
        <p14:creationId xmlns:p14="http://schemas.microsoft.com/office/powerpoint/2010/main" val="31304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374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I.  The Setting (5:1-2)</vt:lpstr>
      <vt:lpstr>II.  The Christian’s Righteous Character (5:3-12)</vt:lpstr>
      <vt:lpstr>II.  The Christian’s Righteous Character (5:3-12)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2023-02-17T02:07:46Z</dcterms:created>
  <dcterms:modified xsi:type="dcterms:W3CDTF">2023-02-26T13:33:46Z</dcterms:modified>
</cp:coreProperties>
</file>