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D304-5BC8-E38E-ECAD-5F4A0783E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87095-555F-DE1B-FB49-78BCCBE6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2AF0-A578-8E93-C096-5C719B42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D5162-EE7D-4D23-B2E0-3616A85E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2557-C7C1-455F-5BDB-C8A4E170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traffic light with a green light&#10;&#10;Description automatically generated with low confidence">
            <a:extLst>
              <a:ext uri="{FF2B5EF4-FFF2-40B4-BE49-F238E27FC236}">
                <a16:creationId xmlns:a16="http://schemas.microsoft.com/office/drawing/2014/main" id="{CBC68F06-2834-E6BA-E5F0-11FF6FE84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traffic light with a green light&#10;&#10;Description automatically generated with low confidence">
            <a:extLst>
              <a:ext uri="{FF2B5EF4-FFF2-40B4-BE49-F238E27FC236}">
                <a16:creationId xmlns:a16="http://schemas.microsoft.com/office/drawing/2014/main" id="{93EAA7B9-C2C9-A1DD-27C9-DDC53E153D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3643-183A-5D36-A1C9-EF268F1B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1371-59A0-1DE4-BCAF-8A751082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9C14-E910-9DA8-483A-C0B55C9A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45472-640F-5716-59A2-2D3F679E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860C5-DE8A-BD58-7B74-CB969CB1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7BD0-52E6-2F56-69DE-07CBED3A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FB74-CFEE-0DF1-87A7-FBD59B27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74B14-25A6-6D79-0887-30407A492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26A67-A975-CF24-6E3B-A936BDEE1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925B-8EA1-C975-6D27-25CF5A0A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0D35D-7CEB-B16D-90EF-0A70298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E5AC9-F411-3CA2-CF08-D8538065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4773-A431-A699-0230-14DBE3BD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AF810-F438-B248-94CE-CE02B539A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1390-5830-9C57-C700-F1C9B27D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5FA6-3227-C933-6316-DB3DA6C2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155A-6ECE-D67F-B5A2-3E1225C0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1BE4C-BB5E-FF72-0B6C-932DE20BE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13ACA-B1B1-571A-863E-794B0EB0B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C21F8-3925-6529-46D0-2DDAF80D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EDBD-103D-E032-6E81-2481205E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E9DF5-5C54-928C-FD42-0ECB67B9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ffic light with a sign above it&#10;&#10;Description automatically generated with low confidence">
            <a:extLst>
              <a:ext uri="{FF2B5EF4-FFF2-40B4-BE49-F238E27FC236}">
                <a16:creationId xmlns:a16="http://schemas.microsoft.com/office/drawing/2014/main" id="{64458732-BC08-CB27-1B14-D5E40C7F4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3B9A-F427-210F-A805-6F4419C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957384"/>
            <a:ext cx="11460892" cy="390061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sz="25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15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traffic, light&#10;&#10;Description automatically generated">
            <a:extLst>
              <a:ext uri="{FF2B5EF4-FFF2-40B4-BE49-F238E27FC236}">
                <a16:creationId xmlns:a16="http://schemas.microsoft.com/office/drawing/2014/main" id="{AF603372-230A-0043-5620-B8BB0E000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3B9A-F427-210F-A805-6F4419C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965622"/>
            <a:ext cx="11460892" cy="389237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sz="25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7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, traffic&#10;&#10;Description automatically generated">
            <a:extLst>
              <a:ext uri="{FF2B5EF4-FFF2-40B4-BE49-F238E27FC236}">
                <a16:creationId xmlns:a16="http://schemas.microsoft.com/office/drawing/2014/main" id="{5A79D9DB-C468-95B5-8E1C-ACA092480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3B9A-F427-210F-A805-6F4419C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965622"/>
            <a:ext cx="11460892" cy="389237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sz="25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3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3C5C-F0A4-398C-E35A-A68CF8A9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78FF7-9553-5F44-069B-2EB38E65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1A88C-8D75-B5E4-7186-0FE7B1DA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A29C-F6FF-C258-7993-670258DA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12BBC-0D74-4289-21FE-232B3D9B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8847-FCD4-818A-23AA-8B8DE45D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A1FB-62FC-2C09-8B26-6EFA3239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EE9A9-2F4D-C8C1-CAD4-1EDF113B1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D152-2F12-D96A-BDBF-26AC569E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ED55-ED4F-E594-C601-359B4441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4A1C-02DC-0D12-7328-11833091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EC9B-2120-09D9-8D6D-1B31421C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BCB6C-4357-E7EF-D4EA-D7EE1D20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30AFA-F683-C70E-71DE-B807E750D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595BE-1128-06CC-D1CE-B22DEF65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F521C-8D8C-2031-C2E0-7DB7C2E0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D8AE9-59BF-6026-6767-500B546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C3AE7D-6EAE-A81C-3AD3-F3E57529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8D938-6D0E-F6D5-0AB9-E7DD1AC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3B16-24AC-7C86-CEEA-BCF0D3F2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AB4E0-679E-8B27-F9C7-E820927D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1EC1-8547-F6A6-760E-8DF61315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EE8A5-5C19-1424-B59F-DC440696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DCAE0-C3CC-AD80-8AC4-1C502449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BB214-827D-69C7-4510-A9777DC8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0B31C-0916-3268-3DCA-925F4F5C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1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C2E47-E38C-05B6-CBCC-8D9A79D5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9D0B0-2EB5-3F50-5CD7-3DA311C9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4B906-D720-CCBB-2562-1C93C39F8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79BD-1120-47F0-9BDC-25089C75F94F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4A925-F72B-0533-2B8D-5513D7E99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5BA5-E478-AB6C-DFCE-8D6099C84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9B32-AA33-452D-A95A-78951DF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9BDBE-8DD0-71F2-817A-956C6BFE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who were told not to tell</a:t>
            </a:r>
          </a:p>
          <a:p>
            <a:pPr lvl="1"/>
            <a:r>
              <a:rPr lang="en-US" dirty="0"/>
              <a:t>A leper cleansed of his leprosy (Mark 1:43-45)</a:t>
            </a:r>
          </a:p>
          <a:p>
            <a:pPr lvl="1"/>
            <a:r>
              <a:rPr lang="en-US" dirty="0"/>
              <a:t>Many healed of their afflictions (Mark 3:10-12)</a:t>
            </a:r>
          </a:p>
          <a:p>
            <a:pPr lvl="1"/>
            <a:r>
              <a:rPr lang="en-US" dirty="0"/>
              <a:t>Dead girl raised back to life (Mark 5:41-43)</a:t>
            </a:r>
          </a:p>
          <a:p>
            <a:pPr lvl="1"/>
            <a:r>
              <a:rPr lang="en-US" dirty="0"/>
              <a:t>A deaf and mute man healed (Mark 7:35-37)</a:t>
            </a:r>
          </a:p>
          <a:p>
            <a:pPr lvl="1"/>
            <a:r>
              <a:rPr lang="en-US" dirty="0"/>
              <a:t>A blind man given his sight (Mark 8:25-26)</a:t>
            </a:r>
          </a:p>
          <a:p>
            <a:pPr lvl="1"/>
            <a:r>
              <a:rPr lang="en-US" dirty="0"/>
              <a:t>Slight variation: Demon-possessed man freed from evil control (Mark 5:19-20)</a:t>
            </a:r>
          </a:p>
          <a:p>
            <a:pPr lvl="1"/>
            <a:r>
              <a:rPr lang="en-US" dirty="0"/>
              <a:t>Apostles who heard the confession of Jesus’ deity (Mark 8:29-30)</a:t>
            </a:r>
          </a:p>
          <a:p>
            <a:pPr lvl="1"/>
            <a:r>
              <a:rPr lang="en-US" dirty="0"/>
              <a:t>Peter, James and John who witnessed the transfiguration (Mark 9:9-10)</a:t>
            </a:r>
          </a:p>
        </p:txBody>
      </p:sp>
    </p:spTree>
    <p:extLst>
      <p:ext uri="{BB962C8B-B14F-4D97-AF65-F5344CB8AC3E}">
        <p14:creationId xmlns:p14="http://schemas.microsoft.com/office/powerpoint/2010/main" val="2543391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9BDBE-8DD0-71F2-817A-956C6BFE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reasons for these instructions</a:t>
            </a:r>
          </a:p>
          <a:p>
            <a:pPr lvl="1"/>
            <a:r>
              <a:rPr lang="en-US" dirty="0"/>
              <a:t>To protect the healed ones from harm or danger (John 9:34; 12:9-11)</a:t>
            </a:r>
          </a:p>
          <a:p>
            <a:pPr lvl="1"/>
            <a:r>
              <a:rPr lang="en-US" dirty="0"/>
              <a:t>To protect their families from wrath-filled Jews (John 9:18-23)</a:t>
            </a:r>
          </a:p>
          <a:p>
            <a:pPr lvl="1"/>
            <a:r>
              <a:rPr lang="en-US" dirty="0"/>
              <a:t>To suppress too much excitement and massive crowds (Mark 1:45; 5:24)</a:t>
            </a:r>
          </a:p>
          <a:p>
            <a:pPr lvl="1"/>
            <a:r>
              <a:rPr lang="en-US" dirty="0"/>
              <a:t>To prevent frenzied efforts to force Jesus to be King (John 6:15)</a:t>
            </a:r>
          </a:p>
          <a:p>
            <a:pPr lvl="1"/>
            <a:r>
              <a:rPr lang="en-US" dirty="0"/>
              <a:t>To delay provoking Jewish authorities against Him too soon (Luke 4:28-30)</a:t>
            </a:r>
          </a:p>
          <a:p>
            <a:pPr lvl="1"/>
            <a:r>
              <a:rPr lang="en-US" dirty="0"/>
              <a:t>To keep the focus on His message, designed to create faith (John 10:31-39)</a:t>
            </a:r>
          </a:p>
          <a:p>
            <a:pPr lvl="1"/>
            <a:r>
              <a:rPr lang="en-US" dirty="0"/>
              <a:t>To give His disciples more time to understand His deity and His plan, and to be able to effectively proclaim it and defend it (Mark 9:9-10; 16:15)</a:t>
            </a:r>
          </a:p>
        </p:txBody>
      </p:sp>
    </p:spTree>
    <p:extLst>
      <p:ext uri="{BB962C8B-B14F-4D97-AF65-F5344CB8AC3E}">
        <p14:creationId xmlns:p14="http://schemas.microsoft.com/office/powerpoint/2010/main" val="316694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9BDBE-8DD0-71F2-817A-956C6BFE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who are being told (i.e., US!)</a:t>
            </a:r>
          </a:p>
          <a:p>
            <a:pPr lvl="1"/>
            <a:r>
              <a:rPr lang="en-US" dirty="0"/>
              <a:t>Those cleansed from the leprosy of sin (Psa. 41:4; Isa. 1:6; 1 Cor. 6:11; 1 Pet. </a:t>
            </a:r>
            <a:r>
              <a:rPr lang="en-US"/>
              <a:t>1:22)</a:t>
            </a:r>
            <a:endParaRPr lang="en-US" dirty="0"/>
          </a:p>
          <a:p>
            <a:pPr lvl="1"/>
            <a:r>
              <a:rPr lang="en-US" dirty="0"/>
              <a:t>Those healed (forgiven) by the stripes (blood) of Jesus (1 Pet. 2:24)</a:t>
            </a:r>
          </a:p>
          <a:p>
            <a:pPr lvl="1"/>
            <a:r>
              <a:rPr lang="en-US" dirty="0"/>
              <a:t>Those raised to life, prepared for eternal life after death (Col. 3:1-4)</a:t>
            </a:r>
          </a:p>
          <a:p>
            <a:pPr lvl="1"/>
            <a:r>
              <a:rPr lang="en-US" dirty="0"/>
              <a:t>Those who have heard the truth clearly, obeyed it and can speak (1 Cor. 15:1-11)</a:t>
            </a:r>
          </a:p>
          <a:p>
            <a:pPr lvl="1"/>
            <a:r>
              <a:rPr lang="en-US" dirty="0"/>
              <a:t>Those who can see, having their spiritual eyes opened (Acts 26:18)</a:t>
            </a:r>
          </a:p>
          <a:p>
            <a:pPr lvl="1"/>
            <a:r>
              <a:rPr lang="en-US" dirty="0"/>
              <a:t>Those freed from the evil control of the devil and sin (Rom. 6:7; Heb. 2:15)</a:t>
            </a:r>
          </a:p>
          <a:p>
            <a:pPr lvl="1"/>
            <a:r>
              <a:rPr lang="en-US" dirty="0"/>
              <a:t>Those who believe and have evidence for the deity of Christ (John 20:30-31)</a:t>
            </a:r>
          </a:p>
          <a:p>
            <a:pPr lvl="1"/>
            <a:r>
              <a:rPr lang="en-US" dirty="0"/>
              <a:t>Those who understand the eternal plan of God to save mankind (Eph. 2:1-22)</a:t>
            </a:r>
          </a:p>
        </p:txBody>
      </p:sp>
    </p:spTree>
    <p:extLst>
      <p:ext uri="{BB962C8B-B14F-4D97-AF65-F5344CB8AC3E}">
        <p14:creationId xmlns:p14="http://schemas.microsoft.com/office/powerpoint/2010/main" val="3885229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9BDBE-8DD0-71F2-817A-956C6BFE5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2965622"/>
            <a:ext cx="11574162" cy="3892378"/>
          </a:xfrm>
        </p:spPr>
        <p:txBody>
          <a:bodyPr>
            <a:normAutofit/>
          </a:bodyPr>
          <a:lstStyle/>
          <a:p>
            <a:r>
              <a:rPr lang="en-US" dirty="0"/>
              <a:t>What we’re told to do:  </a:t>
            </a:r>
          </a:p>
          <a:p>
            <a:pPr lvl="1"/>
            <a:r>
              <a:rPr lang="en-US" dirty="0"/>
              <a:t>Go and tell (Mark 16:15)!</a:t>
            </a:r>
          </a:p>
          <a:p>
            <a:r>
              <a:rPr lang="en-US" dirty="0"/>
              <a:t>Obvious reasons for these instructions </a:t>
            </a:r>
          </a:p>
          <a:p>
            <a:pPr lvl="1"/>
            <a:r>
              <a:rPr lang="en-US" dirty="0"/>
              <a:t>Time 	  &gt;   There is the urgent command:		  “Go”</a:t>
            </a:r>
          </a:p>
          <a:p>
            <a:pPr lvl="1"/>
            <a:r>
              <a:rPr lang="en-US" dirty="0"/>
              <a:t>Sin 	  &gt;   There is the universal problem:	  “into all the world”</a:t>
            </a:r>
          </a:p>
          <a:p>
            <a:pPr lvl="1"/>
            <a:r>
              <a:rPr lang="en-US" dirty="0"/>
              <a:t>Hope 	  &gt;   There is the ultimate message:		  “preach the gospel”</a:t>
            </a:r>
          </a:p>
          <a:p>
            <a:pPr lvl="1"/>
            <a:r>
              <a:rPr lang="en-US" dirty="0"/>
              <a:t>Salvation	  &gt;   There is the undeserved opportunity:	  “believe + baptized = saved”</a:t>
            </a:r>
          </a:p>
          <a:p>
            <a:pPr lvl="1"/>
            <a:r>
              <a:rPr lang="en-US" dirty="0"/>
              <a:t>Hell 	  &gt;   There is the undeniable punishment:	  “will be condemned”</a:t>
            </a:r>
          </a:p>
        </p:txBody>
      </p:sp>
    </p:spTree>
    <p:extLst>
      <p:ext uri="{BB962C8B-B14F-4D97-AF65-F5344CB8AC3E}">
        <p14:creationId xmlns:p14="http://schemas.microsoft.com/office/powerpoint/2010/main" val="4258318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9BDBE-8DD0-71F2-817A-956C6BFE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the Son of God – </a:t>
            </a:r>
            <a:r>
              <a:rPr lang="en-US"/>
              <a:t>John 3:16</a:t>
            </a:r>
            <a:endParaRPr lang="en-US" dirty="0"/>
          </a:p>
          <a:p>
            <a:r>
              <a:rPr lang="en-US" dirty="0"/>
              <a:t>Repent of your sins and turn toward God – Luke 13:3</a:t>
            </a:r>
          </a:p>
          <a:p>
            <a:r>
              <a:rPr lang="en-US" dirty="0"/>
              <a:t>Confess your faith in Jesus Christ – Matthew 10:32</a:t>
            </a:r>
          </a:p>
          <a:p>
            <a:r>
              <a:rPr lang="en-US" dirty="0"/>
              <a:t>Be immersed into Christ to be saved – Mark 16:16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3809020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553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2023-02-23T22:12:44Z</dcterms:created>
  <dcterms:modified xsi:type="dcterms:W3CDTF">2023-02-26T13:37:27Z</dcterms:modified>
</cp:coreProperties>
</file>