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4" r:id="rId3"/>
    <p:sldId id="266" r:id="rId4"/>
    <p:sldId id="299" r:id="rId5"/>
    <p:sldId id="29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D8E3"/>
    <a:srgbClr val="CBC7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864" autoAdjust="0"/>
    <p:restoredTop sz="86384" autoAdjust="0"/>
  </p:normalViewPr>
  <p:slideViewPr>
    <p:cSldViewPr snapToGrid="0">
      <p:cViewPr varScale="1">
        <p:scale>
          <a:sx n="92" d="100"/>
          <a:sy n="92" d="100"/>
        </p:scale>
        <p:origin x="606" y="66"/>
      </p:cViewPr>
      <p:guideLst/>
    </p:cSldViewPr>
  </p:slideViewPr>
  <p:outlineViewPr>
    <p:cViewPr>
      <p:scale>
        <a:sx n="33" d="100"/>
        <a:sy n="33" d="100"/>
      </p:scale>
      <p:origin x="0" y="-282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71420-23EA-4A2C-BCE3-F513F5FAAC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833CD6-987F-497C-83DF-20316F7299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84DCCD-9190-4D94-8A10-F80DC68B1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7E0929-B4FB-4D4B-A5C5-13EE1D833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9018DC-CFF5-45E4-8D71-68F9C003B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CF5953BD-3D86-43BD-BFCF-D57E5A01F9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8DE8109-6F4A-4EA9-B13B-882840589178}"/>
              </a:ext>
            </a:extLst>
          </p:cNvPr>
          <p:cNvSpPr/>
          <p:nvPr userDrawn="1"/>
        </p:nvSpPr>
        <p:spPr>
          <a:xfrm>
            <a:off x="2385391" y="6042991"/>
            <a:ext cx="6877879" cy="695739"/>
          </a:xfrm>
          <a:prstGeom prst="rect">
            <a:avLst/>
          </a:prstGeom>
          <a:solidFill>
            <a:srgbClr val="CBC7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389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744A86-B81A-4658-B113-3BD5BF9A7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F10EE5-3209-4E1F-BE5B-51DA48039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A58D32-66F4-47DF-8EE5-192B51C0F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401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9B4B8-7ED1-4C5C-AF4E-E89F1C54B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ED5D4F-30BA-4C3F-92B2-47A0F4D54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44D38F-591A-4E64-B330-026C244FAE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86C9EF-A9CE-40E3-8D70-6CF7C181F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CDBB98-B35B-42B6-978B-D21B04E75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9A63C5-7E29-4FEC-BAA5-E88D7301B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433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E00F4-3D97-4FC4-9C00-AFCD9C080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595C92-FB84-469E-BBB4-9C24A22E63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EB1CCE-D6F2-4D13-AA05-431954C428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430EB7-5AC4-42E9-9A81-D6F2FDFAB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B74B73-6139-4024-9527-3D367AB0F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55FE82-1FC7-45C2-B5D2-A19538CB9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3587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E7138-ACC2-40E4-931F-D5A77B463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C301BE-E365-47A2-9037-77AA5A7051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F1740D-681E-4059-8B4E-9E7270EBD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C77EFC-04C3-4375-B622-5C122CBC3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DBD59-1EC9-4E39-BFD2-B3A56803E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559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A27B9E-7720-4F4B-8DC7-E14E655626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9379A7-C3C5-4892-B6D8-A11001D0C9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D455F4-731F-4059-A9CE-CFB739DD4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538643-F06E-46A3-8EBD-A6C0E733C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0425F-6B60-4925-AB83-422F6133A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274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2EC65A9D-7493-48F3-9B13-DF07005B2E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257BB-CC84-44B8-94FB-93C34D7EB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080" y="1381008"/>
            <a:ext cx="11887899" cy="5476991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4712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5EDDFF88-22F1-4FA5-8C90-8DC57B1AE6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257BB-CC84-44B8-94FB-93C34D7EB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080" y="1381008"/>
            <a:ext cx="11887899" cy="5476991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3510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2EBFB5BB-991A-4E5D-A6E4-0D5F7FBD1D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257BB-CC84-44B8-94FB-93C34D7EB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080" y="1381008"/>
            <a:ext cx="11887899" cy="5476991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168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257BB-CC84-44B8-94FB-93C34D7EB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080" y="1381008"/>
            <a:ext cx="11887899" cy="5476991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  <a:effectLst/>
              </a:defRPr>
            </a:lvl1pPr>
            <a:lvl2pPr marL="569913" indent="-228600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/>
              </a:defRPr>
            </a:lvl2pPr>
            <a:lvl3pPr marL="1031875" indent="-228600">
              <a:defRPr sz="2400" b="1">
                <a:solidFill>
                  <a:schemeClr val="bg1"/>
                </a:solidFill>
                <a:effectLst/>
              </a:defRPr>
            </a:lvl3pPr>
            <a:lvl4pPr>
              <a:defRPr sz="2000" b="1">
                <a:solidFill>
                  <a:schemeClr val="bg1"/>
                </a:solidFill>
                <a:effectLst/>
              </a:defRPr>
            </a:lvl4pPr>
            <a:lvl5pPr>
              <a:defRPr sz="2000" b="1">
                <a:solidFill>
                  <a:schemeClr val="bg1"/>
                </a:solidFill>
                <a:effectLst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0752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638F1-F30E-4F09-BBC8-FD7E15F1A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CB739E-2C2D-4AFC-A847-07D6851F5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79A21C-4627-4500-BDEE-055C5B8F6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FF5E1-B175-4515-A1E7-4AC208745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4DE819-E7B5-4DBD-8DCD-2B263BDCF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973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B3CA0-EE6B-4ACF-AA02-B0B7447A1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B1057-0BE0-46BA-BD00-AE460340B0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9DD277-928F-4BF3-A753-B7ED64B3F8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C7D149-FE13-4714-B499-DAFB8A41B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93EEC3-40BA-40C4-83D4-71B868552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1CB7BF-73E6-460A-9B1B-F37A1FD3A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253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9C625-738F-438A-9653-3ACB92944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A5C459-C4D4-45A1-B89D-D4E36A43A5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729E65-6661-4C53-80FC-8413032A3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E40E87-A9BA-4DB8-9850-AFC31837E0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6D4A2F-A839-4199-9F2A-DD2B9F0072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11A077-02D1-4C4F-B6AD-88E7210B4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0630B3-67E3-47D8-8D66-2F21B4B3F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39BF9A-ECB1-414C-9001-9163E1D02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127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B6F7B-8553-45EE-A939-4B87D7729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11D419-1147-4871-9765-70AC75ED0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A4FEF9-AB18-4108-8300-E5690BF6E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44BC1C-DB69-4E23-BADC-A01A6EA1B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345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AB1F6D-002F-4F1C-9B3C-369528F34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46AEE1-1AF0-4508-B96E-FB79CBF277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3ABE7-A1FD-4B31-B05F-8676B090A7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920E4-FE02-45B3-A4D0-10DA05551861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9BE704-744E-46D7-BED7-D249419A8E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11F560-C698-47FE-82C6-AA0FE22660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383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73" r:id="rId4"/>
    <p:sldLayoutId id="2147483674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514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4" y="133564"/>
            <a:ext cx="6133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3 Key Questions</a:t>
            </a:r>
          </a:p>
        </p:txBody>
      </p:sp>
      <p:sp>
        <p:nvSpPr>
          <p:cNvPr id="7" name="AutoShape 3">
            <a:extLst>
              <a:ext uri="{FF2B5EF4-FFF2-40B4-BE49-F238E27FC236}">
                <a16:creationId xmlns:a16="http://schemas.microsoft.com/office/drawing/2014/main" id="{58F93D69-A668-472F-9211-C14454B0FE3E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71513" y="685800"/>
            <a:ext cx="10910887" cy="622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3F0D5C2-638D-45EC-4855-0D6D19BF6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080" y="1022556"/>
            <a:ext cx="11887899" cy="5835444"/>
          </a:xfrm>
        </p:spPr>
        <p:txBody>
          <a:bodyPr/>
          <a:lstStyle/>
          <a:p>
            <a:r>
              <a:rPr lang="en-US" u="sng" dirty="0">
                <a:solidFill>
                  <a:srgbClr val="FFFF00"/>
                </a:solidFill>
              </a:rPr>
              <a:t>Where do I need to put the Bible?</a:t>
            </a:r>
          </a:p>
          <a:p>
            <a:pPr lvl="1">
              <a:spcAft>
                <a:spcPts val="2000"/>
              </a:spcAft>
            </a:pPr>
            <a:r>
              <a:rPr lang="en-US" dirty="0"/>
              <a:t>“Your word I have hidden in my heart, That I might not sin against You!”</a:t>
            </a:r>
            <a:br>
              <a:rPr lang="en-US" dirty="0"/>
            </a:br>
            <a:r>
              <a:rPr lang="en-US" dirty="0"/>
              <a:t>(Psalm 119:11)</a:t>
            </a:r>
          </a:p>
          <a:p>
            <a:r>
              <a:rPr lang="en-US" u="sng" dirty="0">
                <a:solidFill>
                  <a:srgbClr val="FFFF00"/>
                </a:solidFill>
              </a:rPr>
              <a:t>What does the Bible do for me?</a:t>
            </a:r>
          </a:p>
          <a:p>
            <a:pPr lvl="1">
              <a:spcAft>
                <a:spcPts val="2000"/>
              </a:spcAft>
            </a:pPr>
            <a:r>
              <a:rPr lang="en-US" dirty="0"/>
              <a:t>“Your word is a lamp to my feet And a light to my path.”</a:t>
            </a:r>
            <a:br>
              <a:rPr lang="en-US" dirty="0"/>
            </a:br>
            <a:r>
              <a:rPr lang="en-US" dirty="0"/>
              <a:t>(Psalm 119:105)</a:t>
            </a:r>
          </a:p>
          <a:p>
            <a:r>
              <a:rPr lang="en-US" u="sng" dirty="0">
                <a:solidFill>
                  <a:srgbClr val="FFFF00"/>
                </a:solidFill>
              </a:rPr>
              <a:t>Why do I need to study the Bible?</a:t>
            </a:r>
          </a:p>
          <a:p>
            <a:pPr lvl="1"/>
            <a:r>
              <a:rPr lang="en-US" dirty="0"/>
              <a:t>“Study to shew thyself approved unto God, a workman that </a:t>
            </a:r>
            <a:r>
              <a:rPr lang="en-US" dirty="0" err="1"/>
              <a:t>needeth</a:t>
            </a:r>
            <a:r>
              <a:rPr lang="en-US" dirty="0"/>
              <a:t> not to be ashamed, rightly dividing the word of truth.” </a:t>
            </a:r>
            <a:br>
              <a:rPr lang="en-US" dirty="0"/>
            </a:br>
            <a:r>
              <a:rPr lang="en-US" dirty="0"/>
              <a:t>(2 Timothy 2:15)</a:t>
            </a:r>
          </a:p>
        </p:txBody>
      </p:sp>
    </p:spTree>
    <p:extLst>
      <p:ext uri="{BB962C8B-B14F-4D97-AF65-F5344CB8AC3E}">
        <p14:creationId xmlns:p14="http://schemas.microsoft.com/office/powerpoint/2010/main" val="157361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4" y="133564"/>
            <a:ext cx="6133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Overview of the Bible</a:t>
            </a:r>
          </a:p>
        </p:txBody>
      </p:sp>
      <p:graphicFrame>
        <p:nvGraphicFramePr>
          <p:cNvPr id="12" name="Table 3">
            <a:extLst>
              <a:ext uri="{FF2B5EF4-FFF2-40B4-BE49-F238E27FC236}">
                <a16:creationId xmlns:a16="http://schemas.microsoft.com/office/drawing/2014/main" id="{B4E876C1-2249-4FE6-630A-A9F503641F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7716582"/>
              </p:ext>
            </p:extLst>
          </p:nvPr>
        </p:nvGraphicFramePr>
        <p:xfrm>
          <a:off x="613985" y="763588"/>
          <a:ext cx="10162170" cy="14820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28706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257877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3775587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Theme of the Bible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Jesus Christ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6247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Three-Sentence Summary of the Bible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Someone is coming.</a:t>
                      </a:r>
                    </a:p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Someone is here.</a:t>
                      </a:r>
                    </a:p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Someone is coming again.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232813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7B44636-DB80-A253-C1AC-54363CF01C46}"/>
              </a:ext>
            </a:extLst>
          </p:cNvPr>
          <p:cNvSpPr txBox="1"/>
          <p:nvPr/>
        </p:nvSpPr>
        <p:spPr>
          <a:xfrm>
            <a:off x="133563" y="2757490"/>
            <a:ext cx="1066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Introduction to the New Testament </a:t>
            </a:r>
          </a:p>
        </p:txBody>
      </p:sp>
      <p:graphicFrame>
        <p:nvGraphicFramePr>
          <p:cNvPr id="6" name="Table 3">
            <a:extLst>
              <a:ext uri="{FF2B5EF4-FFF2-40B4-BE49-F238E27FC236}">
                <a16:creationId xmlns:a16="http://schemas.microsoft.com/office/drawing/2014/main" id="{6A010531-4B8D-211C-D7EA-8ACCFBE6A6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7546074"/>
              </p:ext>
            </p:extLst>
          </p:nvPr>
        </p:nvGraphicFramePr>
        <p:xfrm>
          <a:off x="723900" y="3524692"/>
          <a:ext cx="10838835" cy="11258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28706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934542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3775587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Name the Four Accounts of the Gospel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Matthew, Mark, Luke, John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6247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"Gospel" Means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Good News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2328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The Four Accounts of the Gospel 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Tell About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The Life of Jesus Christ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19745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474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961ED3AD-B0D1-1E85-4235-D4BD8EC4FF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3" t="13709" r="4204" b="18424"/>
          <a:stretch/>
        </p:blipFill>
        <p:spPr>
          <a:xfrm>
            <a:off x="2330243" y="-16687"/>
            <a:ext cx="6331975" cy="687468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269BEBB-4EC3-5F6D-ECF2-D6B3FA27E240}"/>
              </a:ext>
            </a:extLst>
          </p:cNvPr>
          <p:cNvSpPr/>
          <p:nvPr/>
        </p:nvSpPr>
        <p:spPr>
          <a:xfrm>
            <a:off x="2595716" y="0"/>
            <a:ext cx="1504336" cy="491613"/>
          </a:xfrm>
          <a:prstGeom prst="rect">
            <a:avLst/>
          </a:prstGeom>
          <a:solidFill>
            <a:srgbClr val="BDD8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154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F8D68DE-EF04-4EC3-8FC0-591CB7403E65}"/>
              </a:ext>
            </a:extLst>
          </p:cNvPr>
          <p:cNvSpPr txBox="1"/>
          <p:nvPr/>
        </p:nvSpPr>
        <p:spPr>
          <a:xfrm>
            <a:off x="133563" y="8872"/>
            <a:ext cx="1066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Jesus and His Ministry in Galilee</a:t>
            </a:r>
          </a:p>
        </p:txBody>
      </p:sp>
      <p:graphicFrame>
        <p:nvGraphicFramePr>
          <p:cNvPr id="8" name="Table 3">
            <a:extLst>
              <a:ext uri="{FF2B5EF4-FFF2-40B4-BE49-F238E27FC236}">
                <a16:creationId xmlns:a16="http://schemas.microsoft.com/office/drawing/2014/main" id="{2B248414-0564-458D-88B6-A9520C8A89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6791136"/>
              </p:ext>
            </p:extLst>
          </p:nvPr>
        </p:nvGraphicFramePr>
        <p:xfrm>
          <a:off x="453815" y="535178"/>
          <a:ext cx="11491751" cy="2214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5334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752142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4734275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 Geographical Divisions of Palestine</a:t>
                      </a:r>
                      <a:endParaRPr lang="en-US" sz="2400" b="1" i="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Galilee, Samaria and Judea</a:t>
                      </a:r>
                      <a:endParaRPr lang="en-US" sz="2400" b="1" i="0" baseline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54397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Area Where Jesus Did Most of His Preaching</a:t>
                      </a:r>
                      <a:endParaRPr lang="en-US" sz="2400" b="1" i="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Galilee</a:t>
                      </a:r>
                      <a:endParaRPr lang="en-US" sz="2400" b="1" i="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6247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King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Response of Jesus' Hometown of Nazareth</a:t>
                      </a:r>
                      <a:endParaRPr lang="en-US" sz="2400" b="1" i="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Not Receive Him, But Cast Him Out</a:t>
                      </a:r>
                      <a:endParaRPr lang="en-US" sz="2400" b="1" i="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2328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King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Where a Prophet Receives No Honor</a:t>
                      </a:r>
                      <a:endParaRPr lang="en-US" sz="2400" b="1" i="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 His Hometown, Own Household</a:t>
                      </a:r>
                      <a:endParaRPr lang="en-US" sz="2400" b="1" i="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50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Message Preached By Jesus</a:t>
                      </a:r>
                      <a:endParaRPr lang="en-US" sz="2400" b="1" i="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"Repent, for the kingdom of heaven is at hand!"</a:t>
                      </a:r>
                      <a:endParaRPr lang="en-US" sz="2400" b="1" i="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54744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5B93E5B-9112-D268-A91F-73F3A8590F3A}"/>
              </a:ext>
            </a:extLst>
          </p:cNvPr>
          <p:cNvSpPr txBox="1"/>
          <p:nvPr/>
        </p:nvSpPr>
        <p:spPr>
          <a:xfrm>
            <a:off x="550719" y="2802688"/>
            <a:ext cx="11394848" cy="395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2400" b="1" u="sng" dirty="0">
                <a:solidFill>
                  <a:schemeClr val="bg1"/>
                </a:solidFill>
              </a:rPr>
              <a:t>TEN</a:t>
            </a:r>
            <a:r>
              <a:rPr lang="en-US" sz="2400" b="1" dirty="0">
                <a:solidFill>
                  <a:schemeClr val="bg1"/>
                </a:solidFill>
              </a:rPr>
              <a:t> THINGS TO KNOW ABOUT JESUS’ MISSION:</a:t>
            </a:r>
          </a:p>
          <a:p>
            <a:pPr marL="457200" indent="-457200">
              <a:lnSpc>
                <a:spcPct val="95000"/>
              </a:lnSpc>
              <a:buFont typeface="+mj-lt"/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Jesus’ work involved </a:t>
            </a:r>
            <a:r>
              <a:rPr lang="en-US" sz="2400" b="1" u="sng" dirty="0">
                <a:solidFill>
                  <a:schemeClr val="bg1"/>
                </a:solidFill>
              </a:rPr>
              <a:t>teaching and preaching</a:t>
            </a:r>
            <a:r>
              <a:rPr lang="en-US" sz="2400" b="1" dirty="0">
                <a:solidFill>
                  <a:schemeClr val="bg1"/>
                </a:solidFill>
              </a:rPr>
              <a:t> (Luke 4:15)</a:t>
            </a:r>
          </a:p>
          <a:p>
            <a:pPr marL="457200" indent="-457200">
              <a:lnSpc>
                <a:spcPct val="95000"/>
              </a:lnSpc>
              <a:buFont typeface="+mj-lt"/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Jesus’ habit was to </a:t>
            </a:r>
            <a:r>
              <a:rPr lang="en-US" sz="2400" b="1" u="sng" dirty="0">
                <a:solidFill>
                  <a:schemeClr val="bg1"/>
                </a:solidFill>
              </a:rPr>
              <a:t>assemble in the synagogue</a:t>
            </a:r>
            <a:r>
              <a:rPr lang="en-US" sz="2400" b="1" dirty="0">
                <a:solidFill>
                  <a:schemeClr val="bg1"/>
                </a:solidFill>
              </a:rPr>
              <a:t> on the Sabbath (Luke 4:16)</a:t>
            </a:r>
          </a:p>
          <a:p>
            <a:pPr marL="457200" indent="-457200">
              <a:lnSpc>
                <a:spcPct val="95000"/>
              </a:lnSpc>
              <a:buFont typeface="+mj-lt"/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Jesus’ respect for God’s Word is seen in </a:t>
            </a:r>
            <a:r>
              <a:rPr lang="en-US" sz="2400" b="1" u="sng" dirty="0">
                <a:solidFill>
                  <a:schemeClr val="bg1"/>
                </a:solidFill>
              </a:rPr>
              <a:t>standing when it was read</a:t>
            </a:r>
            <a:r>
              <a:rPr lang="en-US" sz="2400" b="1" dirty="0">
                <a:solidFill>
                  <a:schemeClr val="bg1"/>
                </a:solidFill>
              </a:rPr>
              <a:t> (Luke 4:20)</a:t>
            </a:r>
          </a:p>
          <a:p>
            <a:pPr marL="457200" indent="-457200">
              <a:lnSpc>
                <a:spcPct val="95000"/>
              </a:lnSpc>
              <a:buFont typeface="+mj-lt"/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Jesus’ concern was particularly for those often </a:t>
            </a:r>
            <a:r>
              <a:rPr lang="en-US" sz="2400" b="1" u="sng" dirty="0">
                <a:solidFill>
                  <a:schemeClr val="bg1"/>
                </a:solidFill>
              </a:rPr>
              <a:t>overlooked</a:t>
            </a:r>
            <a:r>
              <a:rPr lang="en-US" sz="2400" b="1" dirty="0">
                <a:solidFill>
                  <a:schemeClr val="bg1"/>
                </a:solidFill>
              </a:rPr>
              <a:t> (Luke 4:18-19)</a:t>
            </a:r>
          </a:p>
          <a:p>
            <a:pPr marL="457200" indent="-457200">
              <a:lnSpc>
                <a:spcPct val="95000"/>
              </a:lnSpc>
              <a:buFont typeface="+mj-lt"/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Jesus’ identity as the </a:t>
            </a:r>
            <a:r>
              <a:rPr lang="en-US" sz="2400" b="1" u="sng" dirty="0">
                <a:solidFill>
                  <a:schemeClr val="bg1"/>
                </a:solidFill>
              </a:rPr>
              <a:t>promised Messiah</a:t>
            </a:r>
            <a:r>
              <a:rPr lang="en-US" sz="2400" b="1" dirty="0">
                <a:solidFill>
                  <a:schemeClr val="bg1"/>
                </a:solidFill>
              </a:rPr>
              <a:t> was fulfilled (Luke 4:17-21; Matt. 4:13-16)</a:t>
            </a:r>
          </a:p>
          <a:p>
            <a:pPr marL="457200" indent="-457200">
              <a:lnSpc>
                <a:spcPct val="95000"/>
              </a:lnSpc>
              <a:buFont typeface="+mj-lt"/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Jesus brings </a:t>
            </a:r>
            <a:r>
              <a:rPr lang="en-US" sz="2400" b="1" u="sng" dirty="0">
                <a:solidFill>
                  <a:schemeClr val="bg1"/>
                </a:solidFill>
              </a:rPr>
              <a:t>blessings</a:t>
            </a:r>
            <a:r>
              <a:rPr lang="en-US" sz="2400" b="1" dirty="0">
                <a:solidFill>
                  <a:schemeClr val="bg1"/>
                </a:solidFill>
              </a:rPr>
              <a:t> that no one else can (Luke 4:18-19)</a:t>
            </a:r>
          </a:p>
          <a:p>
            <a:pPr marL="457200" indent="-457200">
              <a:lnSpc>
                <a:spcPct val="95000"/>
              </a:lnSpc>
              <a:buFont typeface="+mj-lt"/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Jesus was </a:t>
            </a:r>
            <a:r>
              <a:rPr lang="en-US" sz="2400" b="1" u="sng" dirty="0">
                <a:solidFill>
                  <a:schemeClr val="bg1"/>
                </a:solidFill>
              </a:rPr>
              <a:t>rejected</a:t>
            </a:r>
            <a:r>
              <a:rPr lang="en-US" sz="2400" b="1" dirty="0">
                <a:solidFill>
                  <a:schemeClr val="bg1"/>
                </a:solidFill>
              </a:rPr>
              <a:t> by those who should have accepted Him (Luke 4:22-29; John 1:11)</a:t>
            </a:r>
          </a:p>
          <a:p>
            <a:pPr marL="457200" indent="-457200">
              <a:lnSpc>
                <a:spcPct val="95000"/>
              </a:lnSpc>
              <a:buFont typeface="+mj-lt"/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Jesus came to </a:t>
            </a:r>
            <a:r>
              <a:rPr lang="en-US" sz="2400" b="1" u="sng" dirty="0">
                <a:solidFill>
                  <a:schemeClr val="bg1"/>
                </a:solidFill>
              </a:rPr>
              <a:t>save all</a:t>
            </a:r>
            <a:r>
              <a:rPr lang="en-US" sz="2400" b="1" dirty="0">
                <a:solidFill>
                  <a:schemeClr val="bg1"/>
                </a:solidFill>
              </a:rPr>
              <a:t>, including outsiders who were hated (Luke 4:25-27)</a:t>
            </a:r>
          </a:p>
          <a:p>
            <a:pPr marL="457200" indent="-457200">
              <a:lnSpc>
                <a:spcPct val="95000"/>
              </a:lnSpc>
              <a:buFont typeface="+mj-lt"/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Jesus could </a:t>
            </a:r>
            <a:r>
              <a:rPr lang="en-US" sz="2400" b="1" u="sng" dirty="0">
                <a:solidFill>
                  <a:schemeClr val="bg1"/>
                </a:solidFill>
              </a:rPr>
              <a:t>not be stopped</a:t>
            </a:r>
            <a:r>
              <a:rPr lang="en-US" sz="2400" b="1" dirty="0">
                <a:solidFill>
                  <a:schemeClr val="bg1"/>
                </a:solidFill>
              </a:rPr>
              <a:t> from fulfilling His mission (Luke 4:28-30)</a:t>
            </a:r>
          </a:p>
          <a:p>
            <a:pPr marL="457200" indent="-457200">
              <a:lnSpc>
                <a:spcPct val="95000"/>
              </a:lnSpc>
              <a:buFont typeface="+mj-lt"/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Jesus preached, “</a:t>
            </a:r>
            <a:r>
              <a:rPr lang="en-US" sz="2400" b="1" u="sng" dirty="0">
                <a:solidFill>
                  <a:schemeClr val="bg1"/>
                </a:solidFill>
              </a:rPr>
              <a:t>Repent</a:t>
            </a:r>
            <a:r>
              <a:rPr lang="en-US" sz="2400" b="1" dirty="0">
                <a:solidFill>
                  <a:schemeClr val="bg1"/>
                </a:solidFill>
              </a:rPr>
              <a:t>, for the </a:t>
            </a:r>
            <a:r>
              <a:rPr lang="en-US" sz="2400" b="1" u="sng" dirty="0">
                <a:solidFill>
                  <a:schemeClr val="bg1"/>
                </a:solidFill>
              </a:rPr>
              <a:t>kingdom of heaven</a:t>
            </a:r>
            <a:r>
              <a:rPr lang="en-US" sz="2400" b="1" dirty="0">
                <a:solidFill>
                  <a:schemeClr val="bg1"/>
                </a:solidFill>
              </a:rPr>
              <a:t> is at hand” (Matt. 4:17)</a:t>
            </a:r>
          </a:p>
        </p:txBody>
      </p:sp>
    </p:spTree>
    <p:extLst>
      <p:ext uri="{BB962C8B-B14F-4D97-AF65-F5344CB8AC3E}">
        <p14:creationId xmlns:p14="http://schemas.microsoft.com/office/powerpoint/2010/main" val="3516793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978</TotalTime>
  <Words>409</Words>
  <Application>Microsoft Office PowerPoint</Application>
  <PresentationFormat>Widescreen</PresentationFormat>
  <Paragraphs>53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34</cp:revision>
  <dcterms:created xsi:type="dcterms:W3CDTF">2022-01-02T19:06:09Z</dcterms:created>
  <dcterms:modified xsi:type="dcterms:W3CDTF">2023-02-12T21:23:38Z</dcterms:modified>
</cp:coreProperties>
</file>