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onstantia" panose="02030602050306030303" pitchFamily="18" charset="0"/>
      <p:regular r:id="rId13"/>
      <p:bold r:id="rId14"/>
      <p:italic r:id="rId15"/>
      <p:boldItalic r:id="rId16"/>
    </p:embeddedFont>
    <p:embeddedFont>
      <p:font typeface="Constantine" panose="000005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91AA-5C55-DC34-B4DB-75238D499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D2EAF8-ACFA-5E6D-4000-E86A5C007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480B2-DCDF-BB30-647F-9C7D9944C41C}"/>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F5C1DAC3-CED5-9FAA-590B-0F2DBC5D2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EA1E6-FE0E-0C67-E22B-897E2F4AEFC8}"/>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77159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D6A0-8460-4200-E7A4-FB58FBF44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B78D1-35C6-B81E-4503-454F834BC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026F2-46C4-D9E1-0717-97C977D5C759}"/>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8431E4D9-1014-9D03-C663-8D2BD40DF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C08F9-52B4-1B35-DF15-A50CE41267BB}"/>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99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E342B-70DE-C8AA-E985-C01887160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9BDE7-0408-1124-2708-600F4489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98D14-8778-B0A1-6725-563F69969AA8}"/>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BD3D3DAF-CCFE-24E1-A404-7193FAB19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48E84-3514-7C72-2BD4-AD411F4F74E8}"/>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37889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0BF8-D00C-98CF-35D8-7232F2AA1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D52D-D235-0B92-AA91-79620F81F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AC574-6D0D-B21B-7A39-DC685CE16030}"/>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C6798687-D6B7-C8F8-11A8-2BD735F8C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902DA-CC75-ECE3-851E-19457D0FD979}"/>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2264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883-1E20-1048-C9AF-0F6A06E0A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FCA9F1-5D9F-4345-F61F-9D9D4DDA2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497D1-0138-C1DC-01D1-6C96321FCA85}"/>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45B2DB96-5376-EC1A-71E5-6DD044D2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9B2D4-C048-8390-2394-A937FDBF6491}"/>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7126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DEF7-F823-7942-1A50-84D487EE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86FA4-6729-750A-7B81-9A62BAEE3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057F4A-A903-50AC-9A93-C0DD431AD2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BF6E3-08A2-79AA-0628-BA79B45C37F3}"/>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6" name="Footer Placeholder 5">
            <a:extLst>
              <a:ext uri="{FF2B5EF4-FFF2-40B4-BE49-F238E27FC236}">
                <a16:creationId xmlns:a16="http://schemas.microsoft.com/office/drawing/2014/main" id="{7B5A2C4A-9D62-3BA1-55FD-CE1770586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B476D-9B48-8293-93C3-8D47E8FD6BC9}"/>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6303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C456-557B-70F8-F403-A14AD2233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901810-E82E-D93F-186C-B0D099101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8731D-1E8B-826C-EA03-5076EFC4C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94A19-F41D-E692-7025-C79DE5102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3A3EE-5159-FB07-D68A-01988B938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DE89E-9950-A9CD-293C-47D541B4CA38}"/>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8" name="Footer Placeholder 7">
            <a:extLst>
              <a:ext uri="{FF2B5EF4-FFF2-40B4-BE49-F238E27FC236}">
                <a16:creationId xmlns:a16="http://schemas.microsoft.com/office/drawing/2014/main" id="{DDF2EB52-A0F1-D7C0-F328-05A8318BB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41505-53F5-36B3-7BAF-2B61863A608C}"/>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6974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1B51-2F55-47F3-37A3-A60596D93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AAEAE-640D-1A61-74EA-906B514A2F60}"/>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4" name="Footer Placeholder 3">
            <a:extLst>
              <a:ext uri="{FF2B5EF4-FFF2-40B4-BE49-F238E27FC236}">
                <a16:creationId xmlns:a16="http://schemas.microsoft.com/office/drawing/2014/main" id="{40183DA0-8257-36D4-2590-AAE8BFC4D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7267C-E218-BD2D-E24D-A64B66225F56}"/>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30060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FE915-9F94-06C0-C341-9A13ED7CE315}"/>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3" name="Footer Placeholder 2">
            <a:extLst>
              <a:ext uri="{FF2B5EF4-FFF2-40B4-BE49-F238E27FC236}">
                <a16:creationId xmlns:a16="http://schemas.microsoft.com/office/drawing/2014/main" id="{F493B000-B0F3-B62D-A600-B7893DEC4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947077-1BC6-CD84-D218-0B3E3278F6BD}"/>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22525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8DC0-6841-1849-4CEA-EFFBB6A76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292D1-A737-91A2-F8EE-C7880F6A3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C29A8-26C7-C6C3-EE67-8708C5D40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E168D-F9FF-6FA8-0CFA-18C404F810FC}"/>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6" name="Footer Placeholder 5">
            <a:extLst>
              <a:ext uri="{FF2B5EF4-FFF2-40B4-BE49-F238E27FC236}">
                <a16:creationId xmlns:a16="http://schemas.microsoft.com/office/drawing/2014/main" id="{5B8A1F32-4EFF-FE34-9FE0-AF8BE3369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2E1B4-7E1D-1088-E3D4-955040E16C46}"/>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26870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75A9-425A-440B-72F5-63B9BB310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FB8CC-D3D1-4E55-0AA2-B38BDFEC4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58DEA-EAE4-9BEC-6122-1D053D8AA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2E0C4-E3D8-A77F-2D44-F9DDEB7A49B6}"/>
              </a:ext>
            </a:extLst>
          </p:cNvPr>
          <p:cNvSpPr>
            <a:spLocks noGrp="1"/>
          </p:cNvSpPr>
          <p:nvPr>
            <p:ph type="dt" sz="half" idx="10"/>
          </p:nvPr>
        </p:nvSpPr>
        <p:spPr/>
        <p:txBody>
          <a:bodyPr/>
          <a:lstStyle/>
          <a:p>
            <a:fld id="{90010C01-54B9-441D-8C4C-B88E9AD3EB0D}" type="datetimeFigureOut">
              <a:rPr lang="en-US" smtClean="0"/>
              <a:t>12/21/2022</a:t>
            </a:fld>
            <a:endParaRPr lang="en-US"/>
          </a:p>
        </p:txBody>
      </p:sp>
      <p:sp>
        <p:nvSpPr>
          <p:cNvPr id="6" name="Footer Placeholder 5">
            <a:extLst>
              <a:ext uri="{FF2B5EF4-FFF2-40B4-BE49-F238E27FC236}">
                <a16:creationId xmlns:a16="http://schemas.microsoft.com/office/drawing/2014/main" id="{673B6C97-5996-3D14-8C9F-547A91F8E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55092-9A39-596F-8388-110CF77FC7C3}"/>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3450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F4045-8584-E86C-BB80-C80B766FB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AD05B-30F0-5154-50B1-957D2A689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6845-657C-63C7-8402-4CDC9D229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10C01-54B9-441D-8C4C-B88E9AD3EB0D}" type="datetimeFigureOut">
              <a:rPr lang="en-US" smtClean="0"/>
              <a:t>12/21/2022</a:t>
            </a:fld>
            <a:endParaRPr lang="en-US"/>
          </a:p>
        </p:txBody>
      </p:sp>
      <p:sp>
        <p:nvSpPr>
          <p:cNvPr id="5" name="Footer Placeholder 4">
            <a:extLst>
              <a:ext uri="{FF2B5EF4-FFF2-40B4-BE49-F238E27FC236}">
                <a16:creationId xmlns:a16="http://schemas.microsoft.com/office/drawing/2014/main" id="{4B6A5D6E-5914-2E82-5F4B-C3EAFA0F6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E2E91-E22E-F1CD-AAE2-CB8F1EC9C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F4D7-3582-4374-9BA9-0206D0E667A5}" type="slidenum">
              <a:rPr lang="en-US" smtClean="0"/>
              <a:t>‹#›</a:t>
            </a:fld>
            <a:endParaRPr lang="en-US"/>
          </a:p>
        </p:txBody>
      </p:sp>
    </p:spTree>
    <p:extLst>
      <p:ext uri="{BB962C8B-B14F-4D97-AF65-F5344CB8AC3E}">
        <p14:creationId xmlns:p14="http://schemas.microsoft.com/office/powerpoint/2010/main" val="355557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6765-C858-52A6-F492-857E0DCFEC5A}"/>
              </a:ext>
            </a:extLst>
          </p:cNvPr>
          <p:cNvSpPr>
            <a:spLocks noGrp="1"/>
          </p:cNvSpPr>
          <p:nvPr>
            <p:ph type="ctrTitle"/>
          </p:nvPr>
        </p:nvSpPr>
        <p:spPr>
          <a:xfrm>
            <a:off x="497941" y="1113309"/>
            <a:ext cx="11316831" cy="1934423"/>
          </a:xfrm>
        </p:spPr>
        <p:txBody>
          <a:bodyPr>
            <a:normAutofit/>
          </a:bodyPr>
          <a:lstStyle/>
          <a:p>
            <a:r>
              <a:rPr lang="en-US" sz="11500" dirty="0">
                <a:solidFill>
                  <a:schemeClr val="bg1"/>
                </a:solidFill>
                <a:effectLst>
                  <a:outerShdw blurRad="38100" dist="38100" dir="2700000" algn="tl">
                    <a:srgbClr val="000000">
                      <a:alpha val="43137"/>
                    </a:srgbClr>
                  </a:outerShdw>
                </a:effectLst>
                <a:latin typeface="Constantine" panose="00000500000000000000" pitchFamily="2" charset="0"/>
              </a:rPr>
              <a:t>Deuteronomy</a:t>
            </a:r>
          </a:p>
        </p:txBody>
      </p:sp>
      <p:sp>
        <p:nvSpPr>
          <p:cNvPr id="3" name="Subtitle 2">
            <a:extLst>
              <a:ext uri="{FF2B5EF4-FFF2-40B4-BE49-F238E27FC236}">
                <a16:creationId xmlns:a16="http://schemas.microsoft.com/office/drawing/2014/main" id="{C53D8F8A-E6DD-26F4-4811-93D181BC86BE}"/>
              </a:ext>
            </a:extLst>
          </p:cNvPr>
          <p:cNvSpPr>
            <a:spLocks noGrp="1"/>
          </p:cNvSpPr>
          <p:nvPr>
            <p:ph type="subTitle" idx="1"/>
          </p:nvPr>
        </p:nvSpPr>
        <p:spPr>
          <a:xfrm>
            <a:off x="1524000" y="2841553"/>
            <a:ext cx="9144000" cy="1069549"/>
          </a:xfrm>
        </p:spPr>
        <p:txBody>
          <a:bodyPr>
            <a:normAutofit/>
          </a:bodyPr>
          <a:lstStyle/>
          <a:p>
            <a:r>
              <a:rPr lang="en-US" sz="5400" dirty="0">
                <a:solidFill>
                  <a:schemeClr val="bg1"/>
                </a:solidFill>
                <a:effectLst>
                  <a:outerShdw blurRad="38100" dist="38100" dir="2700000" algn="tl">
                    <a:srgbClr val="000000">
                      <a:alpha val="43137"/>
                    </a:srgbClr>
                  </a:outerShdw>
                </a:effectLst>
                <a:latin typeface="Constantia" panose="02030602050306030303" pitchFamily="18" charset="0"/>
              </a:rPr>
              <a:t>The Second Giving of the Law</a:t>
            </a:r>
          </a:p>
        </p:txBody>
      </p:sp>
      <p:cxnSp>
        <p:nvCxnSpPr>
          <p:cNvPr id="5" name="Straight Connector 4">
            <a:extLst>
              <a:ext uri="{FF2B5EF4-FFF2-40B4-BE49-F238E27FC236}">
                <a16:creationId xmlns:a16="http://schemas.microsoft.com/office/drawing/2014/main" id="{7A689C94-CEF2-F0DE-B4F3-C3F0AA1ADD07}"/>
              </a:ext>
            </a:extLst>
          </p:cNvPr>
          <p:cNvCxnSpPr/>
          <p:nvPr/>
        </p:nvCxnSpPr>
        <p:spPr>
          <a:xfrm>
            <a:off x="1086416" y="2785195"/>
            <a:ext cx="9967865" cy="0"/>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7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Introduction</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r>
              <a:rPr lang="en-US" dirty="0">
                <a:latin typeface="Constantia" panose="02030602050306030303" pitchFamily="18" charset="0"/>
              </a:rPr>
              <a:t>Deuteronomy, the second law, comes from chapter 17:18</a:t>
            </a:r>
          </a:p>
          <a:p>
            <a:r>
              <a:rPr lang="en-US" dirty="0">
                <a:latin typeface="Constantia" panose="02030602050306030303" pitchFamily="18" charset="0"/>
              </a:rPr>
              <a:t>The Talmud refers the book as </a:t>
            </a:r>
            <a:r>
              <a:rPr lang="en-US" dirty="0" err="1">
                <a:latin typeface="Constantia" panose="02030602050306030303" pitchFamily="18" charset="0"/>
              </a:rPr>
              <a:t>Mishneh</a:t>
            </a:r>
            <a:r>
              <a:rPr lang="en-US" dirty="0">
                <a:latin typeface="Constantia" panose="02030602050306030303" pitchFamily="18" charset="0"/>
              </a:rPr>
              <a:t> Torah, or repetition of the Torah. </a:t>
            </a:r>
          </a:p>
          <a:p>
            <a:r>
              <a:rPr lang="en-US" dirty="0">
                <a:latin typeface="Constantia" panose="02030602050306030303" pitchFamily="18" charset="0"/>
              </a:rPr>
              <a:t>The book is a series of lessons given possibly over the time span of 5 weeks.</a:t>
            </a:r>
          </a:p>
          <a:p>
            <a:r>
              <a:rPr lang="en-US" dirty="0">
                <a:latin typeface="Constantia" panose="02030602050306030303" pitchFamily="18" charset="0"/>
              </a:rPr>
              <a:t>Two purposes of the book</a:t>
            </a:r>
          </a:p>
          <a:p>
            <a:pPr lvl="1"/>
            <a:r>
              <a:rPr lang="en-US" dirty="0">
                <a:latin typeface="Constantia" panose="02030602050306030303" pitchFamily="18" charset="0"/>
              </a:rPr>
              <a:t>To call the younger generation to remember </a:t>
            </a:r>
          </a:p>
          <a:p>
            <a:pPr lvl="1"/>
            <a:r>
              <a:rPr lang="en-US" dirty="0">
                <a:latin typeface="Constantia" panose="02030602050306030303" pitchFamily="18" charset="0"/>
              </a:rPr>
              <a:t>To lead them into obedience</a:t>
            </a:r>
          </a:p>
          <a:p>
            <a:r>
              <a:rPr lang="en-US" dirty="0">
                <a:latin typeface="Constantia" panose="02030602050306030303" pitchFamily="18" charset="0"/>
              </a:rPr>
              <a:t>The book opens with, “These are the words which Moses spoke to all Israel across the Jordan in the wilderness” and closes with, “Since that time no prophet has risen in Israel like Moses, whom the Lord knew face to face.”</a:t>
            </a:r>
          </a:p>
          <a:p>
            <a:r>
              <a:rPr lang="en-US" dirty="0">
                <a:latin typeface="Constantia" panose="02030602050306030303" pitchFamily="18" charset="0"/>
              </a:rPr>
              <a:t>There is a plea to…</a:t>
            </a:r>
          </a:p>
          <a:p>
            <a:pPr lvl="1"/>
            <a:r>
              <a:rPr lang="en-US" dirty="0">
                <a:latin typeface="Constantia" panose="02030602050306030303" pitchFamily="18" charset="0"/>
              </a:rPr>
              <a:t>Remember and not forget</a:t>
            </a:r>
          </a:p>
          <a:p>
            <a:pPr lvl="1"/>
            <a:r>
              <a:rPr lang="en-US" dirty="0">
                <a:latin typeface="Constantia" panose="02030602050306030303" pitchFamily="18" charset="0"/>
              </a:rPr>
              <a:t>To teach future generations</a:t>
            </a:r>
          </a:p>
          <a:p>
            <a:pPr lvl="1"/>
            <a:r>
              <a:rPr lang="en-US" dirty="0">
                <a:latin typeface="Constantia" panose="02030602050306030303" pitchFamily="18" charset="0"/>
              </a:rPr>
              <a:t>To keep and practice what was taught them.</a:t>
            </a:r>
          </a:p>
          <a:p>
            <a:endParaRPr lang="en-US" dirty="0">
              <a:latin typeface="Constantia" panose="02030602050306030303" pitchFamily="18" charset="0"/>
            </a:endParaRPr>
          </a:p>
        </p:txBody>
      </p:sp>
    </p:spTree>
    <p:extLst>
      <p:ext uri="{BB962C8B-B14F-4D97-AF65-F5344CB8AC3E}">
        <p14:creationId xmlns:p14="http://schemas.microsoft.com/office/powerpoint/2010/main" val="35328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Outline</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pPr marL="571500" indent="-571500">
              <a:buAutoNum type="romanUcPeriod"/>
            </a:pPr>
            <a:r>
              <a:rPr lang="en-US" dirty="0">
                <a:latin typeface="Constantia" panose="02030602050306030303" pitchFamily="18" charset="0"/>
              </a:rPr>
              <a:t>A Brief Background to the Speech 1:1-4</a:t>
            </a:r>
          </a:p>
          <a:p>
            <a:pPr marL="571500" indent="-571500">
              <a:buAutoNum type="romanUcPeriod"/>
            </a:pPr>
            <a:r>
              <a:rPr lang="en-US" dirty="0">
                <a:latin typeface="Constantia" panose="02030602050306030303" pitchFamily="18" charset="0"/>
              </a:rPr>
              <a:t>The Speech 1:5-26:19</a:t>
            </a:r>
          </a:p>
          <a:p>
            <a:pPr marL="971550" lvl="1" indent="-514350">
              <a:buAutoNum type="alphaUcPeriod"/>
            </a:pPr>
            <a:r>
              <a:rPr lang="en-US" dirty="0">
                <a:latin typeface="Constantia" panose="02030602050306030303" pitchFamily="18" charset="0"/>
              </a:rPr>
              <a:t>Historical Prologue 1:5-4:49</a:t>
            </a:r>
          </a:p>
          <a:p>
            <a:pPr marL="971550" lvl="1" indent="-514350">
              <a:buAutoNum type="alphaUcPeriod"/>
            </a:pPr>
            <a:r>
              <a:rPr lang="en-US" dirty="0">
                <a:latin typeface="Constantia" panose="02030602050306030303" pitchFamily="18" charset="0"/>
              </a:rPr>
              <a:t>The Law 5-26</a:t>
            </a:r>
          </a:p>
          <a:p>
            <a:pPr marL="971550" lvl="1" indent="-514350">
              <a:buAutoNum type="alphaUcPeriod"/>
            </a:pPr>
            <a:r>
              <a:rPr lang="en-US" dirty="0">
                <a:latin typeface="Constantia" panose="02030602050306030303" pitchFamily="18" charset="0"/>
              </a:rPr>
              <a:t>The Great Commandments 5-6</a:t>
            </a:r>
          </a:p>
          <a:p>
            <a:pPr marL="971550" lvl="1" indent="-514350">
              <a:buAutoNum type="alphaUcPeriod"/>
            </a:pPr>
            <a:r>
              <a:rPr lang="en-US" dirty="0">
                <a:latin typeface="Constantia" panose="02030602050306030303" pitchFamily="18" charset="0"/>
              </a:rPr>
              <a:t>The Great Relationship between God and Israel 7-11</a:t>
            </a:r>
          </a:p>
          <a:p>
            <a:pPr marL="971550" lvl="1" indent="-514350">
              <a:buAutoNum type="alphaUcPeriod"/>
            </a:pPr>
            <a:r>
              <a:rPr lang="en-US" dirty="0">
                <a:latin typeface="Constantia" panose="02030602050306030303" pitchFamily="18" charset="0"/>
              </a:rPr>
              <a:t>The Many Commandments 12-26</a:t>
            </a:r>
          </a:p>
          <a:p>
            <a:pPr marL="571500" indent="-571500">
              <a:buAutoNum type="romanUcPeriod" startAt="3"/>
            </a:pPr>
            <a:r>
              <a:rPr lang="en-US" dirty="0">
                <a:latin typeface="Constantia" panose="02030602050306030303" pitchFamily="18" charset="0"/>
              </a:rPr>
              <a:t>The Epilogue of the Speech 27-32</a:t>
            </a:r>
          </a:p>
          <a:p>
            <a:pPr marL="971550" lvl="1" indent="-514350">
              <a:buAutoNum type="alphaUcPeriod"/>
            </a:pPr>
            <a:r>
              <a:rPr lang="en-US" dirty="0">
                <a:latin typeface="Constantia" panose="02030602050306030303" pitchFamily="18" charset="0"/>
              </a:rPr>
              <a:t>Curses and Blessings 27-30</a:t>
            </a:r>
          </a:p>
          <a:p>
            <a:pPr marL="971550" lvl="1" indent="-514350">
              <a:buAutoNum type="alphaUcPeriod"/>
            </a:pPr>
            <a:r>
              <a:rPr lang="en-US" dirty="0">
                <a:latin typeface="Constantia" panose="02030602050306030303" pitchFamily="18" charset="0"/>
              </a:rPr>
              <a:t>A Look to the Future 31</a:t>
            </a:r>
          </a:p>
          <a:p>
            <a:pPr marL="971550" lvl="1" indent="-514350">
              <a:buAutoNum type="alphaUcPeriod"/>
            </a:pPr>
            <a:r>
              <a:rPr lang="en-US" dirty="0">
                <a:latin typeface="Constantia" panose="02030602050306030303" pitchFamily="18" charset="0"/>
              </a:rPr>
              <a:t>A Song for the Future 32</a:t>
            </a:r>
          </a:p>
          <a:p>
            <a:pPr marL="971550" lvl="1" indent="-514350">
              <a:buAutoNum type="alphaUcPeriod"/>
            </a:pPr>
            <a:r>
              <a:rPr lang="en-US" dirty="0">
                <a:latin typeface="Constantia" panose="02030602050306030303" pitchFamily="18" charset="0"/>
              </a:rPr>
              <a:t>A Final Blessing 33</a:t>
            </a:r>
          </a:p>
          <a:p>
            <a:pPr marL="971550" lvl="1" indent="-514350">
              <a:buAutoNum type="alphaUcPeriod"/>
            </a:pPr>
            <a:r>
              <a:rPr lang="en-US" dirty="0">
                <a:latin typeface="Constantia" panose="02030602050306030303" pitchFamily="18" charset="0"/>
              </a:rPr>
              <a:t>The Death of a Prophet 34</a:t>
            </a:r>
          </a:p>
        </p:txBody>
      </p:sp>
    </p:spTree>
    <p:extLst>
      <p:ext uri="{BB962C8B-B14F-4D97-AF65-F5344CB8AC3E}">
        <p14:creationId xmlns:p14="http://schemas.microsoft.com/office/powerpoint/2010/main" val="20446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A Brief Background to the Speech 1:1-4</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r>
              <a:rPr lang="en-US" sz="3200" dirty="0">
                <a:latin typeface="Constantia" panose="02030602050306030303" pitchFamily="18" charset="0"/>
              </a:rPr>
              <a:t>Authority 1:1</a:t>
            </a:r>
          </a:p>
          <a:p>
            <a:pPr lvl="1"/>
            <a:r>
              <a:rPr lang="en-US" dirty="0">
                <a:latin typeface="Constantia" panose="02030602050306030303" pitchFamily="18" charset="0"/>
              </a:rPr>
              <a:t>“The words Moses spoke”</a:t>
            </a:r>
          </a:p>
          <a:p>
            <a:pPr lvl="1"/>
            <a:r>
              <a:rPr lang="en-US" dirty="0">
                <a:latin typeface="Constantia" panose="02030602050306030303" pitchFamily="18" charset="0"/>
              </a:rPr>
              <a:t>Numbers opens with, “Then the LORD spoke to Moses”</a:t>
            </a:r>
          </a:p>
          <a:p>
            <a:pPr lvl="1"/>
            <a:r>
              <a:rPr lang="en-US" dirty="0">
                <a:latin typeface="Constantia" panose="02030602050306030303" pitchFamily="18" charset="0"/>
              </a:rPr>
              <a:t>We are not given a reason for the difference and verse 3 tells us that this is given by the commandment of God. </a:t>
            </a:r>
          </a:p>
          <a:p>
            <a:r>
              <a:rPr lang="en-US" sz="3200" dirty="0">
                <a:latin typeface="Constantia" panose="02030602050306030303" pitchFamily="18" charset="0"/>
              </a:rPr>
              <a:t>Location 1:1-2</a:t>
            </a:r>
          </a:p>
          <a:p>
            <a:pPr lvl="1"/>
            <a:r>
              <a:rPr lang="en-US" dirty="0">
                <a:latin typeface="Constantia" panose="02030602050306030303" pitchFamily="18" charset="0"/>
              </a:rPr>
              <a:t>We don’t know where all these locations are currently located</a:t>
            </a:r>
          </a:p>
          <a:p>
            <a:pPr lvl="1"/>
            <a:r>
              <a:rPr lang="en-US" dirty="0">
                <a:latin typeface="Constantia" panose="02030602050306030303" pitchFamily="18" charset="0"/>
              </a:rPr>
              <a:t>It would have given those of that time a location</a:t>
            </a:r>
          </a:p>
          <a:p>
            <a:r>
              <a:rPr lang="en-US" sz="3200" dirty="0">
                <a:latin typeface="Constantia" panose="02030602050306030303" pitchFamily="18" charset="0"/>
              </a:rPr>
              <a:t>Time stamp 1:3-4</a:t>
            </a:r>
          </a:p>
          <a:p>
            <a:pPr lvl="1"/>
            <a:r>
              <a:rPr lang="en-US" dirty="0">
                <a:latin typeface="Constantia" panose="02030602050306030303" pitchFamily="18" charset="0"/>
              </a:rPr>
              <a:t>1</a:t>
            </a:r>
            <a:r>
              <a:rPr lang="en-US" baseline="30000" dirty="0">
                <a:latin typeface="Constantia" panose="02030602050306030303" pitchFamily="18" charset="0"/>
              </a:rPr>
              <a:t>st</a:t>
            </a:r>
            <a:r>
              <a:rPr lang="en-US" dirty="0">
                <a:latin typeface="Constantia" panose="02030602050306030303" pitchFamily="18" charset="0"/>
              </a:rPr>
              <a:t> day of 11</a:t>
            </a:r>
            <a:r>
              <a:rPr lang="en-US" baseline="30000" dirty="0">
                <a:latin typeface="Constantia" panose="02030602050306030303" pitchFamily="18" charset="0"/>
              </a:rPr>
              <a:t>th</a:t>
            </a:r>
            <a:r>
              <a:rPr lang="en-US" dirty="0">
                <a:latin typeface="Constantia" panose="02030602050306030303" pitchFamily="18" charset="0"/>
              </a:rPr>
              <a:t> month of the 40</a:t>
            </a:r>
            <a:r>
              <a:rPr lang="en-US" baseline="30000" dirty="0">
                <a:latin typeface="Constantia" panose="02030602050306030303" pitchFamily="18" charset="0"/>
              </a:rPr>
              <a:t>th</a:t>
            </a:r>
            <a:r>
              <a:rPr lang="en-US" dirty="0">
                <a:latin typeface="Constantia" panose="02030602050306030303" pitchFamily="18" charset="0"/>
              </a:rPr>
              <a:t> year after leaving Egypt</a:t>
            </a:r>
          </a:p>
          <a:p>
            <a:pPr lvl="1"/>
            <a:r>
              <a:rPr lang="en-US" dirty="0">
                <a:latin typeface="Constantia" panose="02030602050306030303" pitchFamily="18" charset="0"/>
              </a:rPr>
              <a:t>Another documentation of authority 1:3</a:t>
            </a:r>
          </a:p>
          <a:p>
            <a:pPr lvl="1"/>
            <a:r>
              <a:rPr lang="en-US" dirty="0">
                <a:latin typeface="Constantia" panose="02030602050306030303" pitchFamily="18" charset="0"/>
              </a:rPr>
              <a:t>After they had cleared out the kings to the East of the Jordan 1:4</a:t>
            </a:r>
          </a:p>
        </p:txBody>
      </p:sp>
    </p:spTree>
    <p:extLst>
      <p:ext uri="{BB962C8B-B14F-4D97-AF65-F5344CB8AC3E}">
        <p14:creationId xmlns:p14="http://schemas.microsoft.com/office/powerpoint/2010/main" val="19805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The Speech 1:5-26:19</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pPr marL="0" indent="0">
              <a:buNone/>
            </a:pPr>
            <a:r>
              <a:rPr lang="en-US" sz="3200" dirty="0">
                <a:latin typeface="Constantia" panose="02030602050306030303" pitchFamily="18" charset="0"/>
              </a:rPr>
              <a:t>Historical Prologue 1:5-4:49</a:t>
            </a:r>
          </a:p>
          <a:p>
            <a:pPr marL="514350" indent="-514350">
              <a:buFont typeface="+mj-lt"/>
              <a:buAutoNum type="arabicPeriod"/>
            </a:pPr>
            <a:r>
              <a:rPr lang="en-US" sz="3200" dirty="0">
                <a:latin typeface="Constantia" panose="02030602050306030303" pitchFamily="18" charset="0"/>
              </a:rPr>
              <a:t>Horeb/Sinai to Kadesh 1:5-21</a:t>
            </a:r>
          </a:p>
          <a:p>
            <a:pPr marL="514350" indent="-514350">
              <a:lnSpc>
                <a:spcPct val="50000"/>
              </a:lnSpc>
              <a:buFont typeface="+mj-lt"/>
              <a:buAutoNum type="arabicPeriod"/>
            </a:pPr>
            <a:r>
              <a:rPr lang="en-US" sz="3200" dirty="0">
                <a:latin typeface="Constantia" panose="02030602050306030303" pitchFamily="18" charset="0"/>
              </a:rPr>
              <a:t>The Spies and Rebellion 1:22-46</a:t>
            </a:r>
          </a:p>
          <a:p>
            <a:pPr marL="514350" indent="-514350">
              <a:lnSpc>
                <a:spcPct val="50000"/>
              </a:lnSpc>
              <a:buFont typeface="+mj-lt"/>
              <a:buAutoNum type="arabicPeriod"/>
            </a:pPr>
            <a:r>
              <a:rPr lang="en-US" sz="3200" dirty="0">
                <a:latin typeface="Constantia" panose="02030602050306030303" pitchFamily="18" charset="0"/>
              </a:rPr>
              <a:t>Wandering In the Wilderness 2:1-15</a:t>
            </a:r>
          </a:p>
          <a:p>
            <a:pPr marL="514350" indent="-514350">
              <a:lnSpc>
                <a:spcPct val="50000"/>
              </a:lnSpc>
              <a:buFont typeface="+mj-lt"/>
              <a:buAutoNum type="arabicPeriod"/>
            </a:pPr>
            <a:r>
              <a:rPr lang="en-US" sz="3200" dirty="0">
                <a:latin typeface="Constantia" panose="02030602050306030303" pitchFamily="18" charset="0"/>
              </a:rPr>
              <a:t>The First Generation is Dead 2:16-25</a:t>
            </a:r>
          </a:p>
          <a:p>
            <a:pPr marL="514350" indent="-514350">
              <a:lnSpc>
                <a:spcPct val="50000"/>
              </a:lnSpc>
              <a:buFont typeface="+mj-lt"/>
              <a:buAutoNum type="arabicPeriod"/>
            </a:pPr>
            <a:r>
              <a:rPr lang="en-US" sz="3200" dirty="0">
                <a:latin typeface="Constantia" panose="02030602050306030303" pitchFamily="18" charset="0"/>
              </a:rPr>
              <a:t>Demise of </a:t>
            </a:r>
            <a:r>
              <a:rPr lang="en-US" sz="3200" dirty="0" err="1">
                <a:latin typeface="Constantia" panose="02030602050306030303" pitchFamily="18" charset="0"/>
              </a:rPr>
              <a:t>Sihon</a:t>
            </a:r>
            <a:r>
              <a:rPr lang="en-US" sz="3200" dirty="0">
                <a:latin typeface="Constantia" panose="02030602050306030303" pitchFamily="18" charset="0"/>
              </a:rPr>
              <a:t> 2:26-37</a:t>
            </a:r>
          </a:p>
          <a:p>
            <a:pPr marL="514350" indent="-514350">
              <a:lnSpc>
                <a:spcPct val="50000"/>
              </a:lnSpc>
              <a:buFont typeface="+mj-lt"/>
              <a:buAutoNum type="arabicPeriod"/>
            </a:pPr>
            <a:r>
              <a:rPr lang="en-US" sz="3200" dirty="0">
                <a:latin typeface="Constantia" panose="02030602050306030303" pitchFamily="18" charset="0"/>
              </a:rPr>
              <a:t>Demise of </a:t>
            </a:r>
            <a:r>
              <a:rPr lang="en-US" sz="3200" dirty="0" err="1">
                <a:latin typeface="Constantia" panose="02030602050306030303" pitchFamily="18" charset="0"/>
              </a:rPr>
              <a:t>Og</a:t>
            </a:r>
            <a:r>
              <a:rPr lang="en-US" sz="3200" dirty="0">
                <a:latin typeface="Constantia" panose="02030602050306030303" pitchFamily="18" charset="0"/>
              </a:rPr>
              <a:t> 3:1-17</a:t>
            </a:r>
          </a:p>
          <a:p>
            <a:pPr marL="514350" indent="-514350">
              <a:lnSpc>
                <a:spcPct val="50000"/>
              </a:lnSpc>
              <a:buFont typeface="+mj-lt"/>
              <a:buAutoNum type="arabicPeriod"/>
            </a:pPr>
            <a:r>
              <a:rPr lang="en-US" sz="3200" dirty="0">
                <a:latin typeface="Constantia" panose="02030602050306030303" pitchFamily="18" charset="0"/>
              </a:rPr>
              <a:t>Pact Made with Jair, Gad, and Reuben 3:18-22</a:t>
            </a:r>
          </a:p>
          <a:p>
            <a:pPr marL="514350" indent="-514350">
              <a:lnSpc>
                <a:spcPct val="50000"/>
              </a:lnSpc>
              <a:buFont typeface="+mj-lt"/>
              <a:buAutoNum type="arabicPeriod"/>
            </a:pPr>
            <a:r>
              <a:rPr lang="en-US" sz="3200" dirty="0">
                <a:latin typeface="Constantia" panose="02030602050306030303" pitchFamily="18" charset="0"/>
              </a:rPr>
              <a:t>Moses Sees the Promised Land 3:23-29</a:t>
            </a:r>
          </a:p>
          <a:p>
            <a:pPr marL="514350" indent="-514350">
              <a:lnSpc>
                <a:spcPct val="50000"/>
              </a:lnSpc>
              <a:buFont typeface="+mj-lt"/>
              <a:buAutoNum type="arabicPeriod"/>
            </a:pPr>
            <a:r>
              <a:rPr lang="en-US" sz="3200" dirty="0">
                <a:latin typeface="Constantia" panose="02030602050306030303" pitchFamily="18" charset="0"/>
              </a:rPr>
              <a:t>A Call to Obedience 4:1-9</a:t>
            </a:r>
          </a:p>
          <a:p>
            <a:pPr marL="514350" indent="-514350">
              <a:lnSpc>
                <a:spcPct val="50000"/>
              </a:lnSpc>
              <a:buFont typeface="+mj-lt"/>
              <a:buAutoNum type="arabicPeriod"/>
            </a:pPr>
            <a:r>
              <a:rPr lang="en-US" sz="3200" dirty="0">
                <a:latin typeface="Constantia" panose="02030602050306030303" pitchFamily="18" charset="0"/>
              </a:rPr>
              <a:t>Remember Horeb 4:10-20</a:t>
            </a:r>
          </a:p>
          <a:p>
            <a:pPr marL="514350" indent="-514350">
              <a:lnSpc>
                <a:spcPct val="50000"/>
              </a:lnSpc>
              <a:buFont typeface="+mj-lt"/>
              <a:buAutoNum type="arabicPeriod"/>
            </a:pPr>
            <a:r>
              <a:rPr lang="en-US" sz="3200" dirty="0">
                <a:latin typeface="Constantia" panose="02030602050306030303" pitchFamily="18" charset="0"/>
              </a:rPr>
              <a:t>The Anger vs the Love of the Lord 4:21-40</a:t>
            </a:r>
          </a:p>
          <a:p>
            <a:pPr marL="514350" indent="-514350">
              <a:lnSpc>
                <a:spcPct val="50000"/>
              </a:lnSpc>
              <a:buFont typeface="+mj-lt"/>
              <a:buAutoNum type="arabicPeriod"/>
            </a:pPr>
            <a:r>
              <a:rPr lang="en-US" sz="3200" dirty="0">
                <a:latin typeface="Constantia" panose="02030602050306030303" pitchFamily="18" charset="0"/>
              </a:rPr>
              <a:t>Cities of Refuge and the Eastern Conquest 4:41-49</a:t>
            </a:r>
          </a:p>
        </p:txBody>
      </p:sp>
    </p:spTree>
    <p:extLst>
      <p:ext uri="{BB962C8B-B14F-4D97-AF65-F5344CB8AC3E}">
        <p14:creationId xmlns:p14="http://schemas.microsoft.com/office/powerpoint/2010/main" val="812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387</Words>
  <Application>Microsoft Office PowerPoint</Application>
  <PresentationFormat>Widescreen</PresentationFormat>
  <Paragraphs>54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Constantia</vt:lpstr>
      <vt:lpstr>Calibri</vt:lpstr>
      <vt:lpstr>Constantine</vt:lpstr>
      <vt:lpstr>Calibri Light</vt:lpstr>
      <vt:lpstr>Office Theme</vt:lpstr>
      <vt:lpstr>Deuteronomy</vt:lpstr>
      <vt:lpstr>Introduction</vt:lpstr>
      <vt:lpstr>Outline</vt:lpstr>
      <vt:lpstr>A Brief Background to the Speech 1:1-4</vt:lpstr>
      <vt:lpstr>The Speech 1:5-26:19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8</cp:revision>
  <dcterms:created xsi:type="dcterms:W3CDTF">2022-12-19T19:47:41Z</dcterms:created>
  <dcterms:modified xsi:type="dcterms:W3CDTF">2022-12-21T23:55:12Z</dcterms:modified>
</cp:coreProperties>
</file>