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18"/>
  </p:notesMasterIdLst>
  <p:handoutMasterIdLst>
    <p:handoutMasterId r:id="rId19"/>
  </p:handoutMasterIdLst>
  <p:sldIdLst>
    <p:sldId id="273" r:id="rId2"/>
    <p:sldId id="441" r:id="rId3"/>
    <p:sldId id="319" r:id="rId4"/>
    <p:sldId id="452" r:id="rId5"/>
    <p:sldId id="328" r:id="rId6"/>
    <p:sldId id="453" r:id="rId7"/>
    <p:sldId id="439" r:id="rId8"/>
    <p:sldId id="438" r:id="rId9"/>
    <p:sldId id="337" r:id="rId10"/>
    <p:sldId id="359" r:id="rId11"/>
    <p:sldId id="411" r:id="rId12"/>
    <p:sldId id="440" r:id="rId13"/>
    <p:sldId id="339" r:id="rId14"/>
    <p:sldId id="419" r:id="rId15"/>
    <p:sldId id="277" r:id="rId16"/>
    <p:sldId id="454" r:id="rId17"/>
  </p:sldIdLst>
  <p:sldSz cx="12192000" cy="6858000"/>
  <p:notesSz cx="9309100" cy="7023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1A6DE"/>
    <a:srgbClr val="4C4D4F"/>
    <a:srgbClr val="071F29"/>
    <a:srgbClr val="061F29"/>
    <a:srgbClr val="443CAE"/>
    <a:srgbClr val="001934"/>
    <a:srgbClr val="262262"/>
    <a:srgbClr val="50BDDA"/>
    <a:srgbClr val="85256B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228" autoAdjust="0"/>
    <p:restoredTop sz="93929" autoAdjust="0"/>
  </p:normalViewPr>
  <p:slideViewPr>
    <p:cSldViewPr>
      <p:cViewPr varScale="1">
        <p:scale>
          <a:sx n="98" d="100"/>
          <a:sy n="98" d="100"/>
        </p:scale>
        <p:origin x="1422" y="8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42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33804" cy="350916"/>
          </a:xfrm>
          <a:prstGeom prst="rect">
            <a:avLst/>
          </a:prstGeom>
        </p:spPr>
        <p:txBody>
          <a:bodyPr vert="horz" lIns="91438" tIns="45719" rIns="91438" bIns="4571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273193" y="0"/>
            <a:ext cx="4033804" cy="350916"/>
          </a:xfrm>
          <a:prstGeom prst="rect">
            <a:avLst/>
          </a:prstGeom>
        </p:spPr>
        <p:txBody>
          <a:bodyPr vert="horz" lIns="91438" tIns="45719" rIns="91438" bIns="45719" rtlCol="0"/>
          <a:lstStyle>
            <a:lvl1pPr algn="r">
              <a:defRPr sz="1200"/>
            </a:lvl1pPr>
          </a:lstStyle>
          <a:p>
            <a:fld id="{2D70C0EB-F99A-48DE-9216-53A4B9788AB9}" type="datetimeFigureOut">
              <a:rPr lang="en-US" smtClean="0"/>
              <a:pPr/>
              <a:t>1/22/2023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670988"/>
            <a:ext cx="4033804" cy="350916"/>
          </a:xfrm>
          <a:prstGeom prst="rect">
            <a:avLst/>
          </a:prstGeom>
        </p:spPr>
        <p:txBody>
          <a:bodyPr vert="horz" lIns="91438" tIns="45719" rIns="91438" bIns="4571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273193" y="6670988"/>
            <a:ext cx="4033804" cy="350916"/>
          </a:xfrm>
          <a:prstGeom prst="rect">
            <a:avLst/>
          </a:prstGeom>
        </p:spPr>
        <p:txBody>
          <a:bodyPr vert="horz" lIns="91438" tIns="45719" rIns="91438" bIns="45719" rtlCol="0" anchor="b"/>
          <a:lstStyle>
            <a:lvl1pPr algn="r">
              <a:defRPr sz="1200"/>
            </a:lvl1pPr>
          </a:lstStyle>
          <a:p>
            <a:fld id="{DA0F4D87-A312-463C-9EDB-4BEBE47E4D2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9068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033943" cy="351155"/>
          </a:xfrm>
          <a:prstGeom prst="rect">
            <a:avLst/>
          </a:prstGeom>
        </p:spPr>
        <p:txBody>
          <a:bodyPr vert="horz" lIns="93322" tIns="46661" rIns="93322" bIns="46661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73005" y="0"/>
            <a:ext cx="4033943" cy="351155"/>
          </a:xfrm>
          <a:prstGeom prst="rect">
            <a:avLst/>
          </a:prstGeom>
        </p:spPr>
        <p:txBody>
          <a:bodyPr vert="horz" lIns="93322" tIns="46661" rIns="93322" bIns="46661" rtlCol="0"/>
          <a:lstStyle>
            <a:lvl1pPr algn="r">
              <a:defRPr sz="1200"/>
            </a:lvl1pPr>
          </a:lstStyle>
          <a:p>
            <a:fld id="{666396AE-B5CE-4C63-81B4-1D0AD31B2BEE}" type="datetimeFigureOut">
              <a:rPr lang="en-US" smtClean="0"/>
              <a:pPr/>
              <a:t>1/22/2023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312988" y="527050"/>
            <a:ext cx="4683125" cy="26336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2" tIns="46661" rIns="93322" bIns="4666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30910" y="3335974"/>
            <a:ext cx="7447280" cy="3160395"/>
          </a:xfrm>
          <a:prstGeom prst="rect">
            <a:avLst/>
          </a:prstGeom>
        </p:spPr>
        <p:txBody>
          <a:bodyPr vert="horz" lIns="93322" tIns="46661" rIns="93322" bIns="46661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6670727"/>
            <a:ext cx="4033943" cy="351155"/>
          </a:xfrm>
          <a:prstGeom prst="rect">
            <a:avLst/>
          </a:prstGeom>
        </p:spPr>
        <p:txBody>
          <a:bodyPr vert="horz" lIns="93322" tIns="46661" rIns="93322" bIns="46661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73005" y="6670727"/>
            <a:ext cx="4033943" cy="351155"/>
          </a:xfrm>
          <a:prstGeom prst="rect">
            <a:avLst/>
          </a:prstGeom>
        </p:spPr>
        <p:txBody>
          <a:bodyPr vert="horz" lIns="93322" tIns="46661" rIns="93322" bIns="46661" rtlCol="0" anchor="b"/>
          <a:lstStyle>
            <a:lvl1pPr algn="r">
              <a:defRPr sz="1200"/>
            </a:lvl1pPr>
          </a:lstStyle>
          <a:p>
            <a:fld id="{BBB7BE3C-DC15-4B07-9388-98569D8C36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1377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A7424-2E30-4B1D-A370-F63A55EDD9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B11F1-4E26-48AD-B450-381E10C0AA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 descr="A picture containing text, container, basket&#10;&#10;Description automatically generated">
            <a:extLst>
              <a:ext uri="{FF2B5EF4-FFF2-40B4-BE49-F238E27FC236}">
                <a16:creationId xmlns:a16="http://schemas.microsoft.com/office/drawing/2014/main" id="{1406A4FB-8239-CC16-D44F-19EA315D91A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A7424-2E30-4B1D-A370-F63A55EDD9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B11F1-4E26-48AD-B450-381E10C0AA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A7424-2E30-4B1D-A370-F63A55EDD9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B11F1-4E26-48AD-B450-381E10C0AA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A7424-2E30-4B1D-A370-F63A55EDD9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B11F1-4E26-48AD-B450-381E10C0AA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A7424-2E30-4B1D-A370-F63A55EDD9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B11F1-4E26-48AD-B450-381E10C0AA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A9670D8D-F324-0DB0-21A2-E55FEF06C3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76400"/>
            <a:ext cx="11963400" cy="5181600"/>
          </a:xfrm>
        </p:spPr>
        <p:txBody>
          <a:bodyPr>
            <a:normAutofit/>
          </a:bodyPr>
          <a:lstStyle>
            <a:lvl1pPr>
              <a:lnSpc>
                <a:spcPct val="90000"/>
              </a:lnSpc>
              <a:spcBef>
                <a:spcPts val="1000"/>
              </a:spcBef>
              <a:defRPr sz="2800" b="1">
                <a:ln>
                  <a:noFill/>
                </a:ln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−"/>
              <a:defRPr sz="2400" b="1">
                <a:ln>
                  <a:noFill/>
                </a:ln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2pPr>
            <a:lvl3pPr>
              <a:defRPr sz="2000" b="1">
                <a:ln>
                  <a:noFill/>
                </a:ln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3pPr>
            <a:lvl4pPr>
              <a:defRPr sz="1800" b="1">
                <a:ln>
                  <a:noFill/>
                </a:ln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4pPr>
            <a:lvl5pPr>
              <a:defRPr sz="1800" b="1">
                <a:ln>
                  <a:noFill/>
                </a:ln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D8348214-EEE9-A012-9F83-7F6F39B231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2209800"/>
            <a:ext cx="11734800" cy="4648200"/>
          </a:xfrm>
        </p:spPr>
        <p:txBody>
          <a:bodyPr>
            <a:normAutofit/>
          </a:bodyPr>
          <a:lstStyle>
            <a:lvl1pPr>
              <a:lnSpc>
                <a:spcPct val="90000"/>
              </a:lnSpc>
              <a:spcBef>
                <a:spcPts val="1000"/>
              </a:spcBef>
              <a:defRPr sz="2800" b="1">
                <a:ln>
                  <a:noFill/>
                </a:ln>
                <a:solidFill>
                  <a:schemeClr val="bg1"/>
                </a:solidFill>
                <a:effectLst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−"/>
              <a:defRPr sz="2400" b="1">
                <a:ln>
                  <a:noFill/>
                </a:ln>
                <a:solidFill>
                  <a:schemeClr val="bg1"/>
                </a:solidFill>
                <a:effectLst/>
              </a:defRPr>
            </a:lvl2pPr>
            <a:lvl3pPr>
              <a:defRPr sz="2000" b="1">
                <a:ln>
                  <a:noFill/>
                </a:ln>
                <a:solidFill>
                  <a:schemeClr val="bg1"/>
                </a:solidFill>
                <a:effectLst/>
              </a:defRPr>
            </a:lvl3pPr>
            <a:lvl4pPr>
              <a:defRPr sz="1800" b="1">
                <a:ln>
                  <a:noFill/>
                </a:ln>
                <a:solidFill>
                  <a:schemeClr val="bg1"/>
                </a:solidFill>
                <a:effectLst/>
              </a:defRPr>
            </a:lvl4pPr>
            <a:lvl5pPr>
              <a:defRPr sz="1800" b="1">
                <a:ln>
                  <a:noFill/>
                </a:ln>
                <a:solidFill>
                  <a:schemeClr val="bg1"/>
                </a:solidFill>
                <a:effectLst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233599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B1A98B27-C831-405D-9866-30FFCEB52D2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2033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A7424-2E30-4B1D-A370-F63A55EDD9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B11F1-4E26-48AD-B450-381E10C0AA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A7424-2E30-4B1D-A370-F63A55EDD9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B11F1-4E26-48AD-B450-381E10C0AA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A7424-2E30-4B1D-A370-F63A55EDD9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B11F1-4E26-48AD-B450-381E10C0AA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A7424-2E30-4B1D-A370-F63A55EDD9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B11F1-4E26-48AD-B450-381E10C0AA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A7424-2E30-4B1D-A370-F63A55EDD9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B11F1-4E26-48AD-B450-381E10C0AA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FA7424-2E30-4B1D-A370-F63A55EDD9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6B11F1-4E26-48AD-B450-381E10C0AA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711" r:id="rId3"/>
    <p:sldLayoutId id="2147483710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6" Type="http://schemas.openxmlformats.org/officeDocument/2006/relationships/image" Target="../media/image30.jpg"/><Relationship Id="rId21" Type="http://schemas.openxmlformats.org/officeDocument/2006/relationships/image" Target="../media/image25.jpg"/><Relationship Id="rId34" Type="http://schemas.openxmlformats.org/officeDocument/2006/relationships/image" Target="../media/image38.JPG"/><Relationship Id="rId42" Type="http://schemas.openxmlformats.org/officeDocument/2006/relationships/image" Target="../media/image45.png"/><Relationship Id="rId47" Type="http://schemas.openxmlformats.org/officeDocument/2006/relationships/image" Target="../media/image50.jpeg"/><Relationship Id="rId50" Type="http://schemas.openxmlformats.org/officeDocument/2006/relationships/image" Target="../media/image53.png"/><Relationship Id="rId55" Type="http://schemas.openxmlformats.org/officeDocument/2006/relationships/image" Target="../media/image57.png"/><Relationship Id="rId63" Type="http://schemas.openxmlformats.org/officeDocument/2006/relationships/image" Target="../media/image65.jpe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6" Type="http://schemas.openxmlformats.org/officeDocument/2006/relationships/image" Target="../media/image20.jpeg"/><Relationship Id="rId29" Type="http://schemas.openxmlformats.org/officeDocument/2006/relationships/image" Target="../media/image33.jpg"/><Relationship Id="rId11" Type="http://schemas.openxmlformats.org/officeDocument/2006/relationships/image" Target="../media/image15.jpeg"/><Relationship Id="rId24" Type="http://schemas.openxmlformats.org/officeDocument/2006/relationships/image" Target="../media/image28.jpeg"/><Relationship Id="rId32" Type="http://schemas.openxmlformats.org/officeDocument/2006/relationships/image" Target="../media/image36.JPG"/><Relationship Id="rId37" Type="http://schemas.openxmlformats.org/officeDocument/2006/relationships/image" Target="../media/image40.jpeg"/><Relationship Id="rId40" Type="http://schemas.openxmlformats.org/officeDocument/2006/relationships/image" Target="../media/image43.jpeg"/><Relationship Id="rId45" Type="http://schemas.openxmlformats.org/officeDocument/2006/relationships/image" Target="../media/image48.jpeg"/><Relationship Id="rId53" Type="http://schemas.openxmlformats.org/officeDocument/2006/relationships/image" Target="../media/image55.jpg"/><Relationship Id="rId58" Type="http://schemas.openxmlformats.org/officeDocument/2006/relationships/image" Target="../media/image60.jpeg"/><Relationship Id="rId5" Type="http://schemas.openxmlformats.org/officeDocument/2006/relationships/image" Target="../media/image9.jpeg"/><Relationship Id="rId61" Type="http://schemas.openxmlformats.org/officeDocument/2006/relationships/image" Target="../media/image63.jpeg"/><Relationship Id="rId19" Type="http://schemas.openxmlformats.org/officeDocument/2006/relationships/image" Target="../media/image23.jpg"/><Relationship Id="rId14" Type="http://schemas.openxmlformats.org/officeDocument/2006/relationships/image" Target="../media/image18.jpeg"/><Relationship Id="rId22" Type="http://schemas.openxmlformats.org/officeDocument/2006/relationships/image" Target="../media/image26.jpg"/><Relationship Id="rId27" Type="http://schemas.openxmlformats.org/officeDocument/2006/relationships/image" Target="../media/image31.jpg"/><Relationship Id="rId30" Type="http://schemas.openxmlformats.org/officeDocument/2006/relationships/image" Target="../media/image34.jpeg"/><Relationship Id="rId35" Type="http://schemas.openxmlformats.org/officeDocument/2006/relationships/image" Target="../media/image39.png"/><Relationship Id="rId43" Type="http://schemas.openxmlformats.org/officeDocument/2006/relationships/image" Target="../media/image46.png"/><Relationship Id="rId48" Type="http://schemas.openxmlformats.org/officeDocument/2006/relationships/image" Target="../media/image51.jpeg"/><Relationship Id="rId56" Type="http://schemas.openxmlformats.org/officeDocument/2006/relationships/image" Target="../media/image58.png"/><Relationship Id="rId64" Type="http://schemas.openxmlformats.org/officeDocument/2006/relationships/image" Target="../media/image66.jpg"/><Relationship Id="rId8" Type="http://schemas.openxmlformats.org/officeDocument/2006/relationships/image" Target="../media/image12.JPG"/><Relationship Id="rId51" Type="http://schemas.microsoft.com/office/2007/relationships/hdphoto" Target="../media/hdphoto2.wdp"/><Relationship Id="rId3" Type="http://schemas.openxmlformats.org/officeDocument/2006/relationships/image" Target="../media/image7.jpeg"/><Relationship Id="rId12" Type="http://schemas.openxmlformats.org/officeDocument/2006/relationships/image" Target="../media/image16.jpeg"/><Relationship Id="rId17" Type="http://schemas.openxmlformats.org/officeDocument/2006/relationships/image" Target="../media/image21.jpeg"/><Relationship Id="rId25" Type="http://schemas.openxmlformats.org/officeDocument/2006/relationships/image" Target="../media/image29.jpg"/><Relationship Id="rId33" Type="http://schemas.openxmlformats.org/officeDocument/2006/relationships/image" Target="../media/image37.jpeg"/><Relationship Id="rId38" Type="http://schemas.openxmlformats.org/officeDocument/2006/relationships/image" Target="../media/image41.emf"/><Relationship Id="rId46" Type="http://schemas.openxmlformats.org/officeDocument/2006/relationships/image" Target="../media/image49.png"/><Relationship Id="rId59" Type="http://schemas.openxmlformats.org/officeDocument/2006/relationships/image" Target="../media/image61.jpeg"/><Relationship Id="rId20" Type="http://schemas.openxmlformats.org/officeDocument/2006/relationships/image" Target="../media/image24.jpg"/><Relationship Id="rId41" Type="http://schemas.openxmlformats.org/officeDocument/2006/relationships/image" Target="../media/image44.png"/><Relationship Id="rId54" Type="http://schemas.openxmlformats.org/officeDocument/2006/relationships/image" Target="../media/image56.jpg"/><Relationship Id="rId62" Type="http://schemas.openxmlformats.org/officeDocument/2006/relationships/image" Target="../media/image64.jp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0.jpeg"/><Relationship Id="rId15" Type="http://schemas.openxmlformats.org/officeDocument/2006/relationships/image" Target="../media/image19.jpeg"/><Relationship Id="rId23" Type="http://schemas.openxmlformats.org/officeDocument/2006/relationships/image" Target="../media/image27.png"/><Relationship Id="rId28" Type="http://schemas.openxmlformats.org/officeDocument/2006/relationships/image" Target="../media/image32.jpeg"/><Relationship Id="rId36" Type="http://schemas.microsoft.com/office/2007/relationships/hdphoto" Target="../media/hdphoto1.wdp"/><Relationship Id="rId49" Type="http://schemas.openxmlformats.org/officeDocument/2006/relationships/image" Target="../media/image52.jpeg"/><Relationship Id="rId57" Type="http://schemas.openxmlformats.org/officeDocument/2006/relationships/image" Target="../media/image59.jpeg"/><Relationship Id="rId10" Type="http://schemas.openxmlformats.org/officeDocument/2006/relationships/image" Target="../media/image14.JPG"/><Relationship Id="rId31" Type="http://schemas.openxmlformats.org/officeDocument/2006/relationships/image" Target="../media/image35.jpeg"/><Relationship Id="rId44" Type="http://schemas.openxmlformats.org/officeDocument/2006/relationships/image" Target="../media/image47.png"/><Relationship Id="rId52" Type="http://schemas.openxmlformats.org/officeDocument/2006/relationships/image" Target="../media/image54.jpeg"/><Relationship Id="rId60" Type="http://schemas.openxmlformats.org/officeDocument/2006/relationships/image" Target="../media/image62.jpeg"/><Relationship Id="rId65" Type="http://schemas.openxmlformats.org/officeDocument/2006/relationships/image" Target="../media/image67.jpeg"/><Relationship Id="rId4" Type="http://schemas.openxmlformats.org/officeDocument/2006/relationships/image" Target="../media/image8.jpeg"/><Relationship Id="rId9" Type="http://schemas.openxmlformats.org/officeDocument/2006/relationships/image" Target="../media/image13.jpeg"/><Relationship Id="rId13" Type="http://schemas.openxmlformats.org/officeDocument/2006/relationships/image" Target="../media/image17.jpg"/><Relationship Id="rId18" Type="http://schemas.openxmlformats.org/officeDocument/2006/relationships/image" Target="../media/image22.jpg"/><Relationship Id="rId39" Type="http://schemas.openxmlformats.org/officeDocument/2006/relationships/image" Target="../media/image4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7" Type="http://schemas.openxmlformats.org/officeDocument/2006/relationships/image" Target="../media/image76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5.jpg"/><Relationship Id="rId5" Type="http://schemas.openxmlformats.org/officeDocument/2006/relationships/image" Target="../media/image74.jpeg"/><Relationship Id="rId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rapezoid 4"/>
          <p:cNvSpPr/>
          <p:nvPr/>
        </p:nvSpPr>
        <p:spPr>
          <a:xfrm>
            <a:off x="1905000" y="1524001"/>
            <a:ext cx="8686800" cy="3500735"/>
          </a:xfrm>
          <a:prstGeom prst="trapezoid">
            <a:avLst>
              <a:gd name="adj" fmla="val 85293"/>
            </a:avLst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3" name="Group 14"/>
          <p:cNvGrpSpPr/>
          <p:nvPr/>
        </p:nvGrpSpPr>
        <p:grpSpPr>
          <a:xfrm>
            <a:off x="5913120" y="-457200"/>
            <a:ext cx="685800" cy="1981200"/>
            <a:chOff x="-1371600" y="1143000"/>
            <a:chExt cx="685800" cy="1981200"/>
          </a:xfrm>
        </p:grpSpPr>
        <p:sp>
          <p:nvSpPr>
            <p:cNvPr id="7" name="Rectangle 6"/>
            <p:cNvSpPr/>
            <p:nvPr/>
          </p:nvSpPr>
          <p:spPr>
            <a:xfrm>
              <a:off x="-1371600" y="2590800"/>
              <a:ext cx="685800" cy="7620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-1182624" y="2057400"/>
              <a:ext cx="304800" cy="53340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" name="Isosceles Triangle 8"/>
            <p:cNvSpPr/>
            <p:nvPr/>
          </p:nvSpPr>
          <p:spPr>
            <a:xfrm>
              <a:off x="-1106424" y="1143000"/>
              <a:ext cx="152400" cy="914400"/>
            </a:xfrm>
            <a:prstGeom prst="triangle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2" name="Trapezoid 11"/>
            <p:cNvSpPr/>
            <p:nvPr/>
          </p:nvSpPr>
          <p:spPr>
            <a:xfrm>
              <a:off x="-1182624" y="1981200"/>
              <a:ext cx="304800" cy="228600"/>
            </a:xfrm>
            <a:prstGeom prst="trapezoi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-1325880" y="2667000"/>
              <a:ext cx="585216" cy="45720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5A36EC72-18AC-4B56-B6FE-F15767DAA018}"/>
              </a:ext>
            </a:extLst>
          </p:cNvPr>
          <p:cNvSpPr txBox="1"/>
          <p:nvPr/>
        </p:nvSpPr>
        <p:spPr>
          <a:xfrm>
            <a:off x="1247069" y="3124201"/>
            <a:ext cx="19533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$122,350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3FF445CD-A294-4CAF-A4C8-8EDEBBD6670C}"/>
              </a:ext>
            </a:extLst>
          </p:cNvPr>
          <p:cNvSpPr txBox="1"/>
          <p:nvPr/>
        </p:nvSpPr>
        <p:spPr>
          <a:xfrm>
            <a:off x="685800" y="4038601"/>
            <a:ext cx="17526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$107,350</a:t>
            </a:r>
          </a:p>
        </p:txBody>
      </p:sp>
      <p:pic>
        <p:nvPicPr>
          <p:cNvPr id="68" name="Picture 67" descr="Mission Sunday - without date and sub.jpg">
            <a:extLst>
              <a:ext uri="{FF2B5EF4-FFF2-40B4-BE49-F238E27FC236}">
                <a16:creationId xmlns:a16="http://schemas.microsoft.com/office/drawing/2014/main" id="{9D4881FC-3A04-4571-8FD7-93FC713F274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 b="31429"/>
          <a:stretch>
            <a:fillRect/>
          </a:stretch>
        </p:blipFill>
        <p:spPr>
          <a:xfrm>
            <a:off x="8660126" y="-14372"/>
            <a:ext cx="3531874" cy="1614571"/>
          </a:xfrm>
          <a:prstGeom prst="rect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</p:pic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A300E800-AA92-4DA6-8065-CB15DF849056}"/>
              </a:ext>
            </a:extLst>
          </p:cNvPr>
          <p:cNvCxnSpPr/>
          <p:nvPr/>
        </p:nvCxnSpPr>
        <p:spPr>
          <a:xfrm>
            <a:off x="4114800" y="2438400"/>
            <a:ext cx="4267200" cy="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7F8DD7EB-DDBD-45F9-B944-706EAC65DFDF}"/>
              </a:ext>
            </a:extLst>
          </p:cNvPr>
          <p:cNvCxnSpPr/>
          <p:nvPr/>
        </p:nvCxnSpPr>
        <p:spPr>
          <a:xfrm flipV="1">
            <a:off x="6254496" y="2438400"/>
            <a:ext cx="0" cy="83820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3C8C3585-17B3-4435-847C-1CF07A82B17C}"/>
              </a:ext>
            </a:extLst>
          </p:cNvPr>
          <p:cNvSpPr txBox="1"/>
          <p:nvPr/>
        </p:nvSpPr>
        <p:spPr>
          <a:xfrm>
            <a:off x="2002536" y="2281536"/>
            <a:ext cx="1904992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$137,350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0EBA179A-3B1A-434A-850B-B2901D2F4DF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5029200"/>
            <a:ext cx="8686800" cy="1828800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12F873D1-5EA4-4873-B4C2-D5202B9290DA}"/>
              </a:ext>
            </a:extLst>
          </p:cNvPr>
          <p:cNvSpPr txBox="1"/>
          <p:nvPr/>
        </p:nvSpPr>
        <p:spPr>
          <a:xfrm>
            <a:off x="2286000" y="6472536"/>
            <a:ext cx="312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Nnanna</a:t>
            </a:r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Aforji</a:t>
            </a:r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(Nigeria)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34EEE839-623C-4D16-9CA4-E00BCC9D9B05}"/>
              </a:ext>
            </a:extLst>
          </p:cNvPr>
          <p:cNvSpPr txBox="1"/>
          <p:nvPr/>
        </p:nvSpPr>
        <p:spPr>
          <a:xfrm>
            <a:off x="6400799" y="6477001"/>
            <a:ext cx="403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Tamuka</a:t>
            </a:r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Arunashe</a:t>
            </a:r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(Zimbabwe)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C199F05A-95E7-407E-905D-9CCFE224E216}"/>
              </a:ext>
            </a:extLst>
          </p:cNvPr>
          <p:cNvSpPr txBox="1"/>
          <p:nvPr/>
        </p:nvSpPr>
        <p:spPr>
          <a:xfrm>
            <a:off x="2286000" y="6172201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Robert Martin (Pacific)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07B5BE47-C282-429F-9435-F3FF26679FF3}"/>
              </a:ext>
            </a:extLst>
          </p:cNvPr>
          <p:cNvSpPr txBox="1"/>
          <p:nvPr/>
        </p:nvSpPr>
        <p:spPr>
          <a:xfrm>
            <a:off x="6400799" y="6176666"/>
            <a:ext cx="403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Joey Treat (Pacific)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2BC8C0FA-F7A9-4C67-86C7-13C4C067D686}"/>
              </a:ext>
            </a:extLst>
          </p:cNvPr>
          <p:cNvSpPr txBox="1"/>
          <p:nvPr/>
        </p:nvSpPr>
        <p:spPr>
          <a:xfrm>
            <a:off x="2286000" y="5867401"/>
            <a:ext cx="335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Wayne Parker (Pacific)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E2F561B8-1B7B-466E-A451-2CC759CEB372}"/>
              </a:ext>
            </a:extLst>
          </p:cNvPr>
          <p:cNvSpPr txBox="1"/>
          <p:nvPr/>
        </p:nvSpPr>
        <p:spPr>
          <a:xfrm>
            <a:off x="6400799" y="5871866"/>
            <a:ext cx="426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Mauricio </a:t>
            </a:r>
            <a:r>
              <a:rPr lang="en-US" sz="2400" b="1" dirty="0" err="1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Yegros</a:t>
            </a:r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(Coral Springs)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6D596056-D499-4B1B-BD6A-B442AD9F832E}"/>
              </a:ext>
            </a:extLst>
          </p:cNvPr>
          <p:cNvSpPr txBox="1"/>
          <p:nvPr/>
        </p:nvSpPr>
        <p:spPr>
          <a:xfrm>
            <a:off x="2286000" y="5562601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Tavaro</a:t>
            </a:r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Hanna (Bahamas)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3588A71B-E4AE-49F5-9B8E-09733FDD38C6}"/>
              </a:ext>
            </a:extLst>
          </p:cNvPr>
          <p:cNvSpPr txBox="1"/>
          <p:nvPr/>
        </p:nvSpPr>
        <p:spPr>
          <a:xfrm rot="16200000">
            <a:off x="909310" y="5643891"/>
            <a:ext cx="16002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$92,350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6F52FFF4-06B4-492D-8B02-E4167C24D381}"/>
              </a:ext>
            </a:extLst>
          </p:cNvPr>
          <p:cNvSpPr txBox="1"/>
          <p:nvPr/>
        </p:nvSpPr>
        <p:spPr>
          <a:xfrm>
            <a:off x="6406768" y="5555904"/>
            <a:ext cx="4337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Robert C. Lupo (Sneedville, TN)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BDB6A213-A950-4C46-8B2C-092ECFF9B641}"/>
              </a:ext>
            </a:extLst>
          </p:cNvPr>
          <p:cNvSpPr txBox="1"/>
          <p:nvPr/>
        </p:nvSpPr>
        <p:spPr>
          <a:xfrm>
            <a:off x="6400800" y="5257801"/>
            <a:ext cx="419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Sr. High &amp; Adult Mission Trip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79886310-9D4D-412F-A500-80E45D17197E}"/>
              </a:ext>
            </a:extLst>
          </p:cNvPr>
          <p:cNvSpPr txBox="1"/>
          <p:nvPr/>
        </p:nvSpPr>
        <p:spPr>
          <a:xfrm>
            <a:off x="2285999" y="5255569"/>
            <a:ext cx="37030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Apologetics Press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00DA8978-5F07-4FC3-9514-126CFDA64289}"/>
              </a:ext>
            </a:extLst>
          </p:cNvPr>
          <p:cNvSpPr txBox="1"/>
          <p:nvPr/>
        </p:nvSpPr>
        <p:spPr>
          <a:xfrm>
            <a:off x="2297052" y="4948536"/>
            <a:ext cx="37030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Robert J. Lupo (SEIBS)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453736CC-FA3D-4909-B809-3215A6C392B1}"/>
              </a:ext>
            </a:extLst>
          </p:cNvPr>
          <p:cNvSpPr txBox="1"/>
          <p:nvPr/>
        </p:nvSpPr>
        <p:spPr>
          <a:xfrm>
            <a:off x="6400800" y="4948535"/>
            <a:ext cx="42020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House to House/Heart to Heart</a:t>
            </a:r>
            <a:endParaRPr lang="en-US" sz="2400" b="1" dirty="0">
              <a:solidFill>
                <a:prstClr val="black"/>
              </a:solidFill>
              <a:effectLst>
                <a:glow rad="63500">
                  <a:schemeClr val="bg1"/>
                </a:glow>
              </a:effectLst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B65407A2-23D7-4F46-8F3A-650D994F35E8}"/>
              </a:ext>
            </a:extLst>
          </p:cNvPr>
          <p:cNvSpPr txBox="1"/>
          <p:nvPr/>
        </p:nvSpPr>
        <p:spPr>
          <a:xfrm>
            <a:off x="5334000" y="5010912"/>
            <a:ext cx="983681" cy="722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Easter</a:t>
            </a:r>
          </a:p>
          <a:p>
            <a:pPr>
              <a:lnSpc>
                <a:spcPct val="85000"/>
              </a:lnSpc>
            </a:pPr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Island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09C6F7FB-781B-494A-9CC4-8FE430585DD6}"/>
              </a:ext>
            </a:extLst>
          </p:cNvPr>
          <p:cNvSpPr txBox="1"/>
          <p:nvPr/>
        </p:nvSpPr>
        <p:spPr>
          <a:xfrm>
            <a:off x="3886201" y="2438401"/>
            <a:ext cx="24024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PIBC Teacher’s Travel to Pacific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62155CA-FFF6-995E-EA47-61C468EE4A38}"/>
              </a:ext>
            </a:extLst>
          </p:cNvPr>
          <p:cNvSpPr txBox="1"/>
          <p:nvPr/>
        </p:nvSpPr>
        <p:spPr>
          <a:xfrm>
            <a:off x="6248401" y="3276601"/>
            <a:ext cx="32765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Increase Digital</a:t>
            </a:r>
            <a:b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</a:br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Marketing Locally</a:t>
            </a:r>
            <a:endParaRPr lang="en-US" sz="2400" b="1" u="sng" dirty="0">
              <a:solidFill>
                <a:prstClr val="white"/>
              </a:solidFill>
              <a:effectLst>
                <a:outerShdw blurRad="50800" dist="50800" dir="2700000" algn="ctr" rotWithShape="0">
                  <a:prstClr val="black"/>
                </a:outerShdw>
              </a:effectLst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5C047F0-3445-C601-0ABE-CD3CFB0089FC}"/>
              </a:ext>
            </a:extLst>
          </p:cNvPr>
          <p:cNvCxnSpPr/>
          <p:nvPr/>
        </p:nvCxnSpPr>
        <p:spPr>
          <a:xfrm flipV="1">
            <a:off x="6248400" y="3276600"/>
            <a:ext cx="0" cy="91440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F150FB1-AEA9-B114-F319-2E8EAF76F9A4}"/>
              </a:ext>
            </a:extLst>
          </p:cNvPr>
          <p:cNvCxnSpPr/>
          <p:nvPr/>
        </p:nvCxnSpPr>
        <p:spPr>
          <a:xfrm flipV="1">
            <a:off x="3429001" y="3274368"/>
            <a:ext cx="5669859" cy="2232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54802247-4791-23B3-A8C8-C8599DA21D11}"/>
              </a:ext>
            </a:extLst>
          </p:cNvPr>
          <p:cNvSpPr txBox="1"/>
          <p:nvPr/>
        </p:nvSpPr>
        <p:spPr>
          <a:xfrm>
            <a:off x="2895600" y="3276601"/>
            <a:ext cx="33527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Assist Spanish Congregation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3295BDE-4D65-D504-D14C-9899F410AE4A}"/>
              </a:ext>
            </a:extLst>
          </p:cNvPr>
          <p:cNvCxnSpPr/>
          <p:nvPr/>
        </p:nvCxnSpPr>
        <p:spPr>
          <a:xfrm>
            <a:off x="2667000" y="4191000"/>
            <a:ext cx="7162800" cy="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2E18F89-A6E5-C231-8145-5C4EFB082E55}"/>
              </a:ext>
            </a:extLst>
          </p:cNvPr>
          <p:cNvCxnSpPr/>
          <p:nvPr/>
        </p:nvCxnSpPr>
        <p:spPr>
          <a:xfrm flipV="1">
            <a:off x="6248400" y="4191001"/>
            <a:ext cx="0" cy="838201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B5823879-6E60-0549-F676-3E347202ABEB}"/>
              </a:ext>
            </a:extLst>
          </p:cNvPr>
          <p:cNvSpPr txBox="1"/>
          <p:nvPr/>
        </p:nvSpPr>
        <p:spPr>
          <a:xfrm>
            <a:off x="2514599" y="4191001"/>
            <a:ext cx="35813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Special Requests for</a:t>
            </a:r>
            <a:b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</a:br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Mission Trips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8D8A4F2-01F7-6DEC-A8C0-D0DCFBCA8CEF}"/>
              </a:ext>
            </a:extLst>
          </p:cNvPr>
          <p:cNvSpPr txBox="1"/>
          <p:nvPr/>
        </p:nvSpPr>
        <p:spPr>
          <a:xfrm>
            <a:off x="6313545" y="4191001"/>
            <a:ext cx="38972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Palm Beach Lakes</a:t>
            </a:r>
            <a:b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</a:br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Answering Macedonian Calls</a:t>
            </a:r>
          </a:p>
        </p:txBody>
      </p:sp>
    </p:spTree>
    <p:extLst>
      <p:ext uri="{BB962C8B-B14F-4D97-AF65-F5344CB8AC3E}">
        <p14:creationId xmlns:p14="http://schemas.microsoft.com/office/powerpoint/2010/main" val="63816280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47" grpId="1"/>
      <p:bldP spid="5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4835D14-DFBE-4A7D-8AA0-94AF2353B9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9683" b="821"/>
          <a:stretch/>
        </p:blipFill>
        <p:spPr>
          <a:xfrm>
            <a:off x="0" y="1905000"/>
            <a:ext cx="12166841" cy="285618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B7E1B27-F0DA-4B56-86B8-BD4F6F4C5C4B}"/>
              </a:ext>
            </a:extLst>
          </p:cNvPr>
          <p:cNvSpPr txBox="1"/>
          <p:nvPr/>
        </p:nvSpPr>
        <p:spPr>
          <a:xfrm>
            <a:off x="1524000" y="4953000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Training Christians for 25 years</a:t>
            </a:r>
          </a:p>
          <a:p>
            <a:pPr algn="ctr"/>
            <a:r>
              <a:rPr lang="en-US" sz="3200" b="1" dirty="0">
                <a:solidFill>
                  <a:schemeClr val="bg1"/>
                </a:solidFill>
              </a:rPr>
              <a:t>Taking the school directly to the students</a:t>
            </a:r>
          </a:p>
          <a:p>
            <a:pPr algn="ctr"/>
            <a:r>
              <a:rPr lang="en-US" sz="3200" b="1" dirty="0">
                <a:solidFill>
                  <a:schemeClr val="bg1"/>
                </a:solidFill>
              </a:rPr>
              <a:t>Our part: Assisting with travel expenses of teachers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0499CDA-C01D-47FD-9E34-D22C3383AC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0317"/>
          <a:stretch/>
        </p:blipFill>
        <p:spPr>
          <a:xfrm>
            <a:off x="-1" y="0"/>
            <a:ext cx="12166841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82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rapezoid 4"/>
          <p:cNvSpPr/>
          <p:nvPr/>
        </p:nvSpPr>
        <p:spPr>
          <a:xfrm>
            <a:off x="1905000" y="1524001"/>
            <a:ext cx="8686800" cy="3500735"/>
          </a:xfrm>
          <a:prstGeom prst="trapezoid">
            <a:avLst>
              <a:gd name="adj" fmla="val 85293"/>
            </a:avLst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3" name="Group 14"/>
          <p:cNvGrpSpPr/>
          <p:nvPr/>
        </p:nvGrpSpPr>
        <p:grpSpPr>
          <a:xfrm>
            <a:off x="5913120" y="-457200"/>
            <a:ext cx="685800" cy="1981200"/>
            <a:chOff x="-1371600" y="1143000"/>
            <a:chExt cx="685800" cy="1981200"/>
          </a:xfrm>
        </p:grpSpPr>
        <p:sp>
          <p:nvSpPr>
            <p:cNvPr id="7" name="Rectangle 6"/>
            <p:cNvSpPr/>
            <p:nvPr/>
          </p:nvSpPr>
          <p:spPr>
            <a:xfrm>
              <a:off x="-1371600" y="2590800"/>
              <a:ext cx="685800" cy="7620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-1182624" y="2057400"/>
              <a:ext cx="304800" cy="53340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" name="Isosceles Triangle 8"/>
            <p:cNvSpPr/>
            <p:nvPr/>
          </p:nvSpPr>
          <p:spPr>
            <a:xfrm>
              <a:off x="-1106424" y="1143000"/>
              <a:ext cx="152400" cy="914400"/>
            </a:xfrm>
            <a:prstGeom prst="triangle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2" name="Trapezoid 11"/>
            <p:cNvSpPr/>
            <p:nvPr/>
          </p:nvSpPr>
          <p:spPr>
            <a:xfrm>
              <a:off x="-1182624" y="1981200"/>
              <a:ext cx="304800" cy="228600"/>
            </a:xfrm>
            <a:prstGeom prst="trapezoi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-1325880" y="2667000"/>
              <a:ext cx="585216" cy="45720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41" name="TextBox 40"/>
          <p:cNvSpPr txBox="1"/>
          <p:nvPr/>
        </p:nvSpPr>
        <p:spPr>
          <a:xfrm>
            <a:off x="6254498" y="2438401"/>
            <a:ext cx="24323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PBL Answering</a:t>
            </a:r>
            <a:b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</a:br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Macedonian Calls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5A36EC72-18AC-4B56-B6FE-F15767DAA018}"/>
              </a:ext>
            </a:extLst>
          </p:cNvPr>
          <p:cNvSpPr txBox="1"/>
          <p:nvPr/>
        </p:nvSpPr>
        <p:spPr>
          <a:xfrm>
            <a:off x="1247069" y="3124201"/>
            <a:ext cx="19533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$122,350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3FF445CD-A294-4CAF-A4C8-8EDEBBD6670C}"/>
              </a:ext>
            </a:extLst>
          </p:cNvPr>
          <p:cNvSpPr txBox="1"/>
          <p:nvPr/>
        </p:nvSpPr>
        <p:spPr>
          <a:xfrm>
            <a:off x="685800" y="4038601"/>
            <a:ext cx="17526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$107,350</a:t>
            </a:r>
          </a:p>
        </p:txBody>
      </p:sp>
      <p:pic>
        <p:nvPicPr>
          <p:cNvPr id="68" name="Picture 67" descr="Mission Sunday - without date and sub.jpg">
            <a:extLst>
              <a:ext uri="{FF2B5EF4-FFF2-40B4-BE49-F238E27FC236}">
                <a16:creationId xmlns:a16="http://schemas.microsoft.com/office/drawing/2014/main" id="{9D4881FC-3A04-4571-8FD7-93FC713F274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 b="31429"/>
          <a:stretch>
            <a:fillRect/>
          </a:stretch>
        </p:blipFill>
        <p:spPr>
          <a:xfrm>
            <a:off x="8660126" y="-14372"/>
            <a:ext cx="3531874" cy="1614571"/>
          </a:xfrm>
          <a:prstGeom prst="rect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</p:pic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A300E800-AA92-4DA6-8065-CB15DF849056}"/>
              </a:ext>
            </a:extLst>
          </p:cNvPr>
          <p:cNvCxnSpPr/>
          <p:nvPr/>
        </p:nvCxnSpPr>
        <p:spPr>
          <a:xfrm>
            <a:off x="4114800" y="2438400"/>
            <a:ext cx="4267200" cy="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7F8DD7EB-DDBD-45F9-B944-706EAC65DFDF}"/>
              </a:ext>
            </a:extLst>
          </p:cNvPr>
          <p:cNvCxnSpPr/>
          <p:nvPr/>
        </p:nvCxnSpPr>
        <p:spPr>
          <a:xfrm flipV="1">
            <a:off x="6254496" y="2438400"/>
            <a:ext cx="0" cy="83820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3C8C3585-17B3-4435-847C-1CF07A82B17C}"/>
              </a:ext>
            </a:extLst>
          </p:cNvPr>
          <p:cNvSpPr txBox="1"/>
          <p:nvPr/>
        </p:nvSpPr>
        <p:spPr>
          <a:xfrm>
            <a:off x="2002536" y="2281536"/>
            <a:ext cx="1904992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$137,350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0EBA179A-3B1A-434A-850B-B2901D2F4DF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5029200"/>
            <a:ext cx="8686800" cy="1828800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12F873D1-5EA4-4873-B4C2-D5202B9290DA}"/>
              </a:ext>
            </a:extLst>
          </p:cNvPr>
          <p:cNvSpPr txBox="1"/>
          <p:nvPr/>
        </p:nvSpPr>
        <p:spPr>
          <a:xfrm>
            <a:off x="2286000" y="6472536"/>
            <a:ext cx="312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Nnanna</a:t>
            </a:r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Aforji</a:t>
            </a:r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(Nigeria)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34EEE839-623C-4D16-9CA4-E00BCC9D9B05}"/>
              </a:ext>
            </a:extLst>
          </p:cNvPr>
          <p:cNvSpPr txBox="1"/>
          <p:nvPr/>
        </p:nvSpPr>
        <p:spPr>
          <a:xfrm>
            <a:off x="6400799" y="6477001"/>
            <a:ext cx="403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Tamuka</a:t>
            </a:r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Arunashe</a:t>
            </a:r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(Zimbabwe)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C199F05A-95E7-407E-905D-9CCFE224E216}"/>
              </a:ext>
            </a:extLst>
          </p:cNvPr>
          <p:cNvSpPr txBox="1"/>
          <p:nvPr/>
        </p:nvSpPr>
        <p:spPr>
          <a:xfrm>
            <a:off x="2286000" y="6172201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Robert Martin (Pacific)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07B5BE47-C282-429F-9435-F3FF26679FF3}"/>
              </a:ext>
            </a:extLst>
          </p:cNvPr>
          <p:cNvSpPr txBox="1"/>
          <p:nvPr/>
        </p:nvSpPr>
        <p:spPr>
          <a:xfrm>
            <a:off x="6400799" y="6176666"/>
            <a:ext cx="403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Joey Treat (Pacific)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2BC8C0FA-F7A9-4C67-86C7-13C4C067D686}"/>
              </a:ext>
            </a:extLst>
          </p:cNvPr>
          <p:cNvSpPr txBox="1"/>
          <p:nvPr/>
        </p:nvSpPr>
        <p:spPr>
          <a:xfrm>
            <a:off x="2286000" y="5867401"/>
            <a:ext cx="335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Wayne Parker (Pacific)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E2F561B8-1B7B-466E-A451-2CC759CEB372}"/>
              </a:ext>
            </a:extLst>
          </p:cNvPr>
          <p:cNvSpPr txBox="1"/>
          <p:nvPr/>
        </p:nvSpPr>
        <p:spPr>
          <a:xfrm>
            <a:off x="6400799" y="5871866"/>
            <a:ext cx="426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Mauricio </a:t>
            </a:r>
            <a:r>
              <a:rPr lang="en-US" sz="2400" b="1" dirty="0" err="1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Yegros</a:t>
            </a:r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(Coral Springs)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6D596056-D499-4B1B-BD6A-B442AD9F832E}"/>
              </a:ext>
            </a:extLst>
          </p:cNvPr>
          <p:cNvSpPr txBox="1"/>
          <p:nvPr/>
        </p:nvSpPr>
        <p:spPr>
          <a:xfrm>
            <a:off x="2286000" y="5562601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Tavaro</a:t>
            </a:r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Hanna (Bahamas)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3588A71B-E4AE-49F5-9B8E-09733FDD38C6}"/>
              </a:ext>
            </a:extLst>
          </p:cNvPr>
          <p:cNvSpPr txBox="1"/>
          <p:nvPr/>
        </p:nvSpPr>
        <p:spPr>
          <a:xfrm rot="16200000">
            <a:off x="909310" y="5643891"/>
            <a:ext cx="16002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$92,350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6F52FFF4-06B4-492D-8B02-E4167C24D381}"/>
              </a:ext>
            </a:extLst>
          </p:cNvPr>
          <p:cNvSpPr txBox="1"/>
          <p:nvPr/>
        </p:nvSpPr>
        <p:spPr>
          <a:xfrm>
            <a:off x="6406768" y="5555904"/>
            <a:ext cx="4337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Robert C. Lupo (Sneedville, TN)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BDB6A213-A950-4C46-8B2C-092ECFF9B641}"/>
              </a:ext>
            </a:extLst>
          </p:cNvPr>
          <p:cNvSpPr txBox="1"/>
          <p:nvPr/>
        </p:nvSpPr>
        <p:spPr>
          <a:xfrm>
            <a:off x="6400800" y="5257801"/>
            <a:ext cx="464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Sr. High &amp; Adult Mission Trip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79886310-9D4D-412F-A500-80E45D17197E}"/>
              </a:ext>
            </a:extLst>
          </p:cNvPr>
          <p:cNvSpPr txBox="1"/>
          <p:nvPr/>
        </p:nvSpPr>
        <p:spPr>
          <a:xfrm>
            <a:off x="2285999" y="5255569"/>
            <a:ext cx="37030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Apologetics Press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00DA8978-5F07-4FC3-9514-126CFDA64289}"/>
              </a:ext>
            </a:extLst>
          </p:cNvPr>
          <p:cNvSpPr txBox="1"/>
          <p:nvPr/>
        </p:nvSpPr>
        <p:spPr>
          <a:xfrm>
            <a:off x="2297052" y="4948536"/>
            <a:ext cx="37030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Robert J. Lupo (SEIBS)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453736CC-FA3D-4909-B809-3215A6C392B1}"/>
              </a:ext>
            </a:extLst>
          </p:cNvPr>
          <p:cNvSpPr txBox="1"/>
          <p:nvPr/>
        </p:nvSpPr>
        <p:spPr>
          <a:xfrm>
            <a:off x="6400800" y="4948535"/>
            <a:ext cx="464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House to House/Heart to Heart</a:t>
            </a:r>
            <a:endParaRPr lang="en-US" sz="2400" b="1" dirty="0">
              <a:solidFill>
                <a:prstClr val="black"/>
              </a:solidFill>
              <a:effectLst>
                <a:glow rad="63500">
                  <a:schemeClr val="bg1"/>
                </a:glow>
              </a:effectLst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B65407A2-23D7-4F46-8F3A-650D994F35E8}"/>
              </a:ext>
            </a:extLst>
          </p:cNvPr>
          <p:cNvSpPr txBox="1"/>
          <p:nvPr/>
        </p:nvSpPr>
        <p:spPr>
          <a:xfrm>
            <a:off x="5334000" y="5010912"/>
            <a:ext cx="983681" cy="722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Easter</a:t>
            </a:r>
          </a:p>
          <a:p>
            <a:pPr>
              <a:lnSpc>
                <a:spcPct val="85000"/>
              </a:lnSpc>
            </a:pPr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Island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09C6F7FB-781B-494A-9CC4-8FE430585DD6}"/>
              </a:ext>
            </a:extLst>
          </p:cNvPr>
          <p:cNvSpPr txBox="1"/>
          <p:nvPr/>
        </p:nvSpPr>
        <p:spPr>
          <a:xfrm>
            <a:off x="3886201" y="2438401"/>
            <a:ext cx="24024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PIBC Teacher’s Travel to Pacific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5986624-C7D9-1CF4-2442-A5A4A027F7D5}"/>
              </a:ext>
            </a:extLst>
          </p:cNvPr>
          <p:cNvSpPr txBox="1"/>
          <p:nvPr/>
        </p:nvSpPr>
        <p:spPr>
          <a:xfrm>
            <a:off x="6248401" y="3276601"/>
            <a:ext cx="32765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Increase Digital</a:t>
            </a:r>
            <a:b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</a:br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Marketing Locally</a:t>
            </a:r>
            <a:endParaRPr lang="en-US" sz="2400" b="1" u="sng" dirty="0">
              <a:solidFill>
                <a:prstClr val="white"/>
              </a:solidFill>
              <a:effectLst>
                <a:outerShdw blurRad="50800" dist="50800" dir="2700000" algn="ctr" rotWithShape="0">
                  <a:prstClr val="black"/>
                </a:outerShdw>
              </a:effectLst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F2F0562-BE8F-9084-5D0A-B5C3D234B022}"/>
              </a:ext>
            </a:extLst>
          </p:cNvPr>
          <p:cNvCxnSpPr/>
          <p:nvPr/>
        </p:nvCxnSpPr>
        <p:spPr>
          <a:xfrm flipV="1">
            <a:off x="6248400" y="3276600"/>
            <a:ext cx="0" cy="91440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2DEA876-26A9-6A97-1607-E360ABD410A3}"/>
              </a:ext>
            </a:extLst>
          </p:cNvPr>
          <p:cNvCxnSpPr/>
          <p:nvPr/>
        </p:nvCxnSpPr>
        <p:spPr>
          <a:xfrm flipV="1">
            <a:off x="3429001" y="3274368"/>
            <a:ext cx="5669859" cy="2232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4BEB61AD-FF34-89B4-FB0D-F7936380B3FE}"/>
              </a:ext>
            </a:extLst>
          </p:cNvPr>
          <p:cNvSpPr txBox="1"/>
          <p:nvPr/>
        </p:nvSpPr>
        <p:spPr>
          <a:xfrm>
            <a:off x="2895600" y="3276601"/>
            <a:ext cx="33527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Assist Spanish Congregation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5486C40-732E-593D-160A-F11B532110CF}"/>
              </a:ext>
            </a:extLst>
          </p:cNvPr>
          <p:cNvCxnSpPr/>
          <p:nvPr/>
        </p:nvCxnSpPr>
        <p:spPr>
          <a:xfrm>
            <a:off x="2667000" y="4191000"/>
            <a:ext cx="7162800" cy="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939279F-CF6E-3124-ADDB-B985CD76ACED}"/>
              </a:ext>
            </a:extLst>
          </p:cNvPr>
          <p:cNvCxnSpPr/>
          <p:nvPr/>
        </p:nvCxnSpPr>
        <p:spPr>
          <a:xfrm flipV="1">
            <a:off x="6248400" y="4191001"/>
            <a:ext cx="0" cy="838201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262B69CC-AB85-D2B7-6BC4-19E47FAC2138}"/>
              </a:ext>
            </a:extLst>
          </p:cNvPr>
          <p:cNvSpPr txBox="1"/>
          <p:nvPr/>
        </p:nvSpPr>
        <p:spPr>
          <a:xfrm>
            <a:off x="2514599" y="4191001"/>
            <a:ext cx="35813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Special Requests for</a:t>
            </a:r>
            <a:b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</a:br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Mission Trips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396AED9-B1A4-B2EA-EBCB-9B18F461C079}"/>
              </a:ext>
            </a:extLst>
          </p:cNvPr>
          <p:cNvSpPr txBox="1"/>
          <p:nvPr/>
        </p:nvSpPr>
        <p:spPr>
          <a:xfrm>
            <a:off x="6313545" y="4191001"/>
            <a:ext cx="38972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Palm Beach Lakes</a:t>
            </a:r>
            <a:b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</a:br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Answering Macedonian Calls</a:t>
            </a:r>
          </a:p>
        </p:txBody>
      </p:sp>
    </p:spTree>
    <p:extLst>
      <p:ext uri="{BB962C8B-B14F-4D97-AF65-F5344CB8AC3E}">
        <p14:creationId xmlns:p14="http://schemas.microsoft.com/office/powerpoint/2010/main" val="17321314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rapezoid 4"/>
          <p:cNvSpPr/>
          <p:nvPr/>
        </p:nvSpPr>
        <p:spPr>
          <a:xfrm>
            <a:off x="1905000" y="1524001"/>
            <a:ext cx="8686800" cy="3500735"/>
          </a:xfrm>
          <a:prstGeom prst="trapezoid">
            <a:avLst>
              <a:gd name="adj" fmla="val 85293"/>
            </a:avLst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3" name="Group 14"/>
          <p:cNvGrpSpPr/>
          <p:nvPr/>
        </p:nvGrpSpPr>
        <p:grpSpPr>
          <a:xfrm>
            <a:off x="5913120" y="-457200"/>
            <a:ext cx="685800" cy="1981200"/>
            <a:chOff x="-1371600" y="1143000"/>
            <a:chExt cx="685800" cy="1981200"/>
          </a:xfrm>
        </p:grpSpPr>
        <p:sp>
          <p:nvSpPr>
            <p:cNvPr id="7" name="Rectangle 6"/>
            <p:cNvSpPr/>
            <p:nvPr/>
          </p:nvSpPr>
          <p:spPr>
            <a:xfrm>
              <a:off x="-1371600" y="2590800"/>
              <a:ext cx="685800" cy="7620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-1182624" y="2057400"/>
              <a:ext cx="304800" cy="53340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" name="Isosceles Triangle 8"/>
            <p:cNvSpPr/>
            <p:nvPr/>
          </p:nvSpPr>
          <p:spPr>
            <a:xfrm>
              <a:off x="-1106424" y="1143000"/>
              <a:ext cx="152400" cy="914400"/>
            </a:xfrm>
            <a:prstGeom prst="triangle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2" name="Trapezoid 11"/>
            <p:cNvSpPr/>
            <p:nvPr/>
          </p:nvSpPr>
          <p:spPr>
            <a:xfrm>
              <a:off x="-1182624" y="1981200"/>
              <a:ext cx="304800" cy="228600"/>
            </a:xfrm>
            <a:prstGeom prst="trapezoi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-1325880" y="2667000"/>
              <a:ext cx="585216" cy="45720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66" name="TextBox 65"/>
          <p:cNvSpPr txBox="1"/>
          <p:nvPr/>
        </p:nvSpPr>
        <p:spPr>
          <a:xfrm>
            <a:off x="4876800" y="1524001"/>
            <a:ext cx="2743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Assist Spanish</a:t>
            </a:r>
          </a:p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Congregation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2999232" y="1371601"/>
            <a:ext cx="16764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$147,350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3F85AC2-B526-4B9D-B2F2-86FDED0758A5}"/>
              </a:ext>
            </a:extLst>
          </p:cNvPr>
          <p:cNvSpPr txBox="1"/>
          <p:nvPr/>
        </p:nvSpPr>
        <p:spPr>
          <a:xfrm>
            <a:off x="2002536" y="2281536"/>
            <a:ext cx="1904992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$137,350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B45033B-FA9C-4D4E-89E3-48B4A392BB1A}"/>
              </a:ext>
            </a:extLst>
          </p:cNvPr>
          <p:cNvSpPr txBox="1"/>
          <p:nvPr/>
        </p:nvSpPr>
        <p:spPr>
          <a:xfrm>
            <a:off x="1247069" y="3124201"/>
            <a:ext cx="19533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$122,350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F5D2E047-0B80-4A9F-A9CD-75516BE46C44}"/>
              </a:ext>
            </a:extLst>
          </p:cNvPr>
          <p:cNvSpPr txBox="1"/>
          <p:nvPr/>
        </p:nvSpPr>
        <p:spPr>
          <a:xfrm>
            <a:off x="685800" y="4038601"/>
            <a:ext cx="17526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$107,350</a:t>
            </a:r>
          </a:p>
        </p:txBody>
      </p:sp>
      <p:pic>
        <p:nvPicPr>
          <p:cNvPr id="77" name="Picture 76" descr="Mission Sunday - without date and sub.jpg">
            <a:extLst>
              <a:ext uri="{FF2B5EF4-FFF2-40B4-BE49-F238E27FC236}">
                <a16:creationId xmlns:a16="http://schemas.microsoft.com/office/drawing/2014/main" id="{6316DF23-A87A-46F9-8190-499603903C33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 b="31429"/>
          <a:stretch>
            <a:fillRect/>
          </a:stretch>
        </p:blipFill>
        <p:spPr>
          <a:xfrm>
            <a:off x="8660126" y="-14372"/>
            <a:ext cx="3531874" cy="1614571"/>
          </a:xfrm>
          <a:prstGeom prst="rect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F2F4AC77-757B-41DD-8182-1ED7B59D02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5029200"/>
            <a:ext cx="8686800" cy="1828800"/>
          </a:xfrm>
          <a:prstGeom prst="rect">
            <a:avLst/>
          </a:prstGeom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4040FB6C-2D25-481E-97B8-5245EED9F7DC}"/>
              </a:ext>
            </a:extLst>
          </p:cNvPr>
          <p:cNvSpPr txBox="1"/>
          <p:nvPr/>
        </p:nvSpPr>
        <p:spPr>
          <a:xfrm>
            <a:off x="2286000" y="6472536"/>
            <a:ext cx="312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Nnanna</a:t>
            </a:r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Aforji</a:t>
            </a:r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(Nigeria)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F15D741C-9B2E-4A7A-AD9F-1B425E22E3A1}"/>
              </a:ext>
            </a:extLst>
          </p:cNvPr>
          <p:cNvSpPr txBox="1"/>
          <p:nvPr/>
        </p:nvSpPr>
        <p:spPr>
          <a:xfrm>
            <a:off x="6400799" y="6477001"/>
            <a:ext cx="403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Tamuka</a:t>
            </a:r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Arunashe</a:t>
            </a:r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(Zimbabwe)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49FF9F50-99BD-4946-B4A7-8F57D3265648}"/>
              </a:ext>
            </a:extLst>
          </p:cNvPr>
          <p:cNvSpPr txBox="1"/>
          <p:nvPr/>
        </p:nvSpPr>
        <p:spPr>
          <a:xfrm>
            <a:off x="2286000" y="6172201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Robert Martin (Pacific)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CB8D9EE0-E21E-4B32-8713-EA573D8C21EF}"/>
              </a:ext>
            </a:extLst>
          </p:cNvPr>
          <p:cNvSpPr txBox="1"/>
          <p:nvPr/>
        </p:nvSpPr>
        <p:spPr>
          <a:xfrm>
            <a:off x="6400799" y="6176666"/>
            <a:ext cx="403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Joey Treat (Pacific)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AF1FE203-955C-4713-84B0-79290F0C741A}"/>
              </a:ext>
            </a:extLst>
          </p:cNvPr>
          <p:cNvSpPr txBox="1"/>
          <p:nvPr/>
        </p:nvSpPr>
        <p:spPr>
          <a:xfrm>
            <a:off x="2286000" y="5867401"/>
            <a:ext cx="335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Wayne Parker (Pacific)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20DF15AF-F5B0-4970-B914-59B69470EDC2}"/>
              </a:ext>
            </a:extLst>
          </p:cNvPr>
          <p:cNvSpPr txBox="1"/>
          <p:nvPr/>
        </p:nvSpPr>
        <p:spPr>
          <a:xfrm>
            <a:off x="6400799" y="5871866"/>
            <a:ext cx="426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Mauricio </a:t>
            </a:r>
            <a:r>
              <a:rPr lang="en-US" sz="2400" b="1" dirty="0" err="1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Yegros</a:t>
            </a:r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(Coral Springs)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8D8EE34F-CDA8-4450-958A-3731929A674D}"/>
              </a:ext>
            </a:extLst>
          </p:cNvPr>
          <p:cNvSpPr txBox="1"/>
          <p:nvPr/>
        </p:nvSpPr>
        <p:spPr>
          <a:xfrm>
            <a:off x="2286000" y="5562601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Tavaro</a:t>
            </a:r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Hanna (Bahamas)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8D3B7828-AE2A-4B5C-B015-B265F400FAE1}"/>
              </a:ext>
            </a:extLst>
          </p:cNvPr>
          <p:cNvSpPr txBox="1"/>
          <p:nvPr/>
        </p:nvSpPr>
        <p:spPr>
          <a:xfrm rot="16200000">
            <a:off x="909310" y="5643891"/>
            <a:ext cx="16002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$92,350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EBA060CD-7C05-4A4C-BB38-CAF48E9E1550}"/>
              </a:ext>
            </a:extLst>
          </p:cNvPr>
          <p:cNvSpPr txBox="1"/>
          <p:nvPr/>
        </p:nvSpPr>
        <p:spPr>
          <a:xfrm>
            <a:off x="6406768" y="5555904"/>
            <a:ext cx="4337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Robert C. Lupo (Sneedville, TN)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7520B2F2-3F4F-49AE-8EDC-116F017E84CA}"/>
              </a:ext>
            </a:extLst>
          </p:cNvPr>
          <p:cNvSpPr txBox="1"/>
          <p:nvPr/>
        </p:nvSpPr>
        <p:spPr>
          <a:xfrm>
            <a:off x="6400800" y="5257801"/>
            <a:ext cx="464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Sr. High &amp; Adult Mission Trip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5C6CB781-53D2-4374-BAAE-52741277732B}"/>
              </a:ext>
            </a:extLst>
          </p:cNvPr>
          <p:cNvSpPr txBox="1"/>
          <p:nvPr/>
        </p:nvSpPr>
        <p:spPr>
          <a:xfrm>
            <a:off x="2285999" y="5255569"/>
            <a:ext cx="37030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Apologetics Press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B2DEB2B4-D564-466E-87E4-01AE2206DEEC}"/>
              </a:ext>
            </a:extLst>
          </p:cNvPr>
          <p:cNvSpPr txBox="1"/>
          <p:nvPr/>
        </p:nvSpPr>
        <p:spPr>
          <a:xfrm>
            <a:off x="2297052" y="4948536"/>
            <a:ext cx="37030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Robert J. Lupo (SEIBS)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5D2764AC-A180-4A5E-868C-75C0B53DAE61}"/>
              </a:ext>
            </a:extLst>
          </p:cNvPr>
          <p:cNvSpPr txBox="1"/>
          <p:nvPr/>
        </p:nvSpPr>
        <p:spPr>
          <a:xfrm>
            <a:off x="6400800" y="4948535"/>
            <a:ext cx="464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House to House/Heart to Heart</a:t>
            </a:r>
            <a:endParaRPr lang="en-US" sz="2400" b="1" dirty="0">
              <a:solidFill>
                <a:prstClr val="black"/>
              </a:solidFill>
              <a:effectLst>
                <a:glow rad="63500">
                  <a:schemeClr val="bg1"/>
                </a:glow>
              </a:effectLst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72D86436-62E0-4465-9AA0-DC0F160B6872}"/>
              </a:ext>
            </a:extLst>
          </p:cNvPr>
          <p:cNvSpPr txBox="1"/>
          <p:nvPr/>
        </p:nvSpPr>
        <p:spPr>
          <a:xfrm>
            <a:off x="5334000" y="5010912"/>
            <a:ext cx="983681" cy="722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Easter</a:t>
            </a:r>
          </a:p>
          <a:p>
            <a:pPr>
              <a:lnSpc>
                <a:spcPct val="85000"/>
              </a:lnSpc>
            </a:pPr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Island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B81714D-7463-0C9E-F227-940AB9710909}"/>
              </a:ext>
            </a:extLst>
          </p:cNvPr>
          <p:cNvSpPr txBox="1"/>
          <p:nvPr/>
        </p:nvSpPr>
        <p:spPr>
          <a:xfrm>
            <a:off x="6254498" y="2438401"/>
            <a:ext cx="24323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PBL Answering</a:t>
            </a:r>
            <a:b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</a:br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Macedonian Calls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8402AF6-6512-974D-EC75-941C44F2D114}"/>
              </a:ext>
            </a:extLst>
          </p:cNvPr>
          <p:cNvCxnSpPr/>
          <p:nvPr/>
        </p:nvCxnSpPr>
        <p:spPr>
          <a:xfrm>
            <a:off x="4114800" y="2438400"/>
            <a:ext cx="4267200" cy="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837981E-F6B6-9E30-BE65-D0B9BF6BCFEA}"/>
              </a:ext>
            </a:extLst>
          </p:cNvPr>
          <p:cNvCxnSpPr/>
          <p:nvPr/>
        </p:nvCxnSpPr>
        <p:spPr>
          <a:xfrm flipV="1">
            <a:off x="6254496" y="2438400"/>
            <a:ext cx="0" cy="83820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1F63FC46-02A7-67E0-B9B3-00A808EF0328}"/>
              </a:ext>
            </a:extLst>
          </p:cNvPr>
          <p:cNvSpPr txBox="1"/>
          <p:nvPr/>
        </p:nvSpPr>
        <p:spPr>
          <a:xfrm>
            <a:off x="3886201" y="2438401"/>
            <a:ext cx="24024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PIBC Teacher’s Travel to Pacific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36EC513-9F48-8D34-FD83-F674AC95C6CB}"/>
              </a:ext>
            </a:extLst>
          </p:cNvPr>
          <p:cNvSpPr txBox="1"/>
          <p:nvPr/>
        </p:nvSpPr>
        <p:spPr>
          <a:xfrm>
            <a:off x="6248401" y="3276601"/>
            <a:ext cx="32765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Increase Digital</a:t>
            </a:r>
            <a:b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</a:br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Marketing Locally</a:t>
            </a:r>
            <a:endParaRPr lang="en-US" sz="2400" b="1" u="sng" dirty="0">
              <a:solidFill>
                <a:prstClr val="white"/>
              </a:solidFill>
              <a:effectLst>
                <a:outerShdw blurRad="50800" dist="50800" dir="2700000" algn="ctr" rotWithShape="0">
                  <a:prstClr val="black"/>
                </a:outerShdw>
              </a:effectLst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E47646C-B2AA-40A9-887F-29955A6720F9}"/>
              </a:ext>
            </a:extLst>
          </p:cNvPr>
          <p:cNvCxnSpPr/>
          <p:nvPr/>
        </p:nvCxnSpPr>
        <p:spPr>
          <a:xfrm flipV="1">
            <a:off x="6248400" y="3276600"/>
            <a:ext cx="0" cy="91440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52A9DC2-9C8D-3D96-2C79-A5FB075E0A5F}"/>
              </a:ext>
            </a:extLst>
          </p:cNvPr>
          <p:cNvCxnSpPr/>
          <p:nvPr/>
        </p:nvCxnSpPr>
        <p:spPr>
          <a:xfrm flipV="1">
            <a:off x="3429001" y="3274368"/>
            <a:ext cx="5669859" cy="2232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E1836393-2177-9F25-2404-93A6597A1498}"/>
              </a:ext>
            </a:extLst>
          </p:cNvPr>
          <p:cNvSpPr txBox="1"/>
          <p:nvPr/>
        </p:nvSpPr>
        <p:spPr>
          <a:xfrm>
            <a:off x="2895600" y="3276601"/>
            <a:ext cx="33527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Assist Spanish Congregation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295261A-6BD6-3BA4-548C-1F227CBDE3C5}"/>
              </a:ext>
            </a:extLst>
          </p:cNvPr>
          <p:cNvCxnSpPr/>
          <p:nvPr/>
        </p:nvCxnSpPr>
        <p:spPr>
          <a:xfrm>
            <a:off x="2667000" y="4191000"/>
            <a:ext cx="7162800" cy="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AE66BFC-74B0-BDD1-872C-4749AF18CD73}"/>
              </a:ext>
            </a:extLst>
          </p:cNvPr>
          <p:cNvCxnSpPr/>
          <p:nvPr/>
        </p:nvCxnSpPr>
        <p:spPr>
          <a:xfrm flipV="1">
            <a:off x="6248400" y="4191001"/>
            <a:ext cx="0" cy="838201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F568452C-5474-6777-BEAC-50346AC72131}"/>
              </a:ext>
            </a:extLst>
          </p:cNvPr>
          <p:cNvSpPr txBox="1"/>
          <p:nvPr/>
        </p:nvSpPr>
        <p:spPr>
          <a:xfrm>
            <a:off x="2514599" y="4191001"/>
            <a:ext cx="35813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Special Requests for</a:t>
            </a:r>
            <a:b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</a:br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Mission Trips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8FE8B92-AA53-1D68-5927-2B019A9101BB}"/>
              </a:ext>
            </a:extLst>
          </p:cNvPr>
          <p:cNvSpPr txBox="1"/>
          <p:nvPr/>
        </p:nvSpPr>
        <p:spPr>
          <a:xfrm>
            <a:off x="6313545" y="4191001"/>
            <a:ext cx="38972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Palm Beach Lakes</a:t>
            </a:r>
            <a:b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</a:br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Answering Macedonian Calls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86CB633-7AA5-E905-C83A-2117FA16A3FA}"/>
              </a:ext>
            </a:extLst>
          </p:cNvPr>
          <p:cNvSpPr txBox="1"/>
          <p:nvPr/>
        </p:nvSpPr>
        <p:spPr>
          <a:xfrm>
            <a:off x="4560188" y="431112"/>
            <a:ext cx="14828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$+++,+++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39B9BAF-DE18-CE52-BEB6-12E56FF0A08E}"/>
              </a:ext>
            </a:extLst>
          </p:cNvPr>
          <p:cNvSpPr txBox="1"/>
          <p:nvPr/>
        </p:nvSpPr>
        <p:spPr>
          <a:xfrm>
            <a:off x="5867400" y="457201"/>
            <a:ext cx="762000" cy="10341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 sz="2400" b="1" dirty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+</a:t>
            </a:r>
          </a:p>
          <a:p>
            <a:pPr algn="ctr">
              <a:lnSpc>
                <a:spcPct val="85000"/>
              </a:lnSpc>
            </a:pPr>
            <a:r>
              <a:rPr lang="en-US" sz="2400" b="1" dirty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+</a:t>
            </a:r>
          </a:p>
          <a:p>
            <a:pPr algn="ctr">
              <a:lnSpc>
                <a:spcPct val="85000"/>
              </a:lnSpc>
            </a:pPr>
            <a:r>
              <a:rPr lang="en-US" sz="2400" b="1" dirty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80989976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28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/>
      <p:bldP spid="71" grpId="0"/>
      <p:bldP spid="71" grpId="1"/>
      <p:bldP spid="21" grpId="0"/>
      <p:bldP spid="21" grpId="1"/>
      <p:bldP spid="22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9503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globe.jpg"/>
          <p:cNvPicPr>
            <a:picLocks noChangeAspect="1"/>
          </p:cNvPicPr>
          <p:nvPr/>
        </p:nvPicPr>
        <p:blipFill>
          <a:blip r:embed="rId2" cstate="print"/>
          <a:srcRect l="13730"/>
          <a:stretch>
            <a:fillRect/>
          </a:stretch>
        </p:blipFill>
        <p:spPr>
          <a:xfrm>
            <a:off x="-3962400" y="914400"/>
            <a:ext cx="1981200" cy="2377440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38AC97F-3B5F-43EF-9FA4-4416BE769C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2286000"/>
            <a:ext cx="11734800" cy="4572000"/>
          </a:xfrm>
        </p:spPr>
        <p:txBody>
          <a:bodyPr>
            <a:normAutofit/>
          </a:bodyPr>
          <a:lstStyle/>
          <a:p>
            <a:r>
              <a:rPr lang="en-US" sz="3200" dirty="0">
                <a:effectLst>
                  <a:outerShdw blurRad="50800" dist="50800" dir="2700000" algn="ctr" rotWithShape="0">
                    <a:schemeClr val="tx1"/>
                  </a:outerShdw>
                </a:effectLst>
              </a:rPr>
              <a:t>Believe Jesus is God’s Son – John 8:24</a:t>
            </a:r>
          </a:p>
          <a:p>
            <a:r>
              <a:rPr lang="en-US" sz="3200" dirty="0">
                <a:effectLst>
                  <a:outerShdw blurRad="50800" dist="50800" dir="2700000" algn="ctr" rotWithShape="0">
                    <a:schemeClr val="tx1"/>
                  </a:outerShdw>
                </a:effectLst>
              </a:rPr>
              <a:t>Repent of your sins and turn to God – Acts 3:19</a:t>
            </a:r>
          </a:p>
          <a:p>
            <a:r>
              <a:rPr lang="en-US" sz="3200" dirty="0">
                <a:effectLst>
                  <a:outerShdw blurRad="50800" dist="50800" dir="2700000" algn="ctr" rotWithShape="0">
                    <a:schemeClr val="tx1"/>
                  </a:outerShdw>
                </a:effectLst>
              </a:rPr>
              <a:t>Confess your faith in Jesus Christ – Romans 10:9</a:t>
            </a:r>
          </a:p>
          <a:p>
            <a:r>
              <a:rPr lang="en-US" sz="3200" dirty="0">
                <a:effectLst>
                  <a:outerShdw blurRad="50800" dist="50800" dir="2700000" algn="ctr" rotWithShape="0">
                    <a:schemeClr val="tx1"/>
                  </a:outerShdw>
                </a:effectLst>
              </a:rPr>
              <a:t>Be immersed into Christ – Galatians 3:27</a:t>
            </a:r>
          </a:p>
          <a:p>
            <a:pPr lvl="1"/>
            <a:r>
              <a:rPr lang="en-US" sz="2800" dirty="0">
                <a:effectLst>
                  <a:outerShdw blurRad="50800" dist="50800" dir="2700000" algn="ctr" rotWithShape="0">
                    <a:schemeClr val="tx1"/>
                  </a:outerShdw>
                </a:effectLst>
              </a:rPr>
              <a:t>God will forgive all of your sins – Acts 2:38</a:t>
            </a:r>
          </a:p>
          <a:p>
            <a:pPr lvl="1"/>
            <a:r>
              <a:rPr lang="en-US" sz="2800" dirty="0">
                <a:effectLst>
                  <a:outerShdw blurRad="50800" dist="50800" dir="2700000" algn="ctr" rotWithShape="0">
                    <a:schemeClr val="tx1"/>
                  </a:outerShdw>
                </a:effectLst>
              </a:rPr>
              <a:t>God will add you to His church – Acts 2:47</a:t>
            </a:r>
          </a:p>
          <a:p>
            <a:pPr lvl="1"/>
            <a:r>
              <a:rPr lang="en-US" sz="2800" dirty="0">
                <a:effectLst>
                  <a:outerShdw blurRad="50800" dist="50800" dir="2700000" algn="ctr" rotWithShape="0">
                    <a:schemeClr val="tx1"/>
                  </a:outerShdw>
                </a:effectLst>
              </a:rPr>
              <a:t>God will register you in heaven – Hebrews 12:23</a:t>
            </a:r>
          </a:p>
          <a:p>
            <a:r>
              <a:rPr lang="en-US" sz="3200" dirty="0">
                <a:effectLst>
                  <a:outerShdw blurRad="50800" dist="50800" dir="2700000" algn="ctr" rotWithShape="0">
                    <a:schemeClr val="tx1"/>
                  </a:outerShdw>
                </a:effectLst>
              </a:rPr>
              <a:t>Live faithfully to Christ – Revelation 2:10</a:t>
            </a:r>
          </a:p>
        </p:txBody>
      </p:sp>
    </p:spTree>
  </p:cSld>
  <p:clrMapOvr>
    <a:masterClrMapping/>
  </p:clrMapOvr>
  <p:transition spd="slow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rapezoid 4"/>
          <p:cNvSpPr/>
          <p:nvPr/>
        </p:nvSpPr>
        <p:spPr>
          <a:xfrm>
            <a:off x="1905000" y="1524001"/>
            <a:ext cx="8686800" cy="3500735"/>
          </a:xfrm>
          <a:prstGeom prst="trapezoid">
            <a:avLst>
              <a:gd name="adj" fmla="val 85293"/>
            </a:avLst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3" name="Group 14"/>
          <p:cNvGrpSpPr/>
          <p:nvPr/>
        </p:nvGrpSpPr>
        <p:grpSpPr>
          <a:xfrm>
            <a:off x="5913120" y="-457200"/>
            <a:ext cx="685800" cy="1981200"/>
            <a:chOff x="-1371600" y="1143000"/>
            <a:chExt cx="685800" cy="1981200"/>
          </a:xfrm>
        </p:grpSpPr>
        <p:sp>
          <p:nvSpPr>
            <p:cNvPr id="7" name="Rectangle 6"/>
            <p:cNvSpPr/>
            <p:nvPr/>
          </p:nvSpPr>
          <p:spPr>
            <a:xfrm>
              <a:off x="-1371600" y="2590800"/>
              <a:ext cx="685800" cy="7620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-1182624" y="2057400"/>
              <a:ext cx="304800" cy="53340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" name="Isosceles Triangle 8"/>
            <p:cNvSpPr/>
            <p:nvPr/>
          </p:nvSpPr>
          <p:spPr>
            <a:xfrm>
              <a:off x="-1106424" y="1143000"/>
              <a:ext cx="152400" cy="914400"/>
            </a:xfrm>
            <a:prstGeom prst="triangle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2" name="Trapezoid 11"/>
            <p:cNvSpPr/>
            <p:nvPr/>
          </p:nvSpPr>
          <p:spPr>
            <a:xfrm>
              <a:off x="-1182624" y="1981200"/>
              <a:ext cx="304800" cy="228600"/>
            </a:xfrm>
            <a:prstGeom prst="trapezoi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-1325880" y="2667000"/>
              <a:ext cx="585216" cy="45720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66" name="TextBox 65"/>
          <p:cNvSpPr txBox="1"/>
          <p:nvPr/>
        </p:nvSpPr>
        <p:spPr>
          <a:xfrm>
            <a:off x="4876800" y="1524001"/>
            <a:ext cx="2743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Assist Spanish</a:t>
            </a:r>
          </a:p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Congregation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2999232" y="1371601"/>
            <a:ext cx="16764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$147,350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3F85AC2-B526-4B9D-B2F2-86FDED0758A5}"/>
              </a:ext>
            </a:extLst>
          </p:cNvPr>
          <p:cNvSpPr txBox="1"/>
          <p:nvPr/>
        </p:nvSpPr>
        <p:spPr>
          <a:xfrm>
            <a:off x="2002536" y="2281536"/>
            <a:ext cx="1904992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$137,350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B45033B-FA9C-4D4E-89E3-48B4A392BB1A}"/>
              </a:ext>
            </a:extLst>
          </p:cNvPr>
          <p:cNvSpPr txBox="1"/>
          <p:nvPr/>
        </p:nvSpPr>
        <p:spPr>
          <a:xfrm>
            <a:off x="1247069" y="3124201"/>
            <a:ext cx="19533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$122,350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F5D2E047-0B80-4A9F-A9CD-75516BE46C44}"/>
              </a:ext>
            </a:extLst>
          </p:cNvPr>
          <p:cNvSpPr txBox="1"/>
          <p:nvPr/>
        </p:nvSpPr>
        <p:spPr>
          <a:xfrm>
            <a:off x="685800" y="4038601"/>
            <a:ext cx="17526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$107,350</a:t>
            </a:r>
          </a:p>
        </p:txBody>
      </p:sp>
      <p:pic>
        <p:nvPicPr>
          <p:cNvPr id="77" name="Picture 76" descr="Mission Sunday - without date and sub.jpg">
            <a:extLst>
              <a:ext uri="{FF2B5EF4-FFF2-40B4-BE49-F238E27FC236}">
                <a16:creationId xmlns:a16="http://schemas.microsoft.com/office/drawing/2014/main" id="{6316DF23-A87A-46F9-8190-499603903C33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 b="31429"/>
          <a:stretch>
            <a:fillRect/>
          </a:stretch>
        </p:blipFill>
        <p:spPr>
          <a:xfrm>
            <a:off x="8660126" y="-14372"/>
            <a:ext cx="3531874" cy="1614571"/>
          </a:xfrm>
          <a:prstGeom prst="rect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F2F4AC77-757B-41DD-8182-1ED7B59D02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5029200"/>
            <a:ext cx="8686800" cy="1828800"/>
          </a:xfrm>
          <a:prstGeom prst="rect">
            <a:avLst/>
          </a:prstGeom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4040FB6C-2D25-481E-97B8-5245EED9F7DC}"/>
              </a:ext>
            </a:extLst>
          </p:cNvPr>
          <p:cNvSpPr txBox="1"/>
          <p:nvPr/>
        </p:nvSpPr>
        <p:spPr>
          <a:xfrm>
            <a:off x="2286000" y="6472536"/>
            <a:ext cx="312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Nnanna</a:t>
            </a:r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Aforji</a:t>
            </a:r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(Nigeria)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F15D741C-9B2E-4A7A-AD9F-1B425E22E3A1}"/>
              </a:ext>
            </a:extLst>
          </p:cNvPr>
          <p:cNvSpPr txBox="1"/>
          <p:nvPr/>
        </p:nvSpPr>
        <p:spPr>
          <a:xfrm>
            <a:off x="6400799" y="6477001"/>
            <a:ext cx="403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Tamuka</a:t>
            </a:r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Arunashe</a:t>
            </a:r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(Zimbabwe)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49FF9F50-99BD-4946-B4A7-8F57D3265648}"/>
              </a:ext>
            </a:extLst>
          </p:cNvPr>
          <p:cNvSpPr txBox="1"/>
          <p:nvPr/>
        </p:nvSpPr>
        <p:spPr>
          <a:xfrm>
            <a:off x="2286000" y="6172201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Robert Martin (Pacific)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CB8D9EE0-E21E-4B32-8713-EA573D8C21EF}"/>
              </a:ext>
            </a:extLst>
          </p:cNvPr>
          <p:cNvSpPr txBox="1"/>
          <p:nvPr/>
        </p:nvSpPr>
        <p:spPr>
          <a:xfrm>
            <a:off x="6400799" y="6176666"/>
            <a:ext cx="403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Joey Treat (Pacific)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AF1FE203-955C-4713-84B0-79290F0C741A}"/>
              </a:ext>
            </a:extLst>
          </p:cNvPr>
          <p:cNvSpPr txBox="1"/>
          <p:nvPr/>
        </p:nvSpPr>
        <p:spPr>
          <a:xfrm>
            <a:off x="2286000" y="5867401"/>
            <a:ext cx="335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Wayne Parker (Pacific)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20DF15AF-F5B0-4970-B914-59B69470EDC2}"/>
              </a:ext>
            </a:extLst>
          </p:cNvPr>
          <p:cNvSpPr txBox="1"/>
          <p:nvPr/>
        </p:nvSpPr>
        <p:spPr>
          <a:xfrm>
            <a:off x="6400799" y="5871866"/>
            <a:ext cx="426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Mauricio </a:t>
            </a:r>
            <a:r>
              <a:rPr lang="en-US" sz="2400" b="1" dirty="0" err="1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Yegros</a:t>
            </a:r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(Coral Springs)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8D8EE34F-CDA8-4450-958A-3731929A674D}"/>
              </a:ext>
            </a:extLst>
          </p:cNvPr>
          <p:cNvSpPr txBox="1"/>
          <p:nvPr/>
        </p:nvSpPr>
        <p:spPr>
          <a:xfrm>
            <a:off x="2286000" y="5562601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Tavaro</a:t>
            </a:r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Hanna (Bahamas)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8D3B7828-AE2A-4B5C-B015-B265F400FAE1}"/>
              </a:ext>
            </a:extLst>
          </p:cNvPr>
          <p:cNvSpPr txBox="1"/>
          <p:nvPr/>
        </p:nvSpPr>
        <p:spPr>
          <a:xfrm rot="16200000">
            <a:off x="909310" y="5643891"/>
            <a:ext cx="16002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$92,350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EBA060CD-7C05-4A4C-BB38-CAF48E9E1550}"/>
              </a:ext>
            </a:extLst>
          </p:cNvPr>
          <p:cNvSpPr txBox="1"/>
          <p:nvPr/>
        </p:nvSpPr>
        <p:spPr>
          <a:xfrm>
            <a:off x="6406768" y="5555904"/>
            <a:ext cx="4337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Robert C. Lupo (Sneedville, TN)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7520B2F2-3F4F-49AE-8EDC-116F017E84CA}"/>
              </a:ext>
            </a:extLst>
          </p:cNvPr>
          <p:cNvSpPr txBox="1"/>
          <p:nvPr/>
        </p:nvSpPr>
        <p:spPr>
          <a:xfrm>
            <a:off x="6400800" y="5257801"/>
            <a:ext cx="464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Sr. High &amp; Adult Mission Trip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5C6CB781-53D2-4374-BAAE-52741277732B}"/>
              </a:ext>
            </a:extLst>
          </p:cNvPr>
          <p:cNvSpPr txBox="1"/>
          <p:nvPr/>
        </p:nvSpPr>
        <p:spPr>
          <a:xfrm>
            <a:off x="2285999" y="5255569"/>
            <a:ext cx="37030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Apologetics Press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B2DEB2B4-D564-466E-87E4-01AE2206DEEC}"/>
              </a:ext>
            </a:extLst>
          </p:cNvPr>
          <p:cNvSpPr txBox="1"/>
          <p:nvPr/>
        </p:nvSpPr>
        <p:spPr>
          <a:xfrm>
            <a:off x="2297052" y="4948536"/>
            <a:ext cx="37030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Robert J. Lupo (SEIBS)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5D2764AC-A180-4A5E-868C-75C0B53DAE61}"/>
              </a:ext>
            </a:extLst>
          </p:cNvPr>
          <p:cNvSpPr txBox="1"/>
          <p:nvPr/>
        </p:nvSpPr>
        <p:spPr>
          <a:xfrm>
            <a:off x="6400800" y="4948535"/>
            <a:ext cx="464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House to House/Heart to Heart</a:t>
            </a:r>
            <a:endParaRPr lang="en-US" sz="2400" b="1" dirty="0">
              <a:solidFill>
                <a:prstClr val="black"/>
              </a:solidFill>
              <a:effectLst>
                <a:glow rad="63500">
                  <a:schemeClr val="bg1"/>
                </a:glow>
              </a:effectLst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72D86436-62E0-4465-9AA0-DC0F160B6872}"/>
              </a:ext>
            </a:extLst>
          </p:cNvPr>
          <p:cNvSpPr txBox="1"/>
          <p:nvPr/>
        </p:nvSpPr>
        <p:spPr>
          <a:xfrm>
            <a:off x="5334000" y="5010912"/>
            <a:ext cx="983681" cy="722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Easter</a:t>
            </a:r>
          </a:p>
          <a:p>
            <a:pPr>
              <a:lnSpc>
                <a:spcPct val="85000"/>
              </a:lnSpc>
            </a:pPr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Island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B81714D-7463-0C9E-F227-940AB9710909}"/>
              </a:ext>
            </a:extLst>
          </p:cNvPr>
          <p:cNvSpPr txBox="1"/>
          <p:nvPr/>
        </p:nvSpPr>
        <p:spPr>
          <a:xfrm>
            <a:off x="6254498" y="2438401"/>
            <a:ext cx="24323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PBL Answering</a:t>
            </a:r>
            <a:b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</a:br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Macedonian Calls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8402AF6-6512-974D-EC75-941C44F2D114}"/>
              </a:ext>
            </a:extLst>
          </p:cNvPr>
          <p:cNvCxnSpPr/>
          <p:nvPr/>
        </p:nvCxnSpPr>
        <p:spPr>
          <a:xfrm>
            <a:off x="4114800" y="2438400"/>
            <a:ext cx="4267200" cy="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837981E-F6B6-9E30-BE65-D0B9BF6BCFEA}"/>
              </a:ext>
            </a:extLst>
          </p:cNvPr>
          <p:cNvCxnSpPr/>
          <p:nvPr/>
        </p:nvCxnSpPr>
        <p:spPr>
          <a:xfrm flipV="1">
            <a:off x="6254496" y="2438400"/>
            <a:ext cx="0" cy="83820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1F63FC46-02A7-67E0-B9B3-00A808EF0328}"/>
              </a:ext>
            </a:extLst>
          </p:cNvPr>
          <p:cNvSpPr txBox="1"/>
          <p:nvPr/>
        </p:nvSpPr>
        <p:spPr>
          <a:xfrm>
            <a:off x="3886201" y="2438401"/>
            <a:ext cx="24024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PIBC Teacher’s Travel to Pacific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36EC513-9F48-8D34-FD83-F674AC95C6CB}"/>
              </a:ext>
            </a:extLst>
          </p:cNvPr>
          <p:cNvSpPr txBox="1"/>
          <p:nvPr/>
        </p:nvSpPr>
        <p:spPr>
          <a:xfrm>
            <a:off x="6248401" y="3276601"/>
            <a:ext cx="32765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Increase Digital</a:t>
            </a:r>
            <a:b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</a:br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Marketing Locally</a:t>
            </a:r>
            <a:endParaRPr lang="en-US" sz="2400" b="1" u="sng" dirty="0">
              <a:solidFill>
                <a:prstClr val="white"/>
              </a:solidFill>
              <a:effectLst>
                <a:outerShdw blurRad="50800" dist="50800" dir="2700000" algn="ctr" rotWithShape="0">
                  <a:prstClr val="black"/>
                </a:outerShdw>
              </a:effectLst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E47646C-B2AA-40A9-887F-29955A6720F9}"/>
              </a:ext>
            </a:extLst>
          </p:cNvPr>
          <p:cNvCxnSpPr/>
          <p:nvPr/>
        </p:nvCxnSpPr>
        <p:spPr>
          <a:xfrm flipV="1">
            <a:off x="6248400" y="3276600"/>
            <a:ext cx="0" cy="91440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52A9DC2-9C8D-3D96-2C79-A5FB075E0A5F}"/>
              </a:ext>
            </a:extLst>
          </p:cNvPr>
          <p:cNvCxnSpPr/>
          <p:nvPr/>
        </p:nvCxnSpPr>
        <p:spPr>
          <a:xfrm flipV="1">
            <a:off x="3429001" y="3274368"/>
            <a:ext cx="5669859" cy="2232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E1836393-2177-9F25-2404-93A6597A1498}"/>
              </a:ext>
            </a:extLst>
          </p:cNvPr>
          <p:cNvSpPr txBox="1"/>
          <p:nvPr/>
        </p:nvSpPr>
        <p:spPr>
          <a:xfrm>
            <a:off x="2895600" y="3276601"/>
            <a:ext cx="33527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Assist Spanish Congregation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295261A-6BD6-3BA4-548C-1F227CBDE3C5}"/>
              </a:ext>
            </a:extLst>
          </p:cNvPr>
          <p:cNvCxnSpPr/>
          <p:nvPr/>
        </p:nvCxnSpPr>
        <p:spPr>
          <a:xfrm>
            <a:off x="2667000" y="4191000"/>
            <a:ext cx="7162800" cy="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AE66BFC-74B0-BDD1-872C-4749AF18CD73}"/>
              </a:ext>
            </a:extLst>
          </p:cNvPr>
          <p:cNvCxnSpPr/>
          <p:nvPr/>
        </p:nvCxnSpPr>
        <p:spPr>
          <a:xfrm flipV="1">
            <a:off x="6248400" y="4191001"/>
            <a:ext cx="0" cy="838201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F568452C-5474-6777-BEAC-50346AC72131}"/>
              </a:ext>
            </a:extLst>
          </p:cNvPr>
          <p:cNvSpPr txBox="1"/>
          <p:nvPr/>
        </p:nvSpPr>
        <p:spPr>
          <a:xfrm>
            <a:off x="2514599" y="4191001"/>
            <a:ext cx="35813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Special Requests for</a:t>
            </a:r>
            <a:b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</a:br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Mission Trips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8FE8B92-AA53-1D68-5927-2B019A9101BB}"/>
              </a:ext>
            </a:extLst>
          </p:cNvPr>
          <p:cNvSpPr txBox="1"/>
          <p:nvPr/>
        </p:nvSpPr>
        <p:spPr>
          <a:xfrm>
            <a:off x="6313545" y="4191001"/>
            <a:ext cx="38972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Palm Beach Lakes</a:t>
            </a:r>
            <a:b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</a:br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Answering Macedonian Calls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86CB633-7AA5-E905-C83A-2117FA16A3FA}"/>
              </a:ext>
            </a:extLst>
          </p:cNvPr>
          <p:cNvSpPr txBox="1"/>
          <p:nvPr/>
        </p:nvSpPr>
        <p:spPr>
          <a:xfrm>
            <a:off x="4560188" y="431112"/>
            <a:ext cx="14828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$+++,+++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39B9BAF-DE18-CE52-BEB6-12E56FF0A08E}"/>
              </a:ext>
            </a:extLst>
          </p:cNvPr>
          <p:cNvSpPr txBox="1"/>
          <p:nvPr/>
        </p:nvSpPr>
        <p:spPr>
          <a:xfrm>
            <a:off x="5867400" y="457201"/>
            <a:ext cx="762000" cy="10341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 sz="2400" b="1" dirty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+</a:t>
            </a:r>
          </a:p>
          <a:p>
            <a:pPr algn="ctr">
              <a:lnSpc>
                <a:spcPct val="85000"/>
              </a:lnSpc>
            </a:pPr>
            <a:r>
              <a:rPr lang="en-US" sz="2400" b="1" dirty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+</a:t>
            </a:r>
          </a:p>
          <a:p>
            <a:pPr algn="ctr">
              <a:lnSpc>
                <a:spcPct val="85000"/>
              </a:lnSpc>
            </a:pPr>
            <a:r>
              <a:rPr lang="en-US" sz="2400" b="1" dirty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16317694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28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/>
      <p:bldP spid="71" grpId="0"/>
      <p:bldP spid="71" grpId="1"/>
      <p:bldP spid="2" grpId="0"/>
      <p:bldP spid="21" grpId="0"/>
      <p:bldP spid="21" grpId="1"/>
      <p:bldP spid="22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3ECE92B-C31D-4400-8ED5-0CE8E6A1BF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752600"/>
            <a:ext cx="12039600" cy="5105400"/>
          </a:xfrm>
        </p:spPr>
        <p:txBody>
          <a:bodyPr>
            <a:noAutofit/>
          </a:bodyPr>
          <a:lstStyle/>
          <a:p>
            <a:pPr marL="228600" indent="-228600">
              <a:lnSpc>
                <a:spcPct val="100000"/>
              </a:lnSpc>
            </a:pPr>
            <a:r>
              <a:rPr lang="en-US" sz="2200" dirty="0"/>
              <a:t>See the great multitude of people in need of Jesus (Matt. 14:14; cf. John 4:35)</a:t>
            </a:r>
          </a:p>
          <a:p>
            <a:pPr marL="228600" indent="-228600">
              <a:lnSpc>
                <a:spcPct val="100000"/>
              </a:lnSpc>
            </a:pPr>
            <a:r>
              <a:rPr lang="en-US" sz="2200" dirty="0"/>
              <a:t>Be moved with compassion for the multitude of people (Matt. 14:14; Mark 6:34; cf. 2 Cor. 5:11)</a:t>
            </a:r>
          </a:p>
          <a:p>
            <a:pPr marL="228600" indent="-228600">
              <a:lnSpc>
                <a:spcPct val="100000"/>
              </a:lnSpc>
            </a:pPr>
            <a:r>
              <a:rPr lang="en-US" sz="2200" dirty="0"/>
              <a:t>Teach others about the kingdom of God (Mark 6:34; Luke 9:11; cf. Acts 8:4, 5, 12)</a:t>
            </a:r>
          </a:p>
          <a:p>
            <a:pPr marL="228600" indent="-228600">
              <a:lnSpc>
                <a:spcPct val="100000"/>
              </a:lnSpc>
            </a:pPr>
            <a:r>
              <a:rPr lang="en-US" sz="2200" dirty="0"/>
              <a:t>Never expect the multitude to feed themselves (Matt. 14:15-16; Mark 6:36; cf. Rom. 10:14)</a:t>
            </a:r>
          </a:p>
          <a:p>
            <a:pPr marL="228600" indent="-228600">
              <a:lnSpc>
                <a:spcPct val="100000"/>
              </a:lnSpc>
            </a:pPr>
            <a:r>
              <a:rPr lang="en-US" sz="2200" dirty="0"/>
              <a:t>Give what we have to the Lord (Matt. 14:17-18; Mark 6:38; John 6:9; cf. 2 Cor. 8:12; Mark 12:43-44)</a:t>
            </a:r>
          </a:p>
          <a:p>
            <a:pPr marL="228600" indent="-228600">
              <a:lnSpc>
                <a:spcPct val="100000"/>
              </a:lnSpc>
            </a:pPr>
            <a:r>
              <a:rPr lang="en-US" sz="2200" dirty="0"/>
              <a:t>Acknowledge and thank the Lord for His gifts (Matt. 14:19; John 6:11; cf. Jas. 1:17; 2 Cor. 9:11)</a:t>
            </a:r>
          </a:p>
          <a:p>
            <a:pPr marL="228600" indent="-228600">
              <a:lnSpc>
                <a:spcPct val="100000"/>
              </a:lnSpc>
            </a:pPr>
            <a:r>
              <a:rPr lang="en-US" sz="2200" dirty="0"/>
              <a:t>Know the power is in Jesus’ hands, not in us (Matt. 14:19; Mark 6:41; cf. 1 Cor. 3:6-7; 2 Cor. 3:5)</a:t>
            </a:r>
          </a:p>
          <a:p>
            <a:pPr marL="228600" indent="-228600">
              <a:lnSpc>
                <a:spcPct val="100000"/>
              </a:lnSpc>
            </a:pPr>
            <a:r>
              <a:rPr lang="en-US" sz="2200" dirty="0"/>
              <a:t>Give to others what Christ has given to us (Matt. 14:19; John 6:11; cf. 1 Cor. 15:3-4; Mark 16:15)</a:t>
            </a:r>
          </a:p>
          <a:p>
            <a:pPr marL="228600" indent="-228600">
              <a:lnSpc>
                <a:spcPct val="100000"/>
              </a:lnSpc>
            </a:pPr>
            <a:r>
              <a:rPr lang="en-US" sz="2200" dirty="0"/>
              <a:t>Remember that no effort for the Lord is ever wasted (Mt. 14:20; Jn. 6:12; cf. Isa. 55:11; 1 Cor. 15:58)</a:t>
            </a:r>
          </a:p>
          <a:p>
            <a:pPr marL="228600" indent="-228600">
              <a:lnSpc>
                <a:spcPct val="100000"/>
              </a:lnSpc>
            </a:pPr>
            <a:r>
              <a:rPr lang="en-US" sz="2200" dirty="0"/>
              <a:t>Know that the Lord will bless us abundantly (Matt. 14:20-21, 17; cf. Prov. 11:24; 19:17; 2 Cor. 9:6)</a:t>
            </a:r>
          </a:p>
        </p:txBody>
      </p:sp>
    </p:spTree>
    <p:extLst>
      <p:ext uri="{BB962C8B-B14F-4D97-AF65-F5344CB8AC3E}">
        <p14:creationId xmlns:p14="http://schemas.microsoft.com/office/powerpoint/2010/main" val="2038416136"/>
      </p:ext>
    </p:extLst>
  </p:cSld>
  <p:clrMapOvr>
    <a:masterClrMapping/>
  </p:clrMapOvr>
  <p:transition spd="slow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Mission Sunday - without date.jpg"/>
          <p:cNvPicPr>
            <a:picLocks noChangeAspect="1"/>
          </p:cNvPicPr>
          <p:nvPr/>
        </p:nvPicPr>
        <p:blipFill rotWithShape="1">
          <a:blip r:embed="rId2" cstate="print"/>
          <a:srcRect t="8823" r="2941" b="23750"/>
          <a:stretch/>
        </p:blipFill>
        <p:spPr>
          <a:xfrm>
            <a:off x="2010746" y="319444"/>
            <a:ext cx="8170507" cy="378401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260229" y="5399783"/>
            <a:ext cx="962956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6350" cmpd="sng">
                  <a:solidFill>
                    <a:schemeClr val="bg1"/>
                  </a:solidFill>
                  <a:prstDash val="solid"/>
                </a:ln>
                <a:solidFill>
                  <a:srgbClr val="A50021"/>
                </a:solidFill>
                <a:effectLst>
                  <a:outerShdw blurRad="50800" dist="38100" dir="2700000" algn="ctr" rotWithShape="0">
                    <a:schemeClr val="tx1"/>
                  </a:outerShdw>
                </a:effectLst>
                <a:latin typeface="Lucida Calligraphy" pitchFamily="66" charset="0"/>
              </a:rPr>
              <a:t>Every dollar given on Mission Sunday</a:t>
            </a:r>
          </a:p>
          <a:p>
            <a:pPr algn="ctr"/>
            <a:r>
              <a:rPr lang="en-US" sz="3600" b="1" dirty="0">
                <a:ln w="6350" cmpd="sng">
                  <a:solidFill>
                    <a:schemeClr val="bg1"/>
                  </a:solidFill>
                  <a:prstDash val="solid"/>
                </a:ln>
                <a:solidFill>
                  <a:srgbClr val="A50021"/>
                </a:solidFill>
                <a:effectLst>
                  <a:outerShdw blurRad="50800" dist="38100" dir="2700000" algn="ctr" rotWithShape="0">
                    <a:schemeClr val="tx1"/>
                  </a:outerShdw>
                </a:effectLst>
                <a:latin typeface="Lucida Calligraphy" pitchFamily="66" charset="0"/>
              </a:rPr>
              <a:t>goes toward mission work.</a:t>
            </a:r>
          </a:p>
        </p:txBody>
      </p:sp>
      <p:sp>
        <p:nvSpPr>
          <p:cNvPr id="5" name="Rectangle 4"/>
          <p:cNvSpPr/>
          <p:nvPr/>
        </p:nvSpPr>
        <p:spPr>
          <a:xfrm>
            <a:off x="2564352" y="3612802"/>
            <a:ext cx="7019871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dirty="0">
                <a:ln w="19050" cmpd="sng">
                  <a:solidFill>
                    <a:schemeClr val="bg1"/>
                  </a:solidFill>
                  <a:prstDash val="solid"/>
                </a:ln>
                <a:solidFill>
                  <a:srgbClr val="A50021"/>
                </a:solidFill>
                <a:effectLst>
                  <a:outerShdw blurRad="50800" dist="38100" dir="2700000" algn="ctr" rotWithShape="0">
                    <a:schemeClr val="tx1"/>
                  </a:outerShdw>
                </a:effectLst>
                <a:latin typeface="Lucida Calligraphy" pitchFamily="66" charset="0"/>
              </a:rPr>
              <a:t>January 29</a:t>
            </a:r>
          </a:p>
        </p:txBody>
      </p:sp>
      <p:cxnSp>
        <p:nvCxnSpPr>
          <p:cNvPr id="11" name="Straight Connector 10"/>
          <p:cNvCxnSpPr>
            <a:cxnSpLocks/>
          </p:cNvCxnSpPr>
          <p:nvPr/>
        </p:nvCxnSpPr>
        <p:spPr>
          <a:xfrm>
            <a:off x="2286000" y="3505200"/>
            <a:ext cx="7620000" cy="0"/>
          </a:xfrm>
          <a:prstGeom prst="line">
            <a:avLst/>
          </a:prstGeom>
          <a:ln w="31750">
            <a:solidFill>
              <a:srgbClr val="325A8C"/>
            </a:solidFill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5499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Picture 132">
            <a:extLst>
              <a:ext uri="{FF2B5EF4-FFF2-40B4-BE49-F238E27FC236}">
                <a16:creationId xmlns:a16="http://schemas.microsoft.com/office/drawing/2014/main" id="{C7BF80CB-7F6B-47B3-8F56-20705FF212D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17273"/>
            <a:ext cx="4403331" cy="3186288"/>
          </a:xfrm>
          <a:prstGeom prst="rect">
            <a:avLst/>
          </a:prstGeom>
        </p:spPr>
      </p:pic>
      <p:pic>
        <p:nvPicPr>
          <p:cNvPr id="134" name="Picture 133">
            <a:extLst>
              <a:ext uri="{FF2B5EF4-FFF2-40B4-BE49-F238E27FC236}">
                <a16:creationId xmlns:a16="http://schemas.microsoft.com/office/drawing/2014/main" id="{29985326-872E-47C1-8C72-2BD20EB0A16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582" b="5105"/>
          <a:stretch/>
        </p:blipFill>
        <p:spPr>
          <a:xfrm>
            <a:off x="7519062" y="1701026"/>
            <a:ext cx="4672938" cy="3328174"/>
          </a:xfrm>
          <a:prstGeom prst="rect">
            <a:avLst/>
          </a:prstGeom>
        </p:spPr>
      </p:pic>
      <p:pic>
        <p:nvPicPr>
          <p:cNvPr id="135" name="Picture 134">
            <a:extLst>
              <a:ext uri="{FF2B5EF4-FFF2-40B4-BE49-F238E27FC236}">
                <a16:creationId xmlns:a16="http://schemas.microsoft.com/office/drawing/2014/main" id="{2C572C75-945A-4497-9A42-6E91CE8032C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6" b="8126"/>
          <a:stretch/>
        </p:blipFill>
        <p:spPr>
          <a:xfrm>
            <a:off x="0" y="0"/>
            <a:ext cx="3429000" cy="3827114"/>
          </a:xfrm>
          <a:prstGeom prst="rect">
            <a:avLst/>
          </a:prstGeom>
        </p:spPr>
      </p:pic>
      <p:pic>
        <p:nvPicPr>
          <p:cNvPr id="136" name="Picture 135">
            <a:extLst>
              <a:ext uri="{FF2B5EF4-FFF2-40B4-BE49-F238E27FC236}">
                <a16:creationId xmlns:a16="http://schemas.microsoft.com/office/drawing/2014/main" id="{623E41CA-84E3-4CCC-A769-841114B8355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5629" y="2438400"/>
            <a:ext cx="4428171" cy="292081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5029200"/>
            <a:ext cx="8686800" cy="1828800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2286000" y="6472536"/>
            <a:ext cx="312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Nnanna</a:t>
            </a:r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Aforji</a:t>
            </a:r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(Nigeria)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6400799" y="6477001"/>
            <a:ext cx="403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Tamuka</a:t>
            </a:r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Arunashe</a:t>
            </a:r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(Zimbabwe)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2286000" y="6172201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Robert Martin (Pacific)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6400799" y="6176666"/>
            <a:ext cx="403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Joey Treat (Pacific)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2286000" y="5867401"/>
            <a:ext cx="335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Wayne Parker (Pacific)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6400799" y="5871866"/>
            <a:ext cx="426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Mauricio </a:t>
            </a:r>
            <a:r>
              <a:rPr lang="en-US" sz="2400" b="1" dirty="0" err="1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Yegros</a:t>
            </a:r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(Coral Springs)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2286000" y="5562601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Tavaro</a:t>
            </a:r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Hanna (Bahamas)</a:t>
            </a:r>
          </a:p>
        </p:txBody>
      </p:sp>
      <p:sp>
        <p:nvSpPr>
          <p:cNvPr id="52" name="TextBox 51"/>
          <p:cNvSpPr txBox="1"/>
          <p:nvPr/>
        </p:nvSpPr>
        <p:spPr>
          <a:xfrm rot="16200000">
            <a:off x="909310" y="5643891"/>
            <a:ext cx="16002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$92,350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6406768" y="5555904"/>
            <a:ext cx="4337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Robert C. Lupo (Sneedville, TN)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6400800" y="5257801"/>
            <a:ext cx="464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Sr. High &amp; Adult Mission Trip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2285999" y="5255569"/>
            <a:ext cx="37030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Apologetics Press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2297052" y="4948536"/>
            <a:ext cx="37030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Robert J. Lupo (SEIBS)</a:t>
            </a: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61F4CB6F-FED2-4348-8963-B38A2473A92C}"/>
              </a:ext>
            </a:extLst>
          </p:cNvPr>
          <p:cNvSpPr txBox="1"/>
          <p:nvPr/>
        </p:nvSpPr>
        <p:spPr>
          <a:xfrm>
            <a:off x="6400800" y="4948535"/>
            <a:ext cx="464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House to House/Heart to Heart</a:t>
            </a:r>
            <a:endParaRPr lang="en-US" sz="2400" b="1" dirty="0">
              <a:solidFill>
                <a:prstClr val="black"/>
              </a:solidFill>
              <a:effectLst>
                <a:glow rad="63500">
                  <a:schemeClr val="bg1"/>
                </a:glow>
              </a:effectLst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E44A127-AF51-483B-94B3-055E7879B56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890"/>
          <a:stretch/>
        </p:blipFill>
        <p:spPr>
          <a:xfrm>
            <a:off x="3258777" y="2656537"/>
            <a:ext cx="3867173" cy="2352502"/>
          </a:xfrm>
          <a:prstGeom prst="rect">
            <a:avLst/>
          </a:prstGeom>
        </p:spPr>
      </p:pic>
      <p:pic>
        <p:nvPicPr>
          <p:cNvPr id="128" name="Picture 127">
            <a:extLst>
              <a:ext uri="{FF2B5EF4-FFF2-40B4-BE49-F238E27FC236}">
                <a16:creationId xmlns:a16="http://schemas.microsoft.com/office/drawing/2014/main" id="{7D5DE9DD-BE7B-416E-A865-FCDA52C1D22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596"/>
          <a:stretch/>
        </p:blipFill>
        <p:spPr>
          <a:xfrm>
            <a:off x="-12777" y="2724596"/>
            <a:ext cx="3696347" cy="2284443"/>
          </a:xfrm>
          <a:prstGeom prst="rect">
            <a:avLst/>
          </a:prstGeom>
        </p:spPr>
      </p:pic>
      <p:pic>
        <p:nvPicPr>
          <p:cNvPr id="131" name="Picture 130">
            <a:extLst>
              <a:ext uri="{FF2B5EF4-FFF2-40B4-BE49-F238E27FC236}">
                <a16:creationId xmlns:a16="http://schemas.microsoft.com/office/drawing/2014/main" id="{5D309EBE-D481-463F-B034-31D823C83BA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84" y="-2386"/>
            <a:ext cx="3724710" cy="2793533"/>
          </a:xfrm>
          <a:prstGeom prst="rect">
            <a:avLst/>
          </a:prstGeom>
        </p:spPr>
      </p:pic>
      <p:pic>
        <p:nvPicPr>
          <p:cNvPr id="129" name="Picture 128">
            <a:extLst>
              <a:ext uri="{FF2B5EF4-FFF2-40B4-BE49-F238E27FC236}">
                <a16:creationId xmlns:a16="http://schemas.microsoft.com/office/drawing/2014/main" id="{173075FE-D10C-49B3-A787-B56055FAE32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3332" y="26005"/>
            <a:ext cx="4248384" cy="3186288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481E5E66-3C2E-480E-BDFC-FA19DC5C5EE4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14"/>
          <a:stretch/>
        </p:blipFill>
        <p:spPr>
          <a:xfrm>
            <a:off x="7084102" y="1624824"/>
            <a:ext cx="5122637" cy="3384215"/>
          </a:xfrm>
          <a:prstGeom prst="rect">
            <a:avLst/>
          </a:prstGeom>
        </p:spPr>
      </p:pic>
      <p:pic>
        <p:nvPicPr>
          <p:cNvPr id="25" name="Picture 3" descr="HPIM4194.JPG">
            <a:extLst>
              <a:ext uri="{FF2B5EF4-FFF2-40B4-BE49-F238E27FC236}">
                <a16:creationId xmlns:a16="http://schemas.microsoft.com/office/drawing/2014/main" id="{8DA1B17E-4169-47B8-8238-9554BB27A93C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56" t="13626" r="25950"/>
          <a:stretch/>
        </p:blipFill>
        <p:spPr bwMode="auto">
          <a:xfrm>
            <a:off x="2728863" y="-15628"/>
            <a:ext cx="4214673" cy="5027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953C524-4531-437B-A19F-B70149D328F7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5" t="15431"/>
          <a:stretch/>
        </p:blipFill>
        <p:spPr>
          <a:xfrm>
            <a:off x="9336" y="20534"/>
            <a:ext cx="3876081" cy="2692314"/>
          </a:xfrm>
          <a:prstGeom prst="rect">
            <a:avLst/>
          </a:prstGeom>
        </p:spPr>
      </p:pic>
      <p:pic>
        <p:nvPicPr>
          <p:cNvPr id="27" name="Picture 4" descr="G:\Mission trips &amp; pictures 2011\Delaidamanu, Fiji July,Aug 2011\HPIM3733.JPG">
            <a:extLst>
              <a:ext uri="{FF2B5EF4-FFF2-40B4-BE49-F238E27FC236}">
                <a16:creationId xmlns:a16="http://schemas.microsoft.com/office/drawing/2014/main" id="{FC8C9523-562F-4C7C-9550-18C4D0EA75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print"/>
          <a:srcRect l="12975" t="27912" r="17827" b="16182"/>
          <a:stretch/>
        </p:blipFill>
        <p:spPr bwMode="auto">
          <a:xfrm>
            <a:off x="6369807" y="1685156"/>
            <a:ext cx="5467548" cy="3324173"/>
          </a:xfrm>
          <a:prstGeom prst="rect">
            <a:avLst/>
          </a:prstGeom>
          <a:noFill/>
        </p:spPr>
      </p:pic>
      <p:pic>
        <p:nvPicPr>
          <p:cNvPr id="28" name="Picture 27" descr="DAN_5249.jpg">
            <a:extLst>
              <a:ext uri="{FF2B5EF4-FFF2-40B4-BE49-F238E27FC236}">
                <a16:creationId xmlns:a16="http://schemas.microsoft.com/office/drawing/2014/main" id="{DF5D713E-4A0B-4432-A892-A616D707774A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/>
          <a:srcRect b="23084"/>
          <a:stretch/>
        </p:blipFill>
        <p:spPr>
          <a:xfrm>
            <a:off x="6370482" y="17596"/>
            <a:ext cx="2261388" cy="2606040"/>
          </a:xfrm>
          <a:prstGeom prst="rect">
            <a:avLst/>
          </a:prstGeom>
        </p:spPr>
      </p:pic>
      <p:pic>
        <p:nvPicPr>
          <p:cNvPr id="29" name="Picture 6" descr="HPIM1846">
            <a:extLst>
              <a:ext uri="{FF2B5EF4-FFF2-40B4-BE49-F238E27FC236}">
                <a16:creationId xmlns:a16="http://schemas.microsoft.com/office/drawing/2014/main" id="{1EA408B2-3B61-4C1C-9922-B3284E30BC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print">
            <a:lum contrast="10000"/>
          </a:blip>
          <a:srcRect l="3335" t="12538" r="13304" b="13290"/>
          <a:stretch/>
        </p:blipFill>
        <p:spPr bwMode="auto">
          <a:xfrm>
            <a:off x="-7617" y="2408078"/>
            <a:ext cx="3896292" cy="2609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8" name="TextBox 87">
            <a:extLst>
              <a:ext uri="{FF2B5EF4-FFF2-40B4-BE49-F238E27FC236}">
                <a16:creationId xmlns:a16="http://schemas.microsoft.com/office/drawing/2014/main" id="{FD984150-A2E2-40AB-9A6B-E434C18CD8DB}"/>
              </a:ext>
            </a:extLst>
          </p:cNvPr>
          <p:cNvSpPr txBox="1"/>
          <p:nvPr/>
        </p:nvSpPr>
        <p:spPr>
          <a:xfrm>
            <a:off x="5334000" y="5010912"/>
            <a:ext cx="983681" cy="722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Easter</a:t>
            </a:r>
          </a:p>
          <a:p>
            <a:pPr>
              <a:lnSpc>
                <a:spcPct val="85000"/>
              </a:lnSpc>
            </a:pPr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Island</a:t>
            </a:r>
          </a:p>
        </p:txBody>
      </p:sp>
      <p:pic>
        <p:nvPicPr>
          <p:cNvPr id="137" name="Picture 136" descr="Mission Sunday - without date and sub.jpg">
            <a:extLst>
              <a:ext uri="{FF2B5EF4-FFF2-40B4-BE49-F238E27FC236}">
                <a16:creationId xmlns:a16="http://schemas.microsoft.com/office/drawing/2014/main" id="{AEACB4F9-BF9F-4B78-A5DC-B2AD2D05DC23}"/>
              </a:ext>
            </a:extLst>
          </p:cNvPr>
          <p:cNvPicPr>
            <a:picLocks noChangeAspect="1"/>
          </p:cNvPicPr>
          <p:nvPr/>
        </p:nvPicPr>
        <p:blipFill>
          <a:blip r:embed="rId17" cstate="print"/>
          <a:srcRect b="31429"/>
          <a:stretch>
            <a:fillRect/>
          </a:stretch>
        </p:blipFill>
        <p:spPr>
          <a:xfrm>
            <a:off x="8660126" y="-14372"/>
            <a:ext cx="3531874" cy="1614571"/>
          </a:xfrm>
          <a:prstGeom prst="rect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</p:pic>
      <p:pic>
        <p:nvPicPr>
          <p:cNvPr id="12" name="Picture 11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F8175F9D-000B-8206-B57C-FFB6947CBC3A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96" t="17778" r="15026" b="42176"/>
          <a:stretch/>
        </p:blipFill>
        <p:spPr>
          <a:xfrm>
            <a:off x="3562" y="-5502"/>
            <a:ext cx="4140076" cy="2343822"/>
          </a:xfrm>
          <a:prstGeom prst="rect">
            <a:avLst/>
          </a:prstGeom>
        </p:spPr>
      </p:pic>
      <p:pic>
        <p:nvPicPr>
          <p:cNvPr id="18" name="Picture 17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02355120-D398-4AD8-8E41-04158D762E3C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88" b="10489"/>
          <a:stretch/>
        </p:blipFill>
        <p:spPr>
          <a:xfrm>
            <a:off x="5577" y="2320129"/>
            <a:ext cx="4407349" cy="2688909"/>
          </a:xfrm>
          <a:prstGeom prst="rect">
            <a:avLst/>
          </a:prstGeom>
        </p:spPr>
      </p:pic>
      <p:pic>
        <p:nvPicPr>
          <p:cNvPr id="22" name="Picture 21" descr="A group of people sitting in a car posing for the camera&#10;&#10;Description automatically generated">
            <a:extLst>
              <a:ext uri="{FF2B5EF4-FFF2-40B4-BE49-F238E27FC236}">
                <a16:creationId xmlns:a16="http://schemas.microsoft.com/office/drawing/2014/main" id="{86401872-2ED4-4C03-A224-AB21A95018C3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09"/>
          <a:stretch/>
        </p:blipFill>
        <p:spPr>
          <a:xfrm>
            <a:off x="4011157" y="0"/>
            <a:ext cx="3902377" cy="2537241"/>
          </a:xfrm>
          <a:prstGeom prst="rect">
            <a:avLst/>
          </a:prstGeom>
        </p:spPr>
      </p:pic>
      <p:pic>
        <p:nvPicPr>
          <p:cNvPr id="14" name="Picture 13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A5E1C450-C07B-4BCF-8D47-64F687AF3E9B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0" t="11481" r="12219"/>
          <a:stretch/>
        </p:blipFill>
        <p:spPr>
          <a:xfrm>
            <a:off x="6943536" y="1759296"/>
            <a:ext cx="5258369" cy="3261360"/>
          </a:xfrm>
          <a:prstGeom prst="rect">
            <a:avLst/>
          </a:prstGeom>
        </p:spPr>
      </p:pic>
      <p:pic>
        <p:nvPicPr>
          <p:cNvPr id="30" name="Picture 29" descr="A person and person swimming in the water&#10;&#10;Description automatically generated">
            <a:extLst>
              <a:ext uri="{FF2B5EF4-FFF2-40B4-BE49-F238E27FC236}">
                <a16:creationId xmlns:a16="http://schemas.microsoft.com/office/drawing/2014/main" id="{15EB3E13-22C9-45C0-B789-E2A802B09DE7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82" t="10165" r="21048" b="12510"/>
          <a:stretch/>
        </p:blipFill>
        <p:spPr>
          <a:xfrm>
            <a:off x="4385360" y="2422662"/>
            <a:ext cx="2756430" cy="260653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2DB166F-25E3-C8E4-6B70-B9D8A5A8AFFE}"/>
              </a:ext>
            </a:extLst>
          </p:cNvPr>
          <p:cNvPicPr>
            <a:picLocks noChangeAspect="1"/>
          </p:cNvPicPr>
          <p:nvPr/>
        </p:nvPicPr>
        <p:blipFill rotWithShape="1">
          <a:blip r:embed="rId23" cstate="print">
            <a:lum brigh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02" t="22991" r="10831" b="21110"/>
          <a:stretch/>
        </p:blipFill>
        <p:spPr>
          <a:xfrm>
            <a:off x="5192363" y="1883664"/>
            <a:ext cx="4962171" cy="3120491"/>
          </a:xfrm>
          <a:prstGeom prst="rect">
            <a:avLst/>
          </a:prstGeom>
        </p:spPr>
      </p:pic>
      <p:pic>
        <p:nvPicPr>
          <p:cNvPr id="17" name="Picture 2" descr="Image may contain: 6 people, people standing, mountain, outdoor and nature">
            <a:extLst>
              <a:ext uri="{FF2B5EF4-FFF2-40B4-BE49-F238E27FC236}">
                <a16:creationId xmlns:a16="http://schemas.microsoft.com/office/drawing/2014/main" id="{57C458F5-DF64-8858-0DE1-093AF8015F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25" t="22610" r="12606" b="8530"/>
          <a:stretch/>
        </p:blipFill>
        <p:spPr bwMode="auto">
          <a:xfrm>
            <a:off x="4419600" y="0"/>
            <a:ext cx="3944895" cy="2941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6B4BC25-8C17-C4C1-6288-4A966A31D80D}"/>
              </a:ext>
            </a:extLst>
          </p:cNvPr>
          <p:cNvPicPr>
            <a:picLocks noChangeAspect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99" b="11357"/>
          <a:stretch/>
        </p:blipFill>
        <p:spPr>
          <a:xfrm>
            <a:off x="-14939" y="2659153"/>
            <a:ext cx="5265107" cy="234988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FC855B8-8378-5880-C5AE-47FF71505D59}"/>
              </a:ext>
            </a:extLst>
          </p:cNvPr>
          <p:cNvPicPr>
            <a:picLocks noChangeAspect="1"/>
          </p:cNvPicPr>
          <p:nvPr/>
        </p:nvPicPr>
        <p:blipFill rotWithShape="1"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18"/>
          <a:stretch/>
        </p:blipFill>
        <p:spPr>
          <a:xfrm>
            <a:off x="10116319" y="1650041"/>
            <a:ext cx="2100588" cy="3352800"/>
          </a:xfrm>
          <a:prstGeom prst="rect">
            <a:avLst/>
          </a:prstGeom>
        </p:spPr>
      </p:pic>
      <p:pic>
        <p:nvPicPr>
          <p:cNvPr id="24" name="Picture 23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A8D576F4-B309-8DA9-93F6-400A991EF52F}"/>
              </a:ext>
            </a:extLst>
          </p:cNvPr>
          <p:cNvPicPr>
            <a:picLocks noChangeAspect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6" t="6666" b="16536"/>
          <a:stretch/>
        </p:blipFill>
        <p:spPr>
          <a:xfrm>
            <a:off x="0" y="0"/>
            <a:ext cx="4450100" cy="2649435"/>
          </a:xfrm>
          <a:prstGeom prst="rect">
            <a:avLst/>
          </a:prstGeom>
        </p:spPr>
      </p:pic>
      <p:pic>
        <p:nvPicPr>
          <p:cNvPr id="31" name="Picture 30" descr="A group of people sitting in chairs&#10;&#10;Description automatically generated with medium confidence">
            <a:extLst>
              <a:ext uri="{FF2B5EF4-FFF2-40B4-BE49-F238E27FC236}">
                <a16:creationId xmlns:a16="http://schemas.microsoft.com/office/drawing/2014/main" id="{0B69D60C-FB84-A2FC-D64B-8A6E2B1284CE}"/>
              </a:ext>
            </a:extLst>
          </p:cNvPr>
          <p:cNvPicPr>
            <a:picLocks noChangeAspect="1"/>
          </p:cNvPicPr>
          <p:nvPr/>
        </p:nvPicPr>
        <p:blipFill rotWithShape="1"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50" b="1574"/>
          <a:stretch/>
        </p:blipFill>
        <p:spPr>
          <a:xfrm>
            <a:off x="3756850" y="-11829"/>
            <a:ext cx="5080944" cy="2883774"/>
          </a:xfrm>
          <a:prstGeom prst="rect">
            <a:avLst/>
          </a:prstGeom>
        </p:spPr>
      </p:pic>
      <p:pic>
        <p:nvPicPr>
          <p:cNvPr id="32" name="Picture 31" descr="A group of people posing for a photo in a park&#10;&#10;Description automatically generated with medium confidence">
            <a:extLst>
              <a:ext uri="{FF2B5EF4-FFF2-40B4-BE49-F238E27FC236}">
                <a16:creationId xmlns:a16="http://schemas.microsoft.com/office/drawing/2014/main" id="{4D55C84C-79AB-E48E-A449-C61F576C455B}"/>
              </a:ext>
            </a:extLst>
          </p:cNvPr>
          <p:cNvPicPr>
            <a:picLocks noChangeAspect="1"/>
          </p:cNvPicPr>
          <p:nvPr/>
        </p:nvPicPr>
        <p:blipFill rotWithShape="1"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76" t="22053" r="14167" b="30563"/>
          <a:stretch/>
        </p:blipFill>
        <p:spPr>
          <a:xfrm>
            <a:off x="3752810" y="2666999"/>
            <a:ext cx="4856722" cy="2375435"/>
          </a:xfrm>
          <a:prstGeom prst="rect">
            <a:avLst/>
          </a:prstGeom>
        </p:spPr>
      </p:pic>
      <p:pic>
        <p:nvPicPr>
          <p:cNvPr id="33" name="Picture 32" descr="A group of people sitting around a yellow table&#10;&#10;Description automatically generated with low confidence">
            <a:extLst>
              <a:ext uri="{FF2B5EF4-FFF2-40B4-BE49-F238E27FC236}">
                <a16:creationId xmlns:a16="http://schemas.microsoft.com/office/drawing/2014/main" id="{3E1C385A-3BDC-960D-1460-687E6A70CECB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2979" y="2019759"/>
            <a:ext cx="4012587" cy="3009441"/>
          </a:xfrm>
          <a:prstGeom prst="rect">
            <a:avLst/>
          </a:prstGeom>
        </p:spPr>
      </p:pic>
      <p:pic>
        <p:nvPicPr>
          <p:cNvPr id="34" name="Picture 33" descr="A group of people sitting on a bench&#10;&#10;Description automatically generated with medium confidence">
            <a:extLst>
              <a:ext uri="{FF2B5EF4-FFF2-40B4-BE49-F238E27FC236}">
                <a16:creationId xmlns:a16="http://schemas.microsoft.com/office/drawing/2014/main" id="{E12B192D-BEE6-962E-0118-42DC21291A3A}"/>
              </a:ext>
            </a:extLst>
          </p:cNvPr>
          <p:cNvPicPr>
            <a:picLocks noChangeAspect="1"/>
          </p:cNvPicPr>
          <p:nvPr/>
        </p:nvPicPr>
        <p:blipFill rotWithShape="1"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5" t="8478" r="30386" b="8571"/>
          <a:stretch/>
        </p:blipFill>
        <p:spPr>
          <a:xfrm>
            <a:off x="0" y="0"/>
            <a:ext cx="3925756" cy="5064718"/>
          </a:xfrm>
          <a:prstGeom prst="rect">
            <a:avLst/>
          </a:prstGeom>
        </p:spPr>
      </p:pic>
      <p:pic>
        <p:nvPicPr>
          <p:cNvPr id="39" name="Picture 38" descr="A car parked outside a building&#10;&#10;Description automatically generated with medium confidence">
            <a:extLst>
              <a:ext uri="{FF2B5EF4-FFF2-40B4-BE49-F238E27FC236}">
                <a16:creationId xmlns:a16="http://schemas.microsoft.com/office/drawing/2014/main" id="{9D4138CC-C4EB-1E3C-5FAE-272E899A1441}"/>
              </a:ext>
            </a:extLst>
          </p:cNvPr>
          <p:cNvPicPr>
            <a:picLocks noChangeAspect="1"/>
          </p:cNvPicPr>
          <p:nvPr/>
        </p:nvPicPr>
        <p:blipFill rotWithShape="1"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264"/>
          <a:stretch/>
        </p:blipFill>
        <p:spPr>
          <a:xfrm>
            <a:off x="3153872" y="2506673"/>
            <a:ext cx="4979112" cy="2528573"/>
          </a:xfrm>
          <a:prstGeom prst="rect">
            <a:avLst/>
          </a:prstGeom>
        </p:spPr>
      </p:pic>
      <p:pic>
        <p:nvPicPr>
          <p:cNvPr id="40" name="Picture 39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C7C81A14-7ED6-FD24-A9A4-4C2806760101}"/>
              </a:ext>
            </a:extLst>
          </p:cNvPr>
          <p:cNvPicPr>
            <a:picLocks noChangeAspect="1"/>
          </p:cNvPicPr>
          <p:nvPr/>
        </p:nvPicPr>
        <p:blipFill rotWithShape="1"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36" t="19977" r="17306" b="31412"/>
          <a:stretch/>
        </p:blipFill>
        <p:spPr>
          <a:xfrm>
            <a:off x="3147050" y="0"/>
            <a:ext cx="5502907" cy="2922930"/>
          </a:xfrm>
          <a:prstGeom prst="rect">
            <a:avLst/>
          </a:prstGeom>
        </p:spPr>
      </p:pic>
      <p:pic>
        <p:nvPicPr>
          <p:cNvPr id="42" name="Picture 41" descr="A group of people sitting in a room&#10;&#10;Description automatically generated">
            <a:extLst>
              <a:ext uri="{FF2B5EF4-FFF2-40B4-BE49-F238E27FC236}">
                <a16:creationId xmlns:a16="http://schemas.microsoft.com/office/drawing/2014/main" id="{66C54E77-7922-B704-DF28-FDE92E982AE6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3153" y="2057400"/>
            <a:ext cx="4091134" cy="2971800"/>
          </a:xfrm>
          <a:prstGeom prst="rect">
            <a:avLst/>
          </a:prstGeom>
        </p:spPr>
      </p:pic>
      <p:pic>
        <p:nvPicPr>
          <p:cNvPr id="46" name="Picture 45" descr="A family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4A63C881-6C26-5E99-2E7B-B89BE3D7AC51}"/>
              </a:ext>
            </a:extLst>
          </p:cNvPr>
          <p:cNvPicPr>
            <a:picLocks noChangeAspect="1"/>
          </p:cNvPicPr>
          <p:nvPr/>
        </p:nvPicPr>
        <p:blipFill rotWithShape="1">
          <a:blip r:embed="rId35" cstate="print"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brightnessContrast bright="25000" contras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93" t="12713" r="29748" b="25"/>
          <a:stretch/>
        </p:blipFill>
        <p:spPr>
          <a:xfrm>
            <a:off x="0" y="1610"/>
            <a:ext cx="3519772" cy="4350098"/>
          </a:xfrm>
          <a:prstGeom prst="rect">
            <a:avLst/>
          </a:prstGeom>
        </p:spPr>
      </p:pic>
      <p:pic>
        <p:nvPicPr>
          <p:cNvPr id="49" name="Picture 4" descr="Elders of the Morristown chruch of Christ Presenting Signed Deed to RC Lupo">
            <a:extLst>
              <a:ext uri="{FF2B5EF4-FFF2-40B4-BE49-F238E27FC236}">
                <a16:creationId xmlns:a16="http://schemas.microsoft.com/office/drawing/2014/main" id="{925655A1-2AE6-F39B-0291-2494ECF11F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3" t="1" r="24166" b="35016"/>
          <a:stretch/>
        </p:blipFill>
        <p:spPr bwMode="auto">
          <a:xfrm>
            <a:off x="8535685" y="1928099"/>
            <a:ext cx="3657427" cy="3118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C06819C-DE75-F601-4355-AEC8E519CA26}"/>
              </a:ext>
            </a:extLst>
          </p:cNvPr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4317019" y="0"/>
            <a:ext cx="4338023" cy="3241631"/>
          </a:xfrm>
          <a:prstGeom prst="rect">
            <a:avLst/>
          </a:prstGeom>
        </p:spPr>
      </p:pic>
      <p:pic>
        <p:nvPicPr>
          <p:cNvPr id="54" name="Picture 2" descr="Image may contain: 2 people, people smiling, closeup">
            <a:extLst>
              <a:ext uri="{FF2B5EF4-FFF2-40B4-BE49-F238E27FC236}">
                <a16:creationId xmlns:a16="http://schemas.microsoft.com/office/drawing/2014/main" id="{84E07EEB-4EB1-C22D-DB02-74745F254F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82" b="2554"/>
          <a:stretch/>
        </p:blipFill>
        <p:spPr bwMode="auto">
          <a:xfrm>
            <a:off x="0" y="0"/>
            <a:ext cx="4514638" cy="4219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D8FB2DB3-C4FC-4881-21D1-4AE474D070F2}"/>
              </a:ext>
            </a:extLst>
          </p:cNvPr>
          <p:cNvPicPr>
            <a:picLocks noChangeAspect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44" y="1349987"/>
            <a:ext cx="5546702" cy="3674690"/>
          </a:xfrm>
          <a:prstGeom prst="rect">
            <a:avLst/>
          </a:prstGeom>
        </p:spPr>
      </p:pic>
      <p:pic>
        <p:nvPicPr>
          <p:cNvPr id="56" name="Picture 4">
            <a:extLst>
              <a:ext uri="{FF2B5EF4-FFF2-40B4-BE49-F238E27FC236}">
                <a16:creationId xmlns:a16="http://schemas.microsoft.com/office/drawing/2014/main" id="{8F3C39E7-5E64-4F8E-FDF0-E1F8419B6E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17" t="11167" r="35938" b="4500"/>
          <a:stretch/>
        </p:blipFill>
        <p:spPr bwMode="auto">
          <a:xfrm>
            <a:off x="5728217" y="1676400"/>
            <a:ext cx="1719439" cy="2202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" name="Picture 2">
            <a:extLst>
              <a:ext uri="{FF2B5EF4-FFF2-40B4-BE49-F238E27FC236}">
                <a16:creationId xmlns:a16="http://schemas.microsoft.com/office/drawing/2014/main" id="{B5F76631-DF2C-7453-7FB6-C777E6EEF5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9155" y="1679516"/>
            <a:ext cx="1563149" cy="2203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" name="Picture 5">
            <a:extLst>
              <a:ext uri="{FF2B5EF4-FFF2-40B4-BE49-F238E27FC236}">
                <a16:creationId xmlns:a16="http://schemas.microsoft.com/office/drawing/2014/main" id="{FDEC04C3-CF4A-CFD4-BA56-ADE1A450F3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9919" y="2759156"/>
            <a:ext cx="1512681" cy="2234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" name="Picture 8">
            <a:extLst>
              <a:ext uri="{FF2B5EF4-FFF2-40B4-BE49-F238E27FC236}">
                <a16:creationId xmlns:a16="http://schemas.microsoft.com/office/drawing/2014/main" id="{C7D4B4A6-935C-A388-93E9-964CE0CFB6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02" t="12362" r="31250" b="8621"/>
          <a:stretch/>
        </p:blipFill>
        <p:spPr bwMode="auto">
          <a:xfrm>
            <a:off x="6061725" y="2760644"/>
            <a:ext cx="1737002" cy="2231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A357EC2F-A831-645A-ACCB-49310A5A4C37}"/>
              </a:ext>
            </a:extLst>
          </p:cNvPr>
          <p:cNvPicPr>
            <a:picLocks noChangeAspect="1"/>
          </p:cNvPicPr>
          <p:nvPr/>
        </p:nvPicPr>
        <p:blipFill>
          <a:blip r:embed="rId4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5416" y="1683276"/>
            <a:ext cx="2218186" cy="3328416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1CAD61F0-2507-C6D1-21E3-E5B85A52ACFB}"/>
              </a:ext>
            </a:extLst>
          </p:cNvPr>
          <p:cNvPicPr>
            <a:picLocks noChangeAspect="1"/>
          </p:cNvPicPr>
          <p:nvPr/>
        </p:nvPicPr>
        <p:blipFill rotWithShape="1">
          <a:blip r:embed="rId46"/>
          <a:srcRect l="7223" r="6393"/>
          <a:stretch/>
        </p:blipFill>
        <p:spPr>
          <a:xfrm>
            <a:off x="0" y="0"/>
            <a:ext cx="8633275" cy="1337055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pic>
        <p:nvPicPr>
          <p:cNvPr id="63" name="Picture 62" descr="A group of people around a table&#10;&#10;Description automatically generated with medium confidence">
            <a:extLst>
              <a:ext uri="{FF2B5EF4-FFF2-40B4-BE49-F238E27FC236}">
                <a16:creationId xmlns:a16="http://schemas.microsoft.com/office/drawing/2014/main" id="{9F957930-804B-F398-88D3-4613E5A6A9C7}"/>
              </a:ext>
            </a:extLst>
          </p:cNvPr>
          <p:cNvPicPr>
            <a:picLocks noChangeAspect="1"/>
          </p:cNvPicPr>
          <p:nvPr/>
        </p:nvPicPr>
        <p:blipFill>
          <a:blip r:embed="rId4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11626" y="165405"/>
            <a:ext cx="4024636" cy="3610254"/>
          </a:xfrm>
          <a:prstGeom prst="rect">
            <a:avLst/>
          </a:prstGeom>
        </p:spPr>
      </p:pic>
      <p:pic>
        <p:nvPicPr>
          <p:cNvPr id="64" name="Picture 6" descr="No photo description available.">
            <a:extLst>
              <a:ext uri="{FF2B5EF4-FFF2-40B4-BE49-F238E27FC236}">
                <a16:creationId xmlns:a16="http://schemas.microsoft.com/office/drawing/2014/main" id="{73330378-F42A-A765-B378-252BA029CD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73" y="1777614"/>
            <a:ext cx="5780597" cy="3251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8" descr="No photo description available.">
            <a:extLst>
              <a:ext uri="{FF2B5EF4-FFF2-40B4-BE49-F238E27FC236}">
                <a16:creationId xmlns:a16="http://schemas.microsoft.com/office/drawing/2014/main" id="{9F85DDF1-2F5E-CDA4-C4BD-05D40FA038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14" b="8825"/>
          <a:stretch/>
        </p:blipFill>
        <p:spPr bwMode="auto">
          <a:xfrm>
            <a:off x="5791200" y="2806810"/>
            <a:ext cx="4093013" cy="2104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65" descr="A picture containing text&#10;&#10;Description automatically generated">
            <a:extLst>
              <a:ext uri="{FF2B5EF4-FFF2-40B4-BE49-F238E27FC236}">
                <a16:creationId xmlns:a16="http://schemas.microsoft.com/office/drawing/2014/main" id="{DEAC0A5E-F6AD-EAE5-CAB6-89A68A71E66D}"/>
              </a:ext>
            </a:extLst>
          </p:cNvPr>
          <p:cNvPicPr>
            <a:picLocks noChangeAspect="1"/>
          </p:cNvPicPr>
          <p:nvPr/>
        </p:nvPicPr>
        <p:blipFill>
          <a:blip r:embed="rId50" cstate="print">
            <a:extLst>
              <a:ext uri="{BEBA8EAE-BF5A-486C-A8C5-ECC9F3942E4B}">
                <a14:imgProps xmlns:a14="http://schemas.microsoft.com/office/drawing/2010/main">
                  <a14:imgLayer r:embed="rId51"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261948" y="1055114"/>
            <a:ext cx="5111648" cy="2727251"/>
          </a:xfrm>
          <a:prstGeom prst="rect">
            <a:avLst/>
          </a:prstGeom>
        </p:spPr>
      </p:pic>
      <p:pic>
        <p:nvPicPr>
          <p:cNvPr id="67" name="Picture 66" descr="A group of people standing in front of a sign&#10;&#10;Description automatically generated with medium confidence">
            <a:extLst>
              <a:ext uri="{FF2B5EF4-FFF2-40B4-BE49-F238E27FC236}">
                <a16:creationId xmlns:a16="http://schemas.microsoft.com/office/drawing/2014/main" id="{46B5A741-AF06-94E3-5659-00B08F75294C}"/>
              </a:ext>
            </a:extLst>
          </p:cNvPr>
          <p:cNvPicPr>
            <a:picLocks noChangeAspect="1"/>
          </p:cNvPicPr>
          <p:nvPr/>
        </p:nvPicPr>
        <p:blipFill rotWithShape="1">
          <a:blip r:embed="rId5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81" b="30093"/>
          <a:stretch/>
        </p:blipFill>
        <p:spPr>
          <a:xfrm>
            <a:off x="0" y="0"/>
            <a:ext cx="5813519" cy="2543078"/>
          </a:xfrm>
          <a:prstGeom prst="rect">
            <a:avLst/>
          </a:prstGeom>
        </p:spPr>
      </p:pic>
      <p:pic>
        <p:nvPicPr>
          <p:cNvPr id="68" name="Picture 67" descr="A person and person smiling&#10;&#10;Description automatically generated with medium confidence">
            <a:extLst>
              <a:ext uri="{FF2B5EF4-FFF2-40B4-BE49-F238E27FC236}">
                <a16:creationId xmlns:a16="http://schemas.microsoft.com/office/drawing/2014/main" id="{EFBD6EAF-D077-1FE4-CF0F-C2258EFA1989}"/>
              </a:ext>
            </a:extLst>
          </p:cNvPr>
          <p:cNvPicPr>
            <a:picLocks noChangeAspect="1"/>
          </p:cNvPicPr>
          <p:nvPr/>
        </p:nvPicPr>
        <p:blipFill>
          <a:blip r:embed="rId5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6371" y="1600200"/>
            <a:ext cx="3395364" cy="3401652"/>
          </a:xfrm>
          <a:prstGeom prst="rect">
            <a:avLst/>
          </a:prstGeom>
        </p:spPr>
      </p:pic>
      <p:pic>
        <p:nvPicPr>
          <p:cNvPr id="69" name="Picture 68" descr="A person standing at a podium&#10;&#10;Description automatically generated with medium confidence">
            <a:extLst>
              <a:ext uri="{FF2B5EF4-FFF2-40B4-BE49-F238E27FC236}">
                <a16:creationId xmlns:a16="http://schemas.microsoft.com/office/drawing/2014/main" id="{66C29C3A-F299-EBF7-1FE1-A3593FBEF444}"/>
              </a:ext>
            </a:extLst>
          </p:cNvPr>
          <p:cNvPicPr>
            <a:picLocks noChangeAspect="1"/>
          </p:cNvPicPr>
          <p:nvPr/>
        </p:nvPicPr>
        <p:blipFill rotWithShape="1">
          <a:blip r:embed="rId5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91" r="20861" b="35015"/>
          <a:stretch/>
        </p:blipFill>
        <p:spPr>
          <a:xfrm>
            <a:off x="5419211" y="-20534"/>
            <a:ext cx="3419989" cy="5026215"/>
          </a:xfrm>
          <a:prstGeom prst="rect">
            <a:avLst/>
          </a:prstGeom>
        </p:spPr>
      </p:pic>
      <p:grpSp>
        <p:nvGrpSpPr>
          <p:cNvPr id="70" name="Group 69">
            <a:extLst>
              <a:ext uri="{FF2B5EF4-FFF2-40B4-BE49-F238E27FC236}">
                <a16:creationId xmlns:a16="http://schemas.microsoft.com/office/drawing/2014/main" id="{6467F0C2-21A0-F856-AC64-5AA607FCBC7B}"/>
              </a:ext>
            </a:extLst>
          </p:cNvPr>
          <p:cNvGrpSpPr/>
          <p:nvPr/>
        </p:nvGrpSpPr>
        <p:grpSpPr>
          <a:xfrm>
            <a:off x="0" y="0"/>
            <a:ext cx="5701280" cy="2182962"/>
            <a:chOff x="-8574" y="10233"/>
            <a:chExt cx="5701280" cy="1608328"/>
          </a:xfrm>
        </p:grpSpPr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248DEF96-0CAC-8FD7-6CDA-9FC7295F3D2D}"/>
                </a:ext>
              </a:extLst>
            </p:cNvPr>
            <p:cNvSpPr/>
            <p:nvPr/>
          </p:nvSpPr>
          <p:spPr>
            <a:xfrm>
              <a:off x="-8574" y="10233"/>
              <a:ext cx="5701280" cy="16083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3" name="Picture 2" descr="Southeast Institute of Biblical Studies">
              <a:extLst>
                <a:ext uri="{FF2B5EF4-FFF2-40B4-BE49-F238E27FC236}">
                  <a16:creationId xmlns:a16="http://schemas.microsoft.com/office/drawing/2014/main" id="{479A2E43-DF63-4858-787A-E609900A0F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020" y="89136"/>
              <a:ext cx="5562952" cy="14408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4" name="Picture 73">
            <a:extLst>
              <a:ext uri="{FF2B5EF4-FFF2-40B4-BE49-F238E27FC236}">
                <a16:creationId xmlns:a16="http://schemas.microsoft.com/office/drawing/2014/main" id="{88C01E8E-3A18-5E35-EBFA-C8AA38748060}"/>
              </a:ext>
            </a:extLst>
          </p:cNvPr>
          <p:cNvPicPr>
            <a:picLocks noChangeAspect="1"/>
          </p:cNvPicPr>
          <p:nvPr/>
        </p:nvPicPr>
        <p:blipFill rotWithShape="1">
          <a:blip r:embed="rId56"/>
          <a:srcRect l="5719" r="2087"/>
          <a:stretch/>
        </p:blipFill>
        <p:spPr>
          <a:xfrm>
            <a:off x="-14777" y="2195341"/>
            <a:ext cx="5729777" cy="2833859"/>
          </a:xfrm>
          <a:prstGeom prst="rect">
            <a:avLst/>
          </a:prstGeom>
        </p:spPr>
      </p:pic>
      <p:pic>
        <p:nvPicPr>
          <p:cNvPr id="75" name="Picture 5" descr="L:\Evangelism\H2H-H2H\HTH info slide.jpg">
            <a:extLst>
              <a:ext uri="{FF2B5EF4-FFF2-40B4-BE49-F238E27FC236}">
                <a16:creationId xmlns:a16="http://schemas.microsoft.com/office/drawing/2014/main" id="{C5679677-A631-4CF7-DD6E-05B67A446A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7" cstate="print"/>
          <a:srcRect l="64125"/>
          <a:stretch>
            <a:fillRect/>
          </a:stretch>
        </p:blipFill>
        <p:spPr bwMode="auto">
          <a:xfrm>
            <a:off x="-27257" y="1698415"/>
            <a:ext cx="1591660" cy="3327561"/>
          </a:xfrm>
          <a:prstGeom prst="rect">
            <a:avLst/>
          </a:prstGeom>
          <a:noFill/>
        </p:spPr>
      </p:pic>
      <p:pic>
        <p:nvPicPr>
          <p:cNvPr id="76" name="Picture 4" descr="L:\Evangelism\H2H-H2H\HTH_Masthead.jpg">
            <a:extLst>
              <a:ext uri="{FF2B5EF4-FFF2-40B4-BE49-F238E27FC236}">
                <a16:creationId xmlns:a16="http://schemas.microsoft.com/office/drawing/2014/main" id="{A7393CD6-DF00-AB18-5AA6-1D9A329C1D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8" cstate="print"/>
          <a:srcRect/>
          <a:stretch>
            <a:fillRect/>
          </a:stretch>
        </p:blipFill>
        <p:spPr bwMode="auto">
          <a:xfrm>
            <a:off x="-27257" y="-151977"/>
            <a:ext cx="7402566" cy="1917618"/>
          </a:xfrm>
          <a:prstGeom prst="rect">
            <a:avLst/>
          </a:prstGeom>
          <a:noFill/>
        </p:spPr>
      </p:pic>
      <p:pic>
        <p:nvPicPr>
          <p:cNvPr id="77" name="Picture 3" descr="L:\Office\Xerox_Scans\David\DOC157.XSM\00000001.JPG">
            <a:extLst>
              <a:ext uri="{FF2B5EF4-FFF2-40B4-BE49-F238E27FC236}">
                <a16:creationId xmlns:a16="http://schemas.microsoft.com/office/drawing/2014/main" id="{40D76251-3B9F-9236-5A6E-5C1093601A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9" cstate="print"/>
          <a:srcRect/>
          <a:stretch>
            <a:fillRect/>
          </a:stretch>
        </p:blipFill>
        <p:spPr bwMode="auto">
          <a:xfrm rot="16200000">
            <a:off x="1080037" y="2003133"/>
            <a:ext cx="2702105" cy="208799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78" name="Picture 4" descr="L:\Office\Xerox_Scans\David\DOC158.XSM\00000001.JPG">
            <a:extLst>
              <a:ext uri="{FF2B5EF4-FFF2-40B4-BE49-F238E27FC236}">
                <a16:creationId xmlns:a16="http://schemas.microsoft.com/office/drawing/2014/main" id="{F5AB6C68-8229-2ABE-B5AB-2AEAF1ED2D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0" cstate="print"/>
          <a:srcRect/>
          <a:stretch>
            <a:fillRect/>
          </a:stretch>
        </p:blipFill>
        <p:spPr bwMode="auto">
          <a:xfrm rot="16200000">
            <a:off x="3183145" y="2003131"/>
            <a:ext cx="2702104" cy="208799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79" name="Picture 3" descr="L:\Office\Xerox_Scans\David\DOC157.XSM\00000001.JPG">
            <a:extLst>
              <a:ext uri="{FF2B5EF4-FFF2-40B4-BE49-F238E27FC236}">
                <a16:creationId xmlns:a16="http://schemas.microsoft.com/office/drawing/2014/main" id="{C3D45AAF-F52C-DFD2-8168-B0A291A868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9" cstate="print"/>
          <a:srcRect/>
          <a:stretch>
            <a:fillRect/>
          </a:stretch>
        </p:blipFill>
        <p:spPr bwMode="auto">
          <a:xfrm rot="16200000">
            <a:off x="3762087" y="2321308"/>
            <a:ext cx="2702105" cy="208799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80" name="Picture 2" descr="L:\Office\Xerox_Scans\David\DOC156.XSM\00000001.JPG">
            <a:extLst>
              <a:ext uri="{FF2B5EF4-FFF2-40B4-BE49-F238E27FC236}">
                <a16:creationId xmlns:a16="http://schemas.microsoft.com/office/drawing/2014/main" id="{47BBEDC1-2C8C-2CC8-D343-E734CD7A42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1" cstate="print"/>
          <a:srcRect/>
          <a:stretch>
            <a:fillRect/>
          </a:stretch>
        </p:blipFill>
        <p:spPr bwMode="auto">
          <a:xfrm rot="16200000">
            <a:off x="4299265" y="2642616"/>
            <a:ext cx="2706624" cy="209148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81" name="Picture 2" descr="L:\Office\Xerox_Scans\David\DOC156.XSM\00000001.JPG">
            <a:extLst>
              <a:ext uri="{FF2B5EF4-FFF2-40B4-BE49-F238E27FC236}">
                <a16:creationId xmlns:a16="http://schemas.microsoft.com/office/drawing/2014/main" id="{9CAFF482-E79D-0FDF-4E75-54B9207DDC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1" cstate="print"/>
          <a:srcRect/>
          <a:stretch>
            <a:fillRect/>
          </a:stretch>
        </p:blipFill>
        <p:spPr bwMode="auto">
          <a:xfrm rot="16200000">
            <a:off x="1629182" y="2322576"/>
            <a:ext cx="2716047" cy="209876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82" name="Picture 4" descr="L:\Office\Xerox_Scans\David\DOC158.XSM\00000001.JPG">
            <a:extLst>
              <a:ext uri="{FF2B5EF4-FFF2-40B4-BE49-F238E27FC236}">
                <a16:creationId xmlns:a16="http://schemas.microsoft.com/office/drawing/2014/main" id="{DE2FAB26-4B3F-0D9C-1082-3A0E922FDD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0" cstate="print"/>
          <a:srcRect/>
          <a:stretch>
            <a:fillRect/>
          </a:stretch>
        </p:blipFill>
        <p:spPr bwMode="auto">
          <a:xfrm rot="16200000">
            <a:off x="2201883" y="2642616"/>
            <a:ext cx="2702104" cy="208799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83" name="Rectangle 82">
            <a:extLst>
              <a:ext uri="{FF2B5EF4-FFF2-40B4-BE49-F238E27FC236}">
                <a16:creationId xmlns:a16="http://schemas.microsoft.com/office/drawing/2014/main" id="{1136AFD8-37F8-8935-1CFF-DDE086A2D4D7}"/>
              </a:ext>
            </a:extLst>
          </p:cNvPr>
          <p:cNvSpPr/>
          <p:nvPr/>
        </p:nvSpPr>
        <p:spPr>
          <a:xfrm rot="20378568">
            <a:off x="6853983" y="1957806"/>
            <a:ext cx="4669878" cy="248927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lnSpc>
                <a:spcPct val="110000"/>
              </a:lnSpc>
            </a:pPr>
            <a:r>
              <a:rPr lang="en-US" sz="48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3,300 homes</a:t>
            </a:r>
          </a:p>
          <a:p>
            <a:pPr algn="ctr">
              <a:lnSpc>
                <a:spcPct val="110000"/>
              </a:lnSpc>
            </a:pPr>
            <a:r>
              <a:rPr lang="en-US" sz="48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EVERY month</a:t>
            </a:r>
          </a:p>
          <a:p>
            <a:pPr algn="ctr">
              <a:lnSpc>
                <a:spcPct val="110000"/>
              </a:lnSpc>
            </a:pPr>
            <a:r>
              <a:rPr lang="en-US" sz="48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Rotating Routes</a:t>
            </a:r>
          </a:p>
        </p:txBody>
      </p:sp>
      <p:pic>
        <p:nvPicPr>
          <p:cNvPr id="2" name="Picture 1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D5D595C2-8027-D3B0-E05D-A93E7FA1B446}"/>
              </a:ext>
            </a:extLst>
          </p:cNvPr>
          <p:cNvPicPr>
            <a:picLocks noChangeAspect="1"/>
          </p:cNvPicPr>
          <p:nvPr/>
        </p:nvPicPr>
        <p:blipFill rotWithShape="1">
          <a:blip r:embed="rId6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31" r="13827"/>
          <a:stretch/>
        </p:blipFill>
        <p:spPr>
          <a:xfrm>
            <a:off x="1" y="0"/>
            <a:ext cx="4373040" cy="3025698"/>
          </a:xfrm>
          <a:prstGeom prst="rect">
            <a:avLst/>
          </a:prstGeom>
        </p:spPr>
      </p:pic>
      <p:pic>
        <p:nvPicPr>
          <p:cNvPr id="4" name="Picture 3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2E261586-82AE-59EA-66FE-B460F333C949}"/>
              </a:ext>
            </a:extLst>
          </p:cNvPr>
          <p:cNvPicPr>
            <a:picLocks noChangeAspect="1"/>
          </p:cNvPicPr>
          <p:nvPr/>
        </p:nvPicPr>
        <p:blipFill rotWithShape="1">
          <a:blip r:embed="rId6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83"/>
          <a:stretch/>
        </p:blipFill>
        <p:spPr>
          <a:xfrm>
            <a:off x="-10019" y="2526070"/>
            <a:ext cx="4382945" cy="2499973"/>
          </a:xfrm>
          <a:prstGeom prst="rect">
            <a:avLst/>
          </a:prstGeom>
        </p:spPr>
      </p:pic>
      <p:pic>
        <p:nvPicPr>
          <p:cNvPr id="5" name="Picture 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C0BB0E81-7F40-4AF8-BC65-BC0168343C9E}"/>
              </a:ext>
            </a:extLst>
          </p:cNvPr>
          <p:cNvPicPr>
            <a:picLocks noChangeAspect="1"/>
          </p:cNvPicPr>
          <p:nvPr/>
        </p:nvPicPr>
        <p:blipFill>
          <a:blip r:embed="rId6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2482" y="2129134"/>
            <a:ext cx="5063820" cy="2880215"/>
          </a:xfrm>
          <a:prstGeom prst="rect">
            <a:avLst/>
          </a:prstGeom>
        </p:spPr>
      </p:pic>
      <p:pic>
        <p:nvPicPr>
          <p:cNvPr id="7" name="Picture 6" descr="A picture containing rock, outdoor, nature, bear&#10;&#10;Description automatically generated">
            <a:extLst>
              <a:ext uri="{FF2B5EF4-FFF2-40B4-BE49-F238E27FC236}">
                <a16:creationId xmlns:a16="http://schemas.microsoft.com/office/drawing/2014/main" id="{B4305300-1A95-038E-F935-6C1B6ADDD46A}"/>
              </a:ext>
            </a:extLst>
          </p:cNvPr>
          <p:cNvPicPr>
            <a:picLocks noChangeAspect="1"/>
          </p:cNvPicPr>
          <p:nvPr/>
        </p:nvPicPr>
        <p:blipFill>
          <a:blip r:embed="rId6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44742" y="1103488"/>
            <a:ext cx="5044517" cy="2837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22590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25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25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25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5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500"/>
                            </p:stCondLst>
                            <p:childTnLst>
                              <p:par>
                                <p:cTn id="7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000"/>
                            </p:stCondLst>
                            <p:childTnLst>
                              <p:par>
                                <p:cTn id="7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25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25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25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25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000"/>
                            </p:stCondLst>
                            <p:childTnLst>
                              <p:par>
                                <p:cTn id="9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500"/>
                            </p:stCondLst>
                            <p:childTnLst>
                              <p:par>
                                <p:cTn id="10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000"/>
                            </p:stCondLst>
                            <p:childTnLst>
                              <p:par>
                                <p:cTn id="10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500"/>
                            </p:stCondLst>
                            <p:childTnLst>
                              <p:par>
                                <p:cTn id="1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1000"/>
                            </p:stCondLst>
                            <p:childTnLst>
                              <p:par>
                                <p:cTn id="1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500"/>
                            </p:stCondLst>
                            <p:childTnLst>
                              <p:par>
                                <p:cTn id="1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2000"/>
                            </p:stCondLst>
                            <p:childTnLst>
                              <p:par>
                                <p:cTn id="1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2500"/>
                            </p:stCondLst>
                            <p:childTnLst>
                              <p:par>
                                <p:cTn id="1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3000"/>
                            </p:stCondLst>
                            <p:childTnLst>
                              <p:par>
                                <p:cTn id="1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1000"/>
                            </p:stCondLst>
                            <p:childTnLst>
                              <p:par>
                                <p:cTn id="17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1500"/>
                            </p:stCondLst>
                            <p:childTnLst>
                              <p:par>
                                <p:cTn id="18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2000"/>
                            </p:stCondLst>
                            <p:childTnLst>
                              <p:par>
                                <p:cTn id="18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2500"/>
                            </p:stCondLst>
                            <p:childTnLst>
                              <p:par>
                                <p:cTn id="19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3000"/>
                            </p:stCondLst>
                            <p:childTnLst>
                              <p:par>
                                <p:cTn id="19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5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1000"/>
                            </p:stCondLst>
                            <p:childTnLst>
                              <p:par>
                                <p:cTn id="2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2500"/>
                            </p:stCondLst>
                            <p:childTnLst>
                              <p:par>
                                <p:cTn id="2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9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2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5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8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>
                            <p:stCondLst>
                              <p:cond delay="1000"/>
                            </p:stCondLst>
                            <p:childTnLst>
                              <p:par>
                                <p:cTn id="2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8" fill="hold">
                            <p:stCondLst>
                              <p:cond delay="2000"/>
                            </p:stCondLst>
                            <p:childTnLst>
                              <p:par>
                                <p:cTn id="2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2" fill="hold">
                            <p:stCondLst>
                              <p:cond delay="2500"/>
                            </p:stCondLst>
                            <p:childTnLst>
                              <p:par>
                                <p:cTn id="2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6" fill="hold">
                      <p:stCondLst>
                        <p:cond delay="indefinite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0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2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5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8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1000"/>
                            </p:stCondLst>
                            <p:childTnLst>
                              <p:par>
                                <p:cTn id="28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2000"/>
                            </p:stCondLst>
                            <p:childTnLst>
                              <p:par>
                                <p:cTn id="29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5" fill="hold">
                      <p:stCondLst>
                        <p:cond delay="indefinite"/>
                      </p:stCondLst>
                      <p:childTnLst>
                        <p:par>
                          <p:cTn id="296" fill="hold">
                            <p:stCondLst>
                              <p:cond delay="0"/>
                            </p:stCondLst>
                            <p:childTnLst>
                              <p:par>
                                <p:cTn id="29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9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1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4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7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9" fill="hold">
                            <p:stCondLst>
                              <p:cond delay="1000"/>
                            </p:stCondLst>
                            <p:childTnLst>
                              <p:par>
                                <p:cTn id="3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1500"/>
                            </p:stCondLst>
                            <p:childTnLst>
                              <p:par>
                                <p:cTn id="3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7" fill="hold">
                            <p:stCondLst>
                              <p:cond delay="2000"/>
                            </p:stCondLst>
                            <p:childTnLst>
                              <p:par>
                                <p:cTn id="3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5" fill="hold">
                            <p:stCondLst>
                              <p:cond delay="3000"/>
                            </p:stCondLst>
                            <p:childTnLst>
                              <p:par>
                                <p:cTn id="3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7" fill="hold">
                      <p:stCondLst>
                        <p:cond delay="indefinite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1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3" dur="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9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2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5" dur="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8" dur="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1" dur="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3" fill="hold">
                            <p:stCondLst>
                              <p:cond delay="1000"/>
                            </p:stCondLst>
                            <p:childTnLst>
                              <p:par>
                                <p:cTn id="3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7" fill="hold">
                            <p:stCondLst>
                              <p:cond delay="1500"/>
                            </p:stCondLst>
                            <p:childTnLst>
                              <p:par>
                                <p:cTn id="3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1" fill="hold">
                            <p:stCondLst>
                              <p:cond delay="2000"/>
                            </p:stCondLst>
                            <p:childTnLst>
                              <p:par>
                                <p:cTn id="37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5" fill="hold">
                            <p:stCondLst>
                              <p:cond delay="2500"/>
                            </p:stCondLst>
                            <p:childTnLst>
                              <p:par>
                                <p:cTn id="37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9" fill="hold">
                            <p:stCondLst>
                              <p:cond delay="3000"/>
                            </p:stCondLst>
                            <p:childTnLst>
                              <p:par>
                                <p:cTn id="38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3" fill="hold">
                      <p:stCondLst>
                        <p:cond delay="indefinite"/>
                      </p:stCondLst>
                      <p:childTnLst>
                        <p:par>
                          <p:cTn id="384" fill="hold">
                            <p:stCondLst>
                              <p:cond delay="0"/>
                            </p:stCondLst>
                            <p:childTnLst>
                              <p:par>
                                <p:cTn id="38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7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9" dur="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2" dur="2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5" dur="2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8" dur="2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1" dur="25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3" fill="hold">
                            <p:stCondLst>
                              <p:cond delay="1000"/>
                            </p:stCondLst>
                            <p:childTnLst>
                              <p:par>
                                <p:cTn id="40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7" fill="hold">
                            <p:stCondLst>
                              <p:cond delay="1500"/>
                            </p:stCondLst>
                            <p:childTnLst>
                              <p:par>
                                <p:cTn id="40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1" fill="hold">
                            <p:stCondLst>
                              <p:cond delay="2000"/>
                            </p:stCondLst>
                            <p:childTnLst>
                              <p:par>
                                <p:cTn id="4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5" fill="hold">
                            <p:stCondLst>
                              <p:cond delay="2500"/>
                            </p:stCondLst>
                            <p:childTnLst>
                              <p:par>
                                <p:cTn id="4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9" fill="hold">
                      <p:stCondLst>
                        <p:cond delay="indefinite"/>
                      </p:stCondLst>
                      <p:childTnLst>
                        <p:par>
                          <p:cTn id="420" fill="hold">
                            <p:stCondLst>
                              <p:cond delay="0"/>
                            </p:stCondLst>
                            <p:childTnLst>
                              <p:par>
                                <p:cTn id="4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3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5" dur="2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8" dur="2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1" dur="2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4" dur="25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6" fill="hold">
                            <p:stCondLst>
                              <p:cond delay="1000"/>
                            </p:stCondLst>
                            <p:childTnLst>
                              <p:par>
                                <p:cTn id="4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2" fill="hold">
                            <p:stCondLst>
                              <p:cond delay="3000"/>
                            </p:stCondLst>
                            <p:childTnLst>
                              <p:par>
                                <p:cTn id="4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6" fill="hold">
                            <p:stCondLst>
                              <p:cond delay="3500"/>
                            </p:stCondLst>
                            <p:childTnLst>
                              <p:par>
                                <p:cTn id="4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0" fill="hold">
                            <p:stCondLst>
                              <p:cond delay="4000"/>
                            </p:stCondLst>
                            <p:childTnLst>
                              <p:par>
                                <p:cTn id="4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4" fill="hold">
                            <p:stCondLst>
                              <p:cond delay="4500"/>
                            </p:stCondLst>
                            <p:childTnLst>
                              <p:par>
                                <p:cTn id="4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8" fill="hold">
                            <p:stCondLst>
                              <p:cond delay="5000"/>
                            </p:stCondLst>
                            <p:childTnLst>
                              <p:par>
                                <p:cTn id="46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1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2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4" fill="hold">
                      <p:stCondLst>
                        <p:cond delay="indefinite"/>
                      </p:stCondLst>
                      <p:childTnLst>
                        <p:par>
                          <p:cTn id="475" fill="hold">
                            <p:stCondLst>
                              <p:cond delay="0"/>
                            </p:stCondLst>
                            <p:childTnLst>
                              <p:par>
                                <p:cTn id="47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8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0" dur="2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3" dur="2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6" dur="2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9" dur="25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2" dur="25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5" dur="25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8" dur="25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1" dur="2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4" dur="25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6" fill="hold">
                            <p:stCondLst>
                              <p:cond delay="1000"/>
                            </p:stCondLst>
                            <p:childTnLst>
                              <p:par>
                                <p:cTn id="50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4" fill="hold">
                            <p:stCondLst>
                              <p:cond delay="2000"/>
                            </p:stCondLst>
                            <p:childTnLst>
                              <p:par>
                                <p:cTn id="5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8" fill="hold">
                            <p:stCondLst>
                              <p:cond delay="2500"/>
                            </p:stCondLst>
                            <p:childTnLst>
                              <p:par>
                                <p:cTn id="5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3" grpId="0"/>
      <p:bldP spid="44" grpId="0"/>
      <p:bldP spid="45" grpId="0"/>
      <p:bldP spid="47" grpId="0"/>
      <p:bldP spid="48" grpId="0"/>
      <p:bldP spid="50" grpId="0"/>
      <p:bldP spid="52" grpId="0"/>
      <p:bldP spid="52" grpId="1"/>
      <p:bldP spid="53" grpId="0"/>
      <p:bldP spid="62" grpId="0"/>
      <p:bldP spid="72" grpId="0"/>
      <p:bldP spid="92" grpId="0"/>
      <p:bldP spid="125" grpId="0"/>
      <p:bldP spid="88" grpId="0"/>
      <p:bldP spid="83" grpId="0"/>
      <p:bldP spid="83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rapezoid 4"/>
          <p:cNvSpPr/>
          <p:nvPr/>
        </p:nvSpPr>
        <p:spPr>
          <a:xfrm>
            <a:off x="1905000" y="1524001"/>
            <a:ext cx="8686800" cy="3500735"/>
          </a:xfrm>
          <a:prstGeom prst="trapezoid">
            <a:avLst>
              <a:gd name="adj" fmla="val 85293"/>
            </a:avLst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3" name="Group 14"/>
          <p:cNvGrpSpPr/>
          <p:nvPr/>
        </p:nvGrpSpPr>
        <p:grpSpPr>
          <a:xfrm>
            <a:off x="5913120" y="-457200"/>
            <a:ext cx="685800" cy="1981200"/>
            <a:chOff x="-1371600" y="1143000"/>
            <a:chExt cx="685800" cy="1981200"/>
          </a:xfrm>
        </p:grpSpPr>
        <p:sp>
          <p:nvSpPr>
            <p:cNvPr id="7" name="Rectangle 6"/>
            <p:cNvSpPr/>
            <p:nvPr/>
          </p:nvSpPr>
          <p:spPr>
            <a:xfrm>
              <a:off x="-1371600" y="2590800"/>
              <a:ext cx="685800" cy="7620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-1182624" y="2057400"/>
              <a:ext cx="304800" cy="53340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" name="Isosceles Triangle 8"/>
            <p:cNvSpPr/>
            <p:nvPr/>
          </p:nvSpPr>
          <p:spPr>
            <a:xfrm>
              <a:off x="-1106424" y="1143000"/>
              <a:ext cx="152400" cy="914400"/>
            </a:xfrm>
            <a:prstGeom prst="triangle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2" name="Trapezoid 11"/>
            <p:cNvSpPr/>
            <p:nvPr/>
          </p:nvSpPr>
          <p:spPr>
            <a:xfrm>
              <a:off x="-1182624" y="1981200"/>
              <a:ext cx="304800" cy="228600"/>
            </a:xfrm>
            <a:prstGeom prst="trapezoi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-1325880" y="2667000"/>
              <a:ext cx="585216" cy="45720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cxnSp>
        <p:nvCxnSpPr>
          <p:cNvPr id="42" name="Straight Connector 41"/>
          <p:cNvCxnSpPr/>
          <p:nvPr/>
        </p:nvCxnSpPr>
        <p:spPr>
          <a:xfrm>
            <a:off x="2667000" y="4191000"/>
            <a:ext cx="7162800" cy="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685800" y="4038601"/>
            <a:ext cx="17526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$107,350</a:t>
            </a:r>
          </a:p>
        </p:txBody>
      </p:sp>
      <p:cxnSp>
        <p:nvCxnSpPr>
          <p:cNvPr id="70" name="Straight Connector 69"/>
          <p:cNvCxnSpPr/>
          <p:nvPr/>
        </p:nvCxnSpPr>
        <p:spPr>
          <a:xfrm flipV="1">
            <a:off x="6248400" y="4191001"/>
            <a:ext cx="0" cy="838201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2514599" y="4191001"/>
            <a:ext cx="35813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Special Requests for</a:t>
            </a:r>
            <a:b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</a:br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Mission Trips</a:t>
            </a:r>
          </a:p>
        </p:txBody>
      </p:sp>
      <p:pic>
        <p:nvPicPr>
          <p:cNvPr id="87" name="Picture 86" descr="Mission Sunday - without date and sub.jpg">
            <a:extLst>
              <a:ext uri="{FF2B5EF4-FFF2-40B4-BE49-F238E27FC236}">
                <a16:creationId xmlns:a16="http://schemas.microsoft.com/office/drawing/2014/main" id="{73A9125F-6FD0-47DB-88D6-4A23E0D49E1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 b="31429"/>
          <a:stretch>
            <a:fillRect/>
          </a:stretch>
        </p:blipFill>
        <p:spPr>
          <a:xfrm>
            <a:off x="8660126" y="-14372"/>
            <a:ext cx="3531874" cy="1614571"/>
          </a:xfrm>
          <a:prstGeom prst="rect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4016B6D7-395F-4187-9E5E-93D3B94A24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5029200"/>
            <a:ext cx="8686800" cy="1828800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EC8E7D24-7C54-44D3-8627-0C2830B426F3}"/>
              </a:ext>
            </a:extLst>
          </p:cNvPr>
          <p:cNvSpPr txBox="1"/>
          <p:nvPr/>
        </p:nvSpPr>
        <p:spPr>
          <a:xfrm>
            <a:off x="2286000" y="6472536"/>
            <a:ext cx="312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Nnanna</a:t>
            </a:r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Aforji</a:t>
            </a:r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(Nigeria)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CF977D1-9A22-46B9-BF7B-2E46BBCD78B3}"/>
              </a:ext>
            </a:extLst>
          </p:cNvPr>
          <p:cNvSpPr txBox="1"/>
          <p:nvPr/>
        </p:nvSpPr>
        <p:spPr>
          <a:xfrm>
            <a:off x="6400799" y="6477001"/>
            <a:ext cx="403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Tamuka</a:t>
            </a:r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Arunashe</a:t>
            </a:r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(Zimbabwe)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0B3BF9B3-D139-4C28-B2A5-DA999548ED8B}"/>
              </a:ext>
            </a:extLst>
          </p:cNvPr>
          <p:cNvSpPr txBox="1"/>
          <p:nvPr/>
        </p:nvSpPr>
        <p:spPr>
          <a:xfrm>
            <a:off x="2286000" y="6172201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Robert Martin (Pacific)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27966302-5283-419C-878E-749CF851B734}"/>
              </a:ext>
            </a:extLst>
          </p:cNvPr>
          <p:cNvSpPr txBox="1"/>
          <p:nvPr/>
        </p:nvSpPr>
        <p:spPr>
          <a:xfrm>
            <a:off x="6400799" y="6176666"/>
            <a:ext cx="403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Joey Treat (Pacific)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A611AB26-843D-4600-8CAC-0133C6DA2834}"/>
              </a:ext>
            </a:extLst>
          </p:cNvPr>
          <p:cNvSpPr txBox="1"/>
          <p:nvPr/>
        </p:nvSpPr>
        <p:spPr>
          <a:xfrm>
            <a:off x="2286000" y="5867401"/>
            <a:ext cx="335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Wayne Parker (Pacific)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FA56F3A6-9F4F-4F65-8BB5-882D8D293914}"/>
              </a:ext>
            </a:extLst>
          </p:cNvPr>
          <p:cNvSpPr txBox="1"/>
          <p:nvPr/>
        </p:nvSpPr>
        <p:spPr>
          <a:xfrm>
            <a:off x="6400799" y="5871866"/>
            <a:ext cx="426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Mauricio </a:t>
            </a:r>
            <a:r>
              <a:rPr lang="en-US" sz="2400" b="1" dirty="0" err="1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Yegros</a:t>
            </a:r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(Coral Springs)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F442058F-E50B-4EE1-A167-ECD15B5041C8}"/>
              </a:ext>
            </a:extLst>
          </p:cNvPr>
          <p:cNvSpPr txBox="1"/>
          <p:nvPr/>
        </p:nvSpPr>
        <p:spPr>
          <a:xfrm>
            <a:off x="2286000" y="5562601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Tavaro</a:t>
            </a:r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Hanna (Bahamas)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66C5E93D-FF17-4192-A30E-C211132453A9}"/>
              </a:ext>
            </a:extLst>
          </p:cNvPr>
          <p:cNvSpPr txBox="1"/>
          <p:nvPr/>
        </p:nvSpPr>
        <p:spPr>
          <a:xfrm rot="16200000">
            <a:off x="909310" y="5643891"/>
            <a:ext cx="16002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$92,350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0E24867D-5E54-4BB0-9691-3AEE04C51C80}"/>
              </a:ext>
            </a:extLst>
          </p:cNvPr>
          <p:cNvSpPr txBox="1"/>
          <p:nvPr/>
        </p:nvSpPr>
        <p:spPr>
          <a:xfrm>
            <a:off x="6406768" y="5555904"/>
            <a:ext cx="4337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Robert C. Lupo (Sneedville, TN)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E48CD725-064F-4E23-96EC-200F373D0B7F}"/>
              </a:ext>
            </a:extLst>
          </p:cNvPr>
          <p:cNvSpPr txBox="1"/>
          <p:nvPr/>
        </p:nvSpPr>
        <p:spPr>
          <a:xfrm>
            <a:off x="6400800" y="5257801"/>
            <a:ext cx="464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Sr. High &amp; Adult Mission Trip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2A720D35-83CD-49D2-B427-6D352EB7BFE0}"/>
              </a:ext>
            </a:extLst>
          </p:cNvPr>
          <p:cNvSpPr txBox="1"/>
          <p:nvPr/>
        </p:nvSpPr>
        <p:spPr>
          <a:xfrm>
            <a:off x="2285999" y="5255569"/>
            <a:ext cx="37030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Apologetics Press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E9824465-AFAE-4C9C-9FEB-B66D62B78C35}"/>
              </a:ext>
            </a:extLst>
          </p:cNvPr>
          <p:cNvSpPr txBox="1"/>
          <p:nvPr/>
        </p:nvSpPr>
        <p:spPr>
          <a:xfrm>
            <a:off x="2297052" y="4948536"/>
            <a:ext cx="37030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Robert J. Lupo (SEIBS)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3623F0A1-FC3F-47EF-BC9E-BDEAF5751C81}"/>
              </a:ext>
            </a:extLst>
          </p:cNvPr>
          <p:cNvSpPr txBox="1"/>
          <p:nvPr/>
        </p:nvSpPr>
        <p:spPr>
          <a:xfrm>
            <a:off x="6400800" y="4948535"/>
            <a:ext cx="464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House to House/Heart to Heart</a:t>
            </a:r>
            <a:endParaRPr lang="en-US" sz="2400" b="1" dirty="0">
              <a:solidFill>
                <a:prstClr val="black"/>
              </a:solidFill>
              <a:effectLst>
                <a:glow rad="63500">
                  <a:schemeClr val="bg1"/>
                </a:glow>
              </a:effectLst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30F176E5-48AC-41DC-9EDF-A35ECDE9C89E}"/>
              </a:ext>
            </a:extLst>
          </p:cNvPr>
          <p:cNvSpPr txBox="1"/>
          <p:nvPr/>
        </p:nvSpPr>
        <p:spPr>
          <a:xfrm>
            <a:off x="5334000" y="5010912"/>
            <a:ext cx="983681" cy="722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Easter</a:t>
            </a:r>
          </a:p>
          <a:p>
            <a:pPr>
              <a:lnSpc>
                <a:spcPct val="85000"/>
              </a:lnSpc>
            </a:pPr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Island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D13F250-F1EF-8F85-9DA3-ED09389B81BD}"/>
              </a:ext>
            </a:extLst>
          </p:cNvPr>
          <p:cNvSpPr txBox="1"/>
          <p:nvPr/>
        </p:nvSpPr>
        <p:spPr>
          <a:xfrm>
            <a:off x="6400799" y="4191001"/>
            <a:ext cx="35814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Palm Beach Lakes</a:t>
            </a:r>
            <a:b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</a:br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“World Missions”</a:t>
            </a:r>
          </a:p>
        </p:txBody>
      </p:sp>
    </p:spTree>
    <p:extLst>
      <p:ext uri="{BB962C8B-B14F-4D97-AF65-F5344CB8AC3E}">
        <p14:creationId xmlns:p14="http://schemas.microsoft.com/office/powerpoint/2010/main" val="343494447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7" grpId="0" build="allAtOnce"/>
      <p:bldP spid="44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F2E65A9D-9CAC-4049-8EA9-B0546C4E812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268"/>
          <a:stretch/>
        </p:blipFill>
        <p:spPr>
          <a:xfrm>
            <a:off x="952500" y="15073"/>
            <a:ext cx="4038600" cy="249952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E2863F9C-8333-4F71-878D-4F5B77DFDBCA}"/>
              </a:ext>
            </a:extLst>
          </p:cNvPr>
          <p:cNvGrpSpPr/>
          <p:nvPr/>
        </p:nvGrpSpPr>
        <p:grpSpPr>
          <a:xfrm>
            <a:off x="5791200" y="73152"/>
            <a:ext cx="2743200" cy="3355848"/>
            <a:chOff x="6477000" y="3478470"/>
            <a:chExt cx="2743200" cy="3355848"/>
          </a:xfrm>
        </p:grpSpPr>
        <p:pic>
          <p:nvPicPr>
            <p:cNvPr id="5" name="Picture 4" descr="A person in a suit and tie&#10;&#10;Description automatically generated with medium confidence">
              <a:extLst>
                <a:ext uri="{FF2B5EF4-FFF2-40B4-BE49-F238E27FC236}">
                  <a16:creationId xmlns:a16="http://schemas.microsoft.com/office/drawing/2014/main" id="{9FD7B1A4-F20D-4071-9557-E59D8E15DB6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77000" y="3478470"/>
              <a:ext cx="2743200" cy="3355848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C8B70A6-3CED-498D-8E10-D8E5B2A063A1}"/>
                </a:ext>
              </a:extLst>
            </p:cNvPr>
            <p:cNvSpPr txBox="1"/>
            <p:nvPr/>
          </p:nvSpPr>
          <p:spPr>
            <a:xfrm>
              <a:off x="6998848" y="6373523"/>
              <a:ext cx="169950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chemeClr val="bg1"/>
                  </a:solidFill>
                  <a:effectLst>
                    <a:glow rad="76200">
                      <a:schemeClr val="tx1"/>
                    </a:glow>
                  </a:effectLst>
                </a:rPr>
                <a:t>Josh Blackmer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A630A54F-4D28-4B4E-8D8E-54A4D5C9562B}"/>
              </a:ext>
            </a:extLst>
          </p:cNvPr>
          <p:cNvGrpSpPr/>
          <p:nvPr/>
        </p:nvGrpSpPr>
        <p:grpSpPr>
          <a:xfrm>
            <a:off x="8991600" y="69402"/>
            <a:ext cx="2743200" cy="3355848"/>
            <a:chOff x="9349055" y="3502152"/>
            <a:chExt cx="2743200" cy="3355848"/>
          </a:xfrm>
        </p:grpSpPr>
        <p:pic>
          <p:nvPicPr>
            <p:cNvPr id="8" name="Picture 7" descr="A person in a suit smiling&#10;&#10;Description automatically generated with low confidence">
              <a:extLst>
                <a:ext uri="{FF2B5EF4-FFF2-40B4-BE49-F238E27FC236}">
                  <a16:creationId xmlns:a16="http://schemas.microsoft.com/office/drawing/2014/main" id="{8236F602-D62E-412C-9B66-92D7A27DAC1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49055" y="3502152"/>
              <a:ext cx="2743200" cy="3355848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0B6D983-F91F-421E-976E-B27B2EEE2823}"/>
                </a:ext>
              </a:extLst>
            </p:cNvPr>
            <p:cNvSpPr txBox="1"/>
            <p:nvPr/>
          </p:nvSpPr>
          <p:spPr>
            <a:xfrm>
              <a:off x="9996739" y="6373523"/>
              <a:ext cx="144783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chemeClr val="bg1"/>
                  </a:solidFill>
                  <a:effectLst>
                    <a:glow rad="76200">
                      <a:schemeClr val="tx1"/>
                    </a:glow>
                  </a:effectLst>
                </a:rPr>
                <a:t>Dan Jenkins</a:t>
              </a: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1599A00E-BCAA-4610-B681-D77108440F77}"/>
              </a:ext>
            </a:extLst>
          </p:cNvPr>
          <p:cNvSpPr/>
          <p:nvPr/>
        </p:nvSpPr>
        <p:spPr>
          <a:xfrm>
            <a:off x="228600" y="3810000"/>
            <a:ext cx="11734800" cy="1428452"/>
          </a:xfrm>
          <a:prstGeom prst="rect">
            <a:avLst/>
          </a:prstGeom>
          <a:solidFill>
            <a:srgbClr val="4C4D4F"/>
          </a:solidFill>
          <a:ln w="76200">
            <a:solidFill>
              <a:srgbClr val="01A6D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03525" indent="-2803525"/>
            <a:r>
              <a:rPr lang="en-US" sz="2600" b="1" dirty="0">
                <a:solidFill>
                  <a:schemeClr val="bg1"/>
                </a:solidFill>
                <a:effectLst>
                  <a:glow rad="38100">
                    <a:schemeClr val="tx1"/>
                  </a:glow>
                  <a:outerShdw blurRad="50800" dist="50800" dir="2700000" algn="ctr" rotWithShape="0">
                    <a:schemeClr val="tx1"/>
                  </a:outerShdw>
                </a:effectLst>
              </a:rPr>
              <a:t>Mission Statement:  </a:t>
            </a:r>
            <a:r>
              <a:rPr lang="en-US" sz="2500" b="1" dirty="0">
                <a:solidFill>
                  <a:schemeClr val="bg1"/>
                </a:solidFill>
                <a:effectLst>
                  <a:glow rad="38100">
                    <a:schemeClr val="tx1"/>
                  </a:glow>
                  <a:outerShdw blurRad="50800" dist="50800" dir="2700000" algn="ctr" rotWithShape="0">
                    <a:schemeClr val="tx1"/>
                  </a:outerShdw>
                </a:effectLst>
              </a:rPr>
              <a:t>Our mission is to labor with existing congregations and new works of the Lord’s church in evangelizing, edifying, and equipping the saints for greater service in domestic and foreign fields.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933FC34-8D05-48A9-A3A9-FDB1549C6F8A}"/>
              </a:ext>
            </a:extLst>
          </p:cNvPr>
          <p:cNvSpPr txBox="1"/>
          <p:nvPr/>
        </p:nvSpPr>
        <p:spPr>
          <a:xfrm>
            <a:off x="381000" y="5263094"/>
            <a:ext cx="11063571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39725" indent="-339725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001934"/>
                </a:solidFill>
                <a:effectLst/>
              </a:rPr>
              <a:t>Assisting congregations around the United States </a:t>
            </a:r>
          </a:p>
          <a:p>
            <a:pPr marL="914400" lvl="1" indent="-457200">
              <a:spcAft>
                <a:spcPts val="600"/>
              </a:spcAft>
              <a:buFont typeface="Calibri" panose="020F0502020204030204" pitchFamily="34" charset="0"/>
              <a:buChar char="−"/>
            </a:pPr>
            <a:r>
              <a:rPr lang="en-US" sz="2800" b="1" dirty="0">
                <a:solidFill>
                  <a:srgbClr val="001934"/>
                </a:solidFill>
                <a:effectLst/>
              </a:rPr>
              <a:t>Workshops, Gospel Meetings, Training, Encouragement, etc.</a:t>
            </a:r>
          </a:p>
          <a:p>
            <a:pPr marL="339725" indent="-339725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001934"/>
                </a:solidFill>
                <a:effectLst/>
              </a:rPr>
              <a:t>Assisting mission works on foreign soils</a:t>
            </a:r>
          </a:p>
        </p:txBody>
      </p:sp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4418B472-AAFE-2465-0CA3-EC111C8621B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89"/>
          <a:stretch/>
        </p:blipFill>
        <p:spPr>
          <a:xfrm>
            <a:off x="877824" y="2590800"/>
            <a:ext cx="4038600" cy="958048"/>
          </a:xfrm>
          <a:prstGeom prst="rect">
            <a:avLst/>
          </a:prstGeom>
        </p:spPr>
      </p:pic>
      <p:pic>
        <p:nvPicPr>
          <p:cNvPr id="17" name="Picture 16" descr="Logo&#10;&#10;Description automatically generated">
            <a:extLst>
              <a:ext uri="{FF2B5EF4-FFF2-40B4-BE49-F238E27FC236}">
                <a16:creationId xmlns:a16="http://schemas.microsoft.com/office/drawing/2014/main" id="{B2C7656D-C811-AF16-E97C-E15EBB2A6B9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0"/>
          <a:stretch/>
        </p:blipFill>
        <p:spPr>
          <a:xfrm>
            <a:off x="960120" y="9144"/>
            <a:ext cx="4041648" cy="3637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463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rapezoid 4"/>
          <p:cNvSpPr/>
          <p:nvPr/>
        </p:nvSpPr>
        <p:spPr>
          <a:xfrm>
            <a:off x="1905000" y="1524001"/>
            <a:ext cx="8686800" cy="3500735"/>
          </a:xfrm>
          <a:prstGeom prst="trapezoid">
            <a:avLst>
              <a:gd name="adj" fmla="val 85293"/>
            </a:avLst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3" name="Group 14"/>
          <p:cNvGrpSpPr/>
          <p:nvPr/>
        </p:nvGrpSpPr>
        <p:grpSpPr>
          <a:xfrm>
            <a:off x="5913120" y="-457200"/>
            <a:ext cx="685800" cy="1981200"/>
            <a:chOff x="-1371600" y="1143000"/>
            <a:chExt cx="685800" cy="1981200"/>
          </a:xfrm>
        </p:grpSpPr>
        <p:sp>
          <p:nvSpPr>
            <p:cNvPr id="7" name="Rectangle 6"/>
            <p:cNvSpPr/>
            <p:nvPr/>
          </p:nvSpPr>
          <p:spPr>
            <a:xfrm>
              <a:off x="-1371600" y="2590800"/>
              <a:ext cx="685800" cy="7620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-1182624" y="2057400"/>
              <a:ext cx="304800" cy="53340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" name="Isosceles Triangle 8"/>
            <p:cNvSpPr/>
            <p:nvPr/>
          </p:nvSpPr>
          <p:spPr>
            <a:xfrm>
              <a:off x="-1106424" y="1143000"/>
              <a:ext cx="152400" cy="914400"/>
            </a:xfrm>
            <a:prstGeom prst="triangle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2" name="Trapezoid 11"/>
            <p:cNvSpPr/>
            <p:nvPr/>
          </p:nvSpPr>
          <p:spPr>
            <a:xfrm>
              <a:off x="-1182624" y="1981200"/>
              <a:ext cx="304800" cy="228600"/>
            </a:xfrm>
            <a:prstGeom prst="trapezoi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-1325880" y="2667000"/>
              <a:ext cx="585216" cy="45720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61" name="TextBox 60">
            <a:extLst>
              <a:ext uri="{FF2B5EF4-FFF2-40B4-BE49-F238E27FC236}">
                <a16:creationId xmlns:a16="http://schemas.microsoft.com/office/drawing/2014/main" id="{9CCE8DA4-EA06-4727-93BB-23C67FF63AB8}"/>
              </a:ext>
            </a:extLst>
          </p:cNvPr>
          <p:cNvSpPr txBox="1"/>
          <p:nvPr/>
        </p:nvSpPr>
        <p:spPr>
          <a:xfrm>
            <a:off x="685800" y="4038601"/>
            <a:ext cx="17526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$107,350</a:t>
            </a:r>
          </a:p>
        </p:txBody>
      </p:sp>
      <p:pic>
        <p:nvPicPr>
          <p:cNvPr id="63" name="Picture 62" descr="Mission Sunday - without date and sub.jpg">
            <a:extLst>
              <a:ext uri="{FF2B5EF4-FFF2-40B4-BE49-F238E27FC236}">
                <a16:creationId xmlns:a16="http://schemas.microsoft.com/office/drawing/2014/main" id="{AEF2E33C-89E9-47BC-B5FB-A27006826F1C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 b="31429"/>
          <a:stretch>
            <a:fillRect/>
          </a:stretch>
        </p:blipFill>
        <p:spPr>
          <a:xfrm>
            <a:off x="8660126" y="-14372"/>
            <a:ext cx="3531874" cy="1614571"/>
          </a:xfrm>
          <a:prstGeom prst="rect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</p:pic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4D6AB0B1-1329-4247-8E24-8F8498586E0F}"/>
              </a:ext>
            </a:extLst>
          </p:cNvPr>
          <p:cNvCxnSpPr/>
          <p:nvPr/>
        </p:nvCxnSpPr>
        <p:spPr>
          <a:xfrm flipV="1">
            <a:off x="6248400" y="3276600"/>
            <a:ext cx="0" cy="91440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AD30AFAD-5426-4A07-9DD9-F3505EE1EBD8}"/>
              </a:ext>
            </a:extLst>
          </p:cNvPr>
          <p:cNvCxnSpPr/>
          <p:nvPr/>
        </p:nvCxnSpPr>
        <p:spPr>
          <a:xfrm flipV="1">
            <a:off x="3429001" y="3274368"/>
            <a:ext cx="5669859" cy="2232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25288D43-EF86-4A36-94E3-4B7B2C5B3A4F}"/>
              </a:ext>
            </a:extLst>
          </p:cNvPr>
          <p:cNvSpPr txBox="1"/>
          <p:nvPr/>
        </p:nvSpPr>
        <p:spPr>
          <a:xfrm>
            <a:off x="1247069" y="3124201"/>
            <a:ext cx="19533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$122,350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7DDB0608-D7B1-4555-96B8-07D4F7162BF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5029200"/>
            <a:ext cx="8686800" cy="1828800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FEEB67BD-1CF7-4E29-8206-F202C087340B}"/>
              </a:ext>
            </a:extLst>
          </p:cNvPr>
          <p:cNvSpPr txBox="1"/>
          <p:nvPr/>
        </p:nvSpPr>
        <p:spPr>
          <a:xfrm>
            <a:off x="2286000" y="6472536"/>
            <a:ext cx="312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Nnanna</a:t>
            </a:r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Aforji</a:t>
            </a:r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(Nigeria)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CB94FDA-FA67-4A04-995E-41BACCD4117F}"/>
              </a:ext>
            </a:extLst>
          </p:cNvPr>
          <p:cNvSpPr txBox="1"/>
          <p:nvPr/>
        </p:nvSpPr>
        <p:spPr>
          <a:xfrm>
            <a:off x="6400799" y="6477001"/>
            <a:ext cx="403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Tamuka</a:t>
            </a:r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Arunashe</a:t>
            </a:r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(Zimbabwe)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BCB74BE-CCA0-47A9-8FD8-2902B5592CAA}"/>
              </a:ext>
            </a:extLst>
          </p:cNvPr>
          <p:cNvSpPr txBox="1"/>
          <p:nvPr/>
        </p:nvSpPr>
        <p:spPr>
          <a:xfrm>
            <a:off x="2286000" y="6172201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Robert Martin (Pacific)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6CED45B8-AB7C-4221-B2F8-1F96EA1399C0}"/>
              </a:ext>
            </a:extLst>
          </p:cNvPr>
          <p:cNvSpPr txBox="1"/>
          <p:nvPr/>
        </p:nvSpPr>
        <p:spPr>
          <a:xfrm>
            <a:off x="6400799" y="6176666"/>
            <a:ext cx="403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Joey Treat (Pacific)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2EA2D608-24CC-4364-8585-623675E2BD00}"/>
              </a:ext>
            </a:extLst>
          </p:cNvPr>
          <p:cNvSpPr txBox="1"/>
          <p:nvPr/>
        </p:nvSpPr>
        <p:spPr>
          <a:xfrm>
            <a:off x="2286000" y="5867401"/>
            <a:ext cx="335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Wayne Parker (Pacific)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EBCE3933-7606-4E83-B474-7072A281ACD5}"/>
              </a:ext>
            </a:extLst>
          </p:cNvPr>
          <p:cNvSpPr txBox="1"/>
          <p:nvPr/>
        </p:nvSpPr>
        <p:spPr>
          <a:xfrm>
            <a:off x="6400799" y="5871866"/>
            <a:ext cx="426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Mauricio </a:t>
            </a:r>
            <a:r>
              <a:rPr lang="en-US" sz="2400" b="1" dirty="0" err="1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Yegros</a:t>
            </a:r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(Coral Springs)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7B6BC041-8088-4141-A343-6932A850FE4E}"/>
              </a:ext>
            </a:extLst>
          </p:cNvPr>
          <p:cNvSpPr txBox="1"/>
          <p:nvPr/>
        </p:nvSpPr>
        <p:spPr>
          <a:xfrm>
            <a:off x="2286000" y="5562601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Tavaro</a:t>
            </a:r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Hanna (Bahamas)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24C68BC9-362E-4B1E-BDC0-D66B97654B02}"/>
              </a:ext>
            </a:extLst>
          </p:cNvPr>
          <p:cNvSpPr txBox="1"/>
          <p:nvPr/>
        </p:nvSpPr>
        <p:spPr>
          <a:xfrm rot="16200000">
            <a:off x="909310" y="5643891"/>
            <a:ext cx="16002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$92,350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92EF9D8-228F-489F-9064-CE663DF70663}"/>
              </a:ext>
            </a:extLst>
          </p:cNvPr>
          <p:cNvSpPr txBox="1"/>
          <p:nvPr/>
        </p:nvSpPr>
        <p:spPr>
          <a:xfrm>
            <a:off x="6406768" y="5555904"/>
            <a:ext cx="4337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Robert C. Lupo (Sneedville, TN)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B5E371AF-99FA-4293-B542-4C0F5850396E}"/>
              </a:ext>
            </a:extLst>
          </p:cNvPr>
          <p:cNvSpPr txBox="1"/>
          <p:nvPr/>
        </p:nvSpPr>
        <p:spPr>
          <a:xfrm>
            <a:off x="6400800" y="5257801"/>
            <a:ext cx="464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Sr. High &amp; Adult Mission Trip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2F0067C7-C9E8-4FBC-8021-37C4E73C85AA}"/>
              </a:ext>
            </a:extLst>
          </p:cNvPr>
          <p:cNvSpPr txBox="1"/>
          <p:nvPr/>
        </p:nvSpPr>
        <p:spPr>
          <a:xfrm>
            <a:off x="2285999" y="5255569"/>
            <a:ext cx="37030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Apologetics Press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AAD9BC00-9D25-49DB-A105-5C9CBD1B9522}"/>
              </a:ext>
            </a:extLst>
          </p:cNvPr>
          <p:cNvSpPr txBox="1"/>
          <p:nvPr/>
        </p:nvSpPr>
        <p:spPr>
          <a:xfrm>
            <a:off x="2297052" y="4948536"/>
            <a:ext cx="37030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Robert J. Lupo (SEIBS)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468B6916-2E3E-4FD7-97DD-37461CA7A5F7}"/>
              </a:ext>
            </a:extLst>
          </p:cNvPr>
          <p:cNvSpPr txBox="1"/>
          <p:nvPr/>
        </p:nvSpPr>
        <p:spPr>
          <a:xfrm>
            <a:off x="6400800" y="4948535"/>
            <a:ext cx="464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House to House/Heart to Heart</a:t>
            </a:r>
            <a:endParaRPr lang="en-US" sz="2400" b="1" dirty="0">
              <a:solidFill>
                <a:prstClr val="black"/>
              </a:solidFill>
              <a:effectLst>
                <a:glow rad="63500">
                  <a:schemeClr val="bg1"/>
                </a:glow>
              </a:effectLst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BCCA3CD7-1BEA-4428-986B-672D9FBFB611}"/>
              </a:ext>
            </a:extLst>
          </p:cNvPr>
          <p:cNvSpPr txBox="1"/>
          <p:nvPr/>
        </p:nvSpPr>
        <p:spPr>
          <a:xfrm>
            <a:off x="5334000" y="5010912"/>
            <a:ext cx="983681" cy="722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Easter</a:t>
            </a:r>
          </a:p>
          <a:p>
            <a:pPr>
              <a:lnSpc>
                <a:spcPct val="85000"/>
              </a:lnSpc>
            </a:pPr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Island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1E31758F-8AC4-441F-B7B8-B25522850001}"/>
              </a:ext>
            </a:extLst>
          </p:cNvPr>
          <p:cNvSpPr txBox="1"/>
          <p:nvPr/>
        </p:nvSpPr>
        <p:spPr>
          <a:xfrm>
            <a:off x="2895600" y="3276601"/>
            <a:ext cx="33527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Assist Spanish Congregation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A934F250-13CC-A4C7-0374-EE3180039D99}"/>
              </a:ext>
            </a:extLst>
          </p:cNvPr>
          <p:cNvCxnSpPr/>
          <p:nvPr/>
        </p:nvCxnSpPr>
        <p:spPr>
          <a:xfrm>
            <a:off x="2667000" y="4191000"/>
            <a:ext cx="7162800" cy="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A67848E-CCEE-7806-5D8C-D3C5019A4A9C}"/>
              </a:ext>
            </a:extLst>
          </p:cNvPr>
          <p:cNvCxnSpPr/>
          <p:nvPr/>
        </p:nvCxnSpPr>
        <p:spPr>
          <a:xfrm flipV="1">
            <a:off x="6248400" y="4191001"/>
            <a:ext cx="0" cy="838201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5CE8D100-4CF8-CBE3-7CFC-8BD45F782ADC}"/>
              </a:ext>
            </a:extLst>
          </p:cNvPr>
          <p:cNvSpPr txBox="1"/>
          <p:nvPr/>
        </p:nvSpPr>
        <p:spPr>
          <a:xfrm>
            <a:off x="2514599" y="4191001"/>
            <a:ext cx="35813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Special Requests for</a:t>
            </a:r>
            <a:b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</a:br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Mission Trips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20AF7D1-2BBD-E1AD-B182-75119C90C33F}"/>
              </a:ext>
            </a:extLst>
          </p:cNvPr>
          <p:cNvSpPr txBox="1"/>
          <p:nvPr/>
        </p:nvSpPr>
        <p:spPr>
          <a:xfrm>
            <a:off x="6313545" y="4191001"/>
            <a:ext cx="38972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Palm Beach Lakes</a:t>
            </a:r>
            <a:b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</a:br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Answering Macedonian Calls</a:t>
            </a:r>
          </a:p>
        </p:txBody>
      </p:sp>
    </p:spTree>
    <p:extLst>
      <p:ext uri="{BB962C8B-B14F-4D97-AF65-F5344CB8AC3E}">
        <p14:creationId xmlns:p14="http://schemas.microsoft.com/office/powerpoint/2010/main" val="29843785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7" grpId="1"/>
      <p:bldP spid="7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8AA80AB7-960E-4156-8630-CF773EFB3C46">
            <a:extLst>
              <a:ext uri="{FF2B5EF4-FFF2-40B4-BE49-F238E27FC236}">
                <a16:creationId xmlns:a16="http://schemas.microsoft.com/office/drawing/2014/main" id="{70AB1D31-B8FF-433D-9474-7CEA5CE5DD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00363"/>
            <a:ext cx="5301554" cy="3957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1DE0B357-9068-41CC-8994-38755A3B1D82">
            <a:extLst>
              <a:ext uri="{FF2B5EF4-FFF2-40B4-BE49-F238E27FC236}">
                <a16:creationId xmlns:a16="http://schemas.microsoft.com/office/drawing/2014/main" id="{AA8415F5-EFC1-4442-9AFB-C0B20192D6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2000" contras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222"/>
          <a:stretch/>
        </p:blipFill>
        <p:spPr bwMode="auto">
          <a:xfrm>
            <a:off x="0" y="-14228"/>
            <a:ext cx="5301554" cy="3671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23C98A38-D6C6-494F-B8CF-61D82F466B21">
            <a:extLst>
              <a:ext uri="{FF2B5EF4-FFF2-40B4-BE49-F238E27FC236}">
                <a16:creationId xmlns:a16="http://schemas.microsoft.com/office/drawing/2014/main" id="{0F94715E-63F7-4369-88E3-E708B48136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607"/>
          <a:stretch/>
        </p:blipFill>
        <p:spPr bwMode="auto">
          <a:xfrm>
            <a:off x="5301554" y="2648772"/>
            <a:ext cx="6890446" cy="4209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D2FFB22-7162-4219-85BB-EB6612E35CD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44"/>
          <a:stretch/>
        </p:blipFill>
        <p:spPr>
          <a:xfrm>
            <a:off x="5301554" y="-14228"/>
            <a:ext cx="4528243" cy="3649599"/>
          </a:xfrm>
          <a:prstGeom prst="rect">
            <a:avLst/>
          </a:prstGeom>
        </p:spPr>
      </p:pic>
      <p:pic>
        <p:nvPicPr>
          <p:cNvPr id="1026" name="EE126C10-18CB-49E0-A8FB-1DAB825C0CFE">
            <a:extLst>
              <a:ext uri="{FF2B5EF4-FFF2-40B4-BE49-F238E27FC236}">
                <a16:creationId xmlns:a16="http://schemas.microsoft.com/office/drawing/2014/main" id="{528C27DF-84D8-40C4-8FB0-30AE691974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86" r="21817" b="29901"/>
          <a:stretch/>
        </p:blipFill>
        <p:spPr bwMode="auto">
          <a:xfrm>
            <a:off x="9829800" y="0"/>
            <a:ext cx="2362200" cy="3635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215A364-B65B-4054-9731-A68E1AEAD91C}"/>
              </a:ext>
            </a:extLst>
          </p:cNvPr>
          <p:cNvCxnSpPr/>
          <p:nvPr/>
        </p:nvCxnSpPr>
        <p:spPr>
          <a:xfrm>
            <a:off x="5301554" y="-14228"/>
            <a:ext cx="0" cy="687222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6A29B68-1DE6-4DF2-91ED-AB799683A0B3}"/>
              </a:ext>
            </a:extLst>
          </p:cNvPr>
          <p:cNvCxnSpPr>
            <a:cxnSpLocks/>
          </p:cNvCxnSpPr>
          <p:nvPr/>
        </p:nvCxnSpPr>
        <p:spPr>
          <a:xfrm>
            <a:off x="9829800" y="0"/>
            <a:ext cx="0" cy="3635371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3CD8953-9690-4C0C-B4E3-5C4E917CAC4E}"/>
              </a:ext>
            </a:extLst>
          </p:cNvPr>
          <p:cNvCxnSpPr>
            <a:cxnSpLocks/>
          </p:cNvCxnSpPr>
          <p:nvPr/>
        </p:nvCxnSpPr>
        <p:spPr>
          <a:xfrm>
            <a:off x="0" y="3657600"/>
            <a:ext cx="1219200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0776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rapezoid 4"/>
          <p:cNvSpPr/>
          <p:nvPr/>
        </p:nvSpPr>
        <p:spPr>
          <a:xfrm>
            <a:off x="1905000" y="1524001"/>
            <a:ext cx="8686800" cy="3500735"/>
          </a:xfrm>
          <a:prstGeom prst="trapezoid">
            <a:avLst>
              <a:gd name="adj" fmla="val 85293"/>
            </a:avLst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3" name="Group 14"/>
          <p:cNvGrpSpPr/>
          <p:nvPr/>
        </p:nvGrpSpPr>
        <p:grpSpPr>
          <a:xfrm>
            <a:off x="5913120" y="-457200"/>
            <a:ext cx="685800" cy="1981200"/>
            <a:chOff x="-1371600" y="1143000"/>
            <a:chExt cx="685800" cy="1981200"/>
          </a:xfrm>
        </p:grpSpPr>
        <p:sp>
          <p:nvSpPr>
            <p:cNvPr id="7" name="Rectangle 6"/>
            <p:cNvSpPr/>
            <p:nvPr/>
          </p:nvSpPr>
          <p:spPr>
            <a:xfrm>
              <a:off x="-1371600" y="2590800"/>
              <a:ext cx="685800" cy="7620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-1182624" y="2057400"/>
              <a:ext cx="304800" cy="53340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" name="Isosceles Triangle 8"/>
            <p:cNvSpPr/>
            <p:nvPr/>
          </p:nvSpPr>
          <p:spPr>
            <a:xfrm>
              <a:off x="-1106424" y="1143000"/>
              <a:ext cx="152400" cy="914400"/>
            </a:xfrm>
            <a:prstGeom prst="triangle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2" name="Trapezoid 11"/>
            <p:cNvSpPr/>
            <p:nvPr/>
          </p:nvSpPr>
          <p:spPr>
            <a:xfrm>
              <a:off x="-1182624" y="1981200"/>
              <a:ext cx="304800" cy="228600"/>
            </a:xfrm>
            <a:prstGeom prst="trapezoi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-1325880" y="2667000"/>
              <a:ext cx="585216" cy="45720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46" name="TextBox 45"/>
          <p:cNvSpPr txBox="1"/>
          <p:nvPr/>
        </p:nvSpPr>
        <p:spPr>
          <a:xfrm>
            <a:off x="6248401" y="3276601"/>
            <a:ext cx="32765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Increase Digital</a:t>
            </a:r>
            <a:b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</a:br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Marketing Locally</a:t>
            </a:r>
            <a:endParaRPr lang="en-US" sz="2400" b="1" u="sng" dirty="0">
              <a:solidFill>
                <a:prstClr val="white"/>
              </a:solidFill>
              <a:effectLst>
                <a:outerShdw blurRad="50800" dist="50800" dir="2700000" algn="ctr" rotWithShape="0">
                  <a:prstClr val="black"/>
                </a:outerShdw>
              </a:effectLst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9CCE8DA4-EA06-4727-93BB-23C67FF63AB8}"/>
              </a:ext>
            </a:extLst>
          </p:cNvPr>
          <p:cNvSpPr txBox="1"/>
          <p:nvPr/>
        </p:nvSpPr>
        <p:spPr>
          <a:xfrm>
            <a:off x="685800" y="4038601"/>
            <a:ext cx="17526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$107,350</a:t>
            </a:r>
          </a:p>
        </p:txBody>
      </p:sp>
      <p:pic>
        <p:nvPicPr>
          <p:cNvPr id="63" name="Picture 62" descr="Mission Sunday - without date and sub.jpg">
            <a:extLst>
              <a:ext uri="{FF2B5EF4-FFF2-40B4-BE49-F238E27FC236}">
                <a16:creationId xmlns:a16="http://schemas.microsoft.com/office/drawing/2014/main" id="{AEF2E33C-89E9-47BC-B5FB-A27006826F1C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 b="31429"/>
          <a:stretch>
            <a:fillRect/>
          </a:stretch>
        </p:blipFill>
        <p:spPr>
          <a:xfrm>
            <a:off x="8660126" y="-14372"/>
            <a:ext cx="3531874" cy="1614571"/>
          </a:xfrm>
          <a:prstGeom prst="rect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</p:pic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4D6AB0B1-1329-4247-8E24-8F8498586E0F}"/>
              </a:ext>
            </a:extLst>
          </p:cNvPr>
          <p:cNvCxnSpPr/>
          <p:nvPr/>
        </p:nvCxnSpPr>
        <p:spPr>
          <a:xfrm flipV="1">
            <a:off x="6248400" y="3276600"/>
            <a:ext cx="0" cy="91440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AD30AFAD-5426-4A07-9DD9-F3505EE1EBD8}"/>
              </a:ext>
            </a:extLst>
          </p:cNvPr>
          <p:cNvCxnSpPr/>
          <p:nvPr/>
        </p:nvCxnSpPr>
        <p:spPr>
          <a:xfrm flipV="1">
            <a:off x="3429001" y="3274368"/>
            <a:ext cx="5669859" cy="2232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25288D43-EF86-4A36-94E3-4B7B2C5B3A4F}"/>
              </a:ext>
            </a:extLst>
          </p:cNvPr>
          <p:cNvSpPr txBox="1"/>
          <p:nvPr/>
        </p:nvSpPr>
        <p:spPr>
          <a:xfrm>
            <a:off x="1247069" y="3124201"/>
            <a:ext cx="19533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$122,350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7DDB0608-D7B1-4555-96B8-07D4F7162BF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5029200"/>
            <a:ext cx="8686800" cy="1828800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FEEB67BD-1CF7-4E29-8206-F202C087340B}"/>
              </a:ext>
            </a:extLst>
          </p:cNvPr>
          <p:cNvSpPr txBox="1"/>
          <p:nvPr/>
        </p:nvSpPr>
        <p:spPr>
          <a:xfrm>
            <a:off x="2286000" y="6472536"/>
            <a:ext cx="312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Nnanna</a:t>
            </a:r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Aforji</a:t>
            </a:r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(Nigeria)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CB94FDA-FA67-4A04-995E-41BACCD4117F}"/>
              </a:ext>
            </a:extLst>
          </p:cNvPr>
          <p:cNvSpPr txBox="1"/>
          <p:nvPr/>
        </p:nvSpPr>
        <p:spPr>
          <a:xfrm>
            <a:off x="6400799" y="6477001"/>
            <a:ext cx="403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Tamuka</a:t>
            </a:r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Arunashe</a:t>
            </a:r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(Zimbabwe)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BCB74BE-CCA0-47A9-8FD8-2902B5592CAA}"/>
              </a:ext>
            </a:extLst>
          </p:cNvPr>
          <p:cNvSpPr txBox="1"/>
          <p:nvPr/>
        </p:nvSpPr>
        <p:spPr>
          <a:xfrm>
            <a:off x="2286000" y="6172201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Robert Martin (Pacific)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6CED45B8-AB7C-4221-B2F8-1F96EA1399C0}"/>
              </a:ext>
            </a:extLst>
          </p:cNvPr>
          <p:cNvSpPr txBox="1"/>
          <p:nvPr/>
        </p:nvSpPr>
        <p:spPr>
          <a:xfrm>
            <a:off x="6400799" y="6176666"/>
            <a:ext cx="403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Joey Treat (Pacific)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2EA2D608-24CC-4364-8585-623675E2BD00}"/>
              </a:ext>
            </a:extLst>
          </p:cNvPr>
          <p:cNvSpPr txBox="1"/>
          <p:nvPr/>
        </p:nvSpPr>
        <p:spPr>
          <a:xfrm>
            <a:off x="2286000" y="5867401"/>
            <a:ext cx="335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Wayne Parker (Pacific)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EBCE3933-7606-4E83-B474-7072A281ACD5}"/>
              </a:ext>
            </a:extLst>
          </p:cNvPr>
          <p:cNvSpPr txBox="1"/>
          <p:nvPr/>
        </p:nvSpPr>
        <p:spPr>
          <a:xfrm>
            <a:off x="6400799" y="5871866"/>
            <a:ext cx="426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Mauricio </a:t>
            </a:r>
            <a:r>
              <a:rPr lang="en-US" sz="2400" b="1" dirty="0" err="1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Yegros</a:t>
            </a:r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(Coral Springs)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7B6BC041-8088-4141-A343-6932A850FE4E}"/>
              </a:ext>
            </a:extLst>
          </p:cNvPr>
          <p:cNvSpPr txBox="1"/>
          <p:nvPr/>
        </p:nvSpPr>
        <p:spPr>
          <a:xfrm>
            <a:off x="2286000" y="5562601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Tavaro</a:t>
            </a:r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Hanna (Bahamas)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24C68BC9-362E-4B1E-BDC0-D66B97654B02}"/>
              </a:ext>
            </a:extLst>
          </p:cNvPr>
          <p:cNvSpPr txBox="1"/>
          <p:nvPr/>
        </p:nvSpPr>
        <p:spPr>
          <a:xfrm rot="16200000">
            <a:off x="909310" y="5643891"/>
            <a:ext cx="16002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$92,350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92EF9D8-228F-489F-9064-CE663DF70663}"/>
              </a:ext>
            </a:extLst>
          </p:cNvPr>
          <p:cNvSpPr txBox="1"/>
          <p:nvPr/>
        </p:nvSpPr>
        <p:spPr>
          <a:xfrm>
            <a:off x="6406768" y="5555904"/>
            <a:ext cx="4337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Robert C. Lupo (Sneedville, TN)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B5E371AF-99FA-4293-B542-4C0F5850396E}"/>
              </a:ext>
            </a:extLst>
          </p:cNvPr>
          <p:cNvSpPr txBox="1"/>
          <p:nvPr/>
        </p:nvSpPr>
        <p:spPr>
          <a:xfrm>
            <a:off x="6400800" y="5257801"/>
            <a:ext cx="464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Sr. High &amp; Adult Mission Trip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2F0067C7-C9E8-4FBC-8021-37C4E73C85AA}"/>
              </a:ext>
            </a:extLst>
          </p:cNvPr>
          <p:cNvSpPr txBox="1"/>
          <p:nvPr/>
        </p:nvSpPr>
        <p:spPr>
          <a:xfrm>
            <a:off x="2285999" y="5255569"/>
            <a:ext cx="37030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Apologetics Press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AAD9BC00-9D25-49DB-A105-5C9CBD1B9522}"/>
              </a:ext>
            </a:extLst>
          </p:cNvPr>
          <p:cNvSpPr txBox="1"/>
          <p:nvPr/>
        </p:nvSpPr>
        <p:spPr>
          <a:xfrm>
            <a:off x="2297052" y="4948536"/>
            <a:ext cx="37030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Robert J. Lupo (SEIBS)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468B6916-2E3E-4FD7-97DD-37461CA7A5F7}"/>
              </a:ext>
            </a:extLst>
          </p:cNvPr>
          <p:cNvSpPr txBox="1"/>
          <p:nvPr/>
        </p:nvSpPr>
        <p:spPr>
          <a:xfrm>
            <a:off x="6400800" y="4948535"/>
            <a:ext cx="464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House to House/Heart to Heart</a:t>
            </a:r>
            <a:endParaRPr lang="en-US" sz="2400" b="1" dirty="0">
              <a:solidFill>
                <a:prstClr val="black"/>
              </a:solidFill>
              <a:effectLst>
                <a:glow rad="63500">
                  <a:schemeClr val="bg1"/>
                </a:glow>
              </a:effectLst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BCCA3CD7-1BEA-4428-986B-672D9FBFB611}"/>
              </a:ext>
            </a:extLst>
          </p:cNvPr>
          <p:cNvSpPr txBox="1"/>
          <p:nvPr/>
        </p:nvSpPr>
        <p:spPr>
          <a:xfrm>
            <a:off x="5334000" y="5010912"/>
            <a:ext cx="983681" cy="722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Easter</a:t>
            </a:r>
          </a:p>
          <a:p>
            <a:pPr>
              <a:lnSpc>
                <a:spcPct val="85000"/>
              </a:lnSpc>
            </a:pPr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Island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1E31758F-8AC4-441F-B7B8-B25522850001}"/>
              </a:ext>
            </a:extLst>
          </p:cNvPr>
          <p:cNvSpPr txBox="1"/>
          <p:nvPr/>
        </p:nvSpPr>
        <p:spPr>
          <a:xfrm>
            <a:off x="2895600" y="3276601"/>
            <a:ext cx="33527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Assist Spanish Congregation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E1DDFFC-87C0-0154-3BF1-B19D95303B0F}"/>
              </a:ext>
            </a:extLst>
          </p:cNvPr>
          <p:cNvCxnSpPr/>
          <p:nvPr/>
        </p:nvCxnSpPr>
        <p:spPr>
          <a:xfrm>
            <a:off x="2667000" y="4191000"/>
            <a:ext cx="7162800" cy="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F55580A-661A-1548-0FD8-798FF8C18959}"/>
              </a:ext>
            </a:extLst>
          </p:cNvPr>
          <p:cNvCxnSpPr/>
          <p:nvPr/>
        </p:nvCxnSpPr>
        <p:spPr>
          <a:xfrm flipV="1">
            <a:off x="6248400" y="4191001"/>
            <a:ext cx="0" cy="838201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9E1C8BF7-B425-5035-DC09-B495E97CC9CF}"/>
              </a:ext>
            </a:extLst>
          </p:cNvPr>
          <p:cNvSpPr txBox="1"/>
          <p:nvPr/>
        </p:nvSpPr>
        <p:spPr>
          <a:xfrm>
            <a:off x="2514599" y="4191001"/>
            <a:ext cx="35813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Special Requests for</a:t>
            </a:r>
            <a:b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</a:br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Mission Trips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9D12A5D-5DF2-912E-E73C-141A4699BF2B}"/>
              </a:ext>
            </a:extLst>
          </p:cNvPr>
          <p:cNvSpPr txBox="1"/>
          <p:nvPr/>
        </p:nvSpPr>
        <p:spPr>
          <a:xfrm>
            <a:off x="6313545" y="4191001"/>
            <a:ext cx="38972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Palm Beach Lakes</a:t>
            </a:r>
            <a:b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</a:br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Answering Macedonian Calls</a:t>
            </a:r>
          </a:p>
        </p:txBody>
      </p:sp>
    </p:spTree>
    <p:extLst>
      <p:ext uri="{BB962C8B-B14F-4D97-AF65-F5344CB8AC3E}">
        <p14:creationId xmlns:p14="http://schemas.microsoft.com/office/powerpoint/2010/main" val="81303988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</p:bldLst>
  </p:timing>
</p:sld>
</file>

<file path=ppt/theme/theme1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10838</TotalTime>
  <Words>1261</Words>
  <Application>Microsoft Office PowerPoint</Application>
  <PresentationFormat>Widescreen</PresentationFormat>
  <Paragraphs>216</Paragraphs>
  <Slides>16</Slides>
  <Notes>0</Notes>
  <HiddenSlides>1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Lucida Calligraphy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David</dc:creator>
  <cp:lastModifiedBy>David Sproule</cp:lastModifiedBy>
  <cp:revision>439</cp:revision>
  <cp:lastPrinted>2021-01-20T21:19:10Z</cp:lastPrinted>
  <dcterms:created xsi:type="dcterms:W3CDTF">2012-01-19T13:03:15Z</dcterms:created>
  <dcterms:modified xsi:type="dcterms:W3CDTF">2023-01-22T13:33:36Z</dcterms:modified>
</cp:coreProperties>
</file>