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9" r:id="rId10"/>
    <p:sldId id="270" r:id="rId11"/>
    <p:sldId id="265" r:id="rId12"/>
    <p:sldId id="266" r:id="rId13"/>
    <p:sldId id="267" r:id="rId14"/>
    <p:sldId id="268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19B20-D368-9BC1-6844-E4E12F55B1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F81ED8-2980-1373-ADD5-0BB58E6A14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070A7-FA56-E9F1-DDFB-E8BDC5A94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4B6B8-0841-44B9-8AFB-3ED3ECC154E4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54E63D-30B1-6076-DA69-6303500C9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7AA819-602E-7AD1-5299-9F39DA646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82253-20B6-4DFE-819A-BA7B09B0B5A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0C656A45-3ABF-18B3-0071-08075F1658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027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A5E85-68FD-00D9-DE45-4878D8CFF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26FE34-E348-ABCB-F89F-AD74B8E26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E7FE16-2F5F-4AAD-B2CF-319D376A04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3A8CEE-C415-6BDE-C43C-82EF7094A9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A9145F-005C-DD7E-D1C6-800AF0EA22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E17886-E16C-561A-94D7-67C755C69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4B6B8-0841-44B9-8AFB-3ED3ECC154E4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1774CE-2228-9AD8-B51B-7EC91F6BF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89FCAD-715F-34AC-3A10-9AC2F1FDF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82253-20B6-4DFE-819A-BA7B09B0B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868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B2889-7096-2A2E-8E50-579A32974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C4ED4B-35D3-2E53-133E-AA1E014D3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4B6B8-0841-44B9-8AFB-3ED3ECC154E4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4E8731-77E9-04C9-00FD-7943322DA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FA352E-967C-01A9-EBAC-C9A89FE22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82253-20B6-4DFE-819A-BA7B09B0B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2749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5C8EA3-EC4D-4479-A32C-9B2617B9C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4B6B8-0841-44B9-8AFB-3ED3ECC154E4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FCB52D-9D57-CE91-85B6-DFFE6C288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43AFFD-023F-6ED8-D6C9-3D0BB1C79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82253-20B6-4DFE-819A-BA7B09B0B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0347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67E52-51AD-B906-2B38-714E235DB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D56D8-0B4E-9458-B9F4-D87B0BB36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C354E0-E878-99A7-653E-4E31DFA114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27BB6-1795-60D4-65A9-C5795BBBB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4B6B8-0841-44B9-8AFB-3ED3ECC154E4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CF9043-2CE3-7800-023D-AEBCED119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BFB8A0-056F-4CCF-9551-B2667494D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82253-20B6-4DFE-819A-BA7B09B0B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46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CA679-E8FE-FE78-B2EE-C8667AC38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4A90C9-8923-D01D-1A18-D9EEBC81B9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1025F1-5558-3A3D-E7CC-06872E844D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1A4D11-5D3B-136F-BD94-8B2DFB03A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4B6B8-0841-44B9-8AFB-3ED3ECC154E4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7BCD14-42F5-71C4-E367-EB062FF20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849DA2-75ED-39EB-31CF-0AF8EDF94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82253-20B6-4DFE-819A-BA7B09B0B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6501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6E489-C7AA-EC76-6696-156919388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2F77E8-FF4A-012A-8D8F-B0A7E064F2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D3F502-0F9E-6B3B-563A-B5A4B1FF1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4B6B8-0841-44B9-8AFB-3ED3ECC154E4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41A892-ABFF-0A53-0311-7B12034BD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0C87B6-838B-1C52-00C4-7E27CD7C3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82253-20B6-4DFE-819A-BA7B09B0B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1982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8F9346-2AD0-8664-FE64-BFFD6952BB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F48F6B-160B-3755-EF4A-22D3198A3A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A5F4E1-D2FA-523F-A4C6-54C14271E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4B6B8-0841-44B9-8AFB-3ED3ECC154E4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FDC22E-15DB-1720-5A37-55DFFE017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553A6C-6573-A566-453D-B3BF9FC83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82253-20B6-4DFE-819A-BA7B09B0B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388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4A158732-FFA5-FFDA-A9EE-31D8378B25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996007-D6B2-C93B-0431-4B2A939D9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3669" y="1620078"/>
            <a:ext cx="10993573" cy="5299705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76263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8902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, letter&#10;&#10;Description automatically generated">
            <a:extLst>
              <a:ext uri="{FF2B5EF4-FFF2-40B4-BE49-F238E27FC236}">
                <a16:creationId xmlns:a16="http://schemas.microsoft.com/office/drawing/2014/main" id="{7F564D65-19D5-34F1-54C2-69B40C1FBA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996007-D6B2-C93B-0431-4B2A939D9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3669" y="1620078"/>
            <a:ext cx="10993573" cy="5299705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76263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9744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2917D6CF-1895-4753-D390-9102FD6F72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996007-D6B2-C93B-0431-4B2A939D9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373" y="1441623"/>
            <a:ext cx="11771869" cy="5416378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76263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0932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, letter&#10;&#10;Description automatically generated">
            <a:extLst>
              <a:ext uri="{FF2B5EF4-FFF2-40B4-BE49-F238E27FC236}">
                <a16:creationId xmlns:a16="http://schemas.microsoft.com/office/drawing/2014/main" id="{5139B8C7-37F7-6F19-5502-DA5ECF2D92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996007-D6B2-C93B-0431-4B2A939D9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373" y="1441623"/>
            <a:ext cx="11771869" cy="5416378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76263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0561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76E06053-B82B-5721-2AC0-F7EAF8F3AF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996007-D6B2-C93B-0431-4B2A939D9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373" y="1441623"/>
            <a:ext cx="11771869" cy="5416378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76263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2280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4F545D65-6E13-FB63-2BAB-D324F265D4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996007-D6B2-C93B-0431-4B2A939D9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373" y="1441623"/>
            <a:ext cx="11771869" cy="5416378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76263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7299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12033-EEB0-915F-EB95-1FD359EF0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2231BE-0822-8B94-9583-53BE236A42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29DE05-FCE2-28C3-910E-FD6DB0DB1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4B6B8-0841-44B9-8AFB-3ED3ECC154E4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D08A3D-1B51-20C9-BC5C-5BB0A9C44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8687A7-EEC5-6337-2BF8-E48899A2B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82253-20B6-4DFE-819A-BA7B09B0B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04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C3BC7-8436-3050-3659-FDEBCD9F9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F59E33-DF8A-C5AA-5357-D76ED20833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5E6133-A2BF-FCED-5071-E8DF5DFE05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8AE0F9-65D4-A900-86AF-908C07CA3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4B6B8-0841-44B9-8AFB-3ED3ECC154E4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D319E1-0E3D-48D2-6536-3E5C8809B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D6B7F7-EB97-503C-BFE1-D17613A69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82253-20B6-4DFE-819A-BA7B09B0B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560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3DF597-C2A4-D5CC-A854-26CD9A9EB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1CB56A-99B2-BF4D-C728-23BF6B7483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396DAB-2172-0005-0655-76C424396D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4B6B8-0841-44B9-8AFB-3ED3ECC154E4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B42188-315E-4455-D167-555D3E988C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0B794C-8D9D-71CA-48A2-E2DE22FD14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82253-20B6-4DFE-819A-BA7B09B0B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55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8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3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8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10.jpg"/><Relationship Id="rId7" Type="http://schemas.openxmlformats.org/officeDocument/2006/relationships/image" Target="../media/image13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8.jp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94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C8320E-2B8F-8355-22FD-E683E15A66C3}"/>
              </a:ext>
            </a:extLst>
          </p:cNvPr>
          <p:cNvSpPr txBox="1"/>
          <p:nvPr/>
        </p:nvSpPr>
        <p:spPr>
          <a:xfrm>
            <a:off x="1842157" y="4604413"/>
            <a:ext cx="9439185" cy="1515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500"/>
              </a:spcAft>
              <a:tabLst>
                <a:tab pos="4403725" algn="l"/>
                <a:tab pos="6119813" algn="l"/>
              </a:tabLst>
            </a:pPr>
            <a:r>
              <a:rPr lang="en-US" sz="3200" b="1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Average Mission Sunday Each Year	</a:t>
            </a:r>
            <a:r>
              <a:rPr lang="en-US" sz="4000" b="1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$142,421.54</a:t>
            </a:r>
          </a:p>
          <a:p>
            <a:pPr>
              <a:tabLst>
                <a:tab pos="4403725" algn="l"/>
                <a:tab pos="6119813" algn="l"/>
              </a:tabLst>
            </a:pPr>
            <a:r>
              <a:rPr lang="en-US" sz="3200" b="1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Average Weekly Contribution	</a:t>
            </a:r>
            <a:r>
              <a:rPr lang="en-US" sz="4000" b="1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$  14,136.19</a:t>
            </a:r>
            <a:endParaRPr lang="en-US" sz="3200" b="1" dirty="0">
              <a:solidFill>
                <a:schemeClr val="bg1"/>
              </a:solidFill>
              <a:effectLst>
                <a:glow rad="63500">
                  <a:schemeClr val="tx1"/>
                </a:glo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5F0EE0C-E52D-39AF-58D0-48D9AE75F6EC}"/>
              </a:ext>
            </a:extLst>
          </p:cNvPr>
          <p:cNvSpPr/>
          <p:nvPr/>
        </p:nvSpPr>
        <p:spPr>
          <a:xfrm>
            <a:off x="4117448" y="3528596"/>
            <a:ext cx="41398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en-US" sz="4800" b="1" cap="small" dirty="0">
                <a:ln w="11430">
                  <a:solidFill>
                    <a:srgbClr val="277FD6"/>
                  </a:solidFill>
                </a:ln>
                <a:effectLst>
                  <a:glow rad="12700">
                    <a:schemeClr val="bg1">
                      <a:alpha val="80000"/>
                    </a:schemeClr>
                  </a:glow>
                  <a:outerShdw blurRad="50800" dist="50800" dir="2700000" algn="ctr" rotWithShape="0">
                    <a:schemeClr val="bg1"/>
                  </a:outerShdw>
                </a:effectLst>
                <a:latin typeface="Copperplate Gothic Bold" pitchFamily="34" charset="0"/>
              </a:rPr>
              <a:t>2004 - 2022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48DA7F-EE9E-23AF-7859-735735F870F6}"/>
              </a:ext>
            </a:extLst>
          </p:cNvPr>
          <p:cNvSpPr/>
          <p:nvPr/>
        </p:nvSpPr>
        <p:spPr>
          <a:xfrm>
            <a:off x="6423643" y="1813890"/>
            <a:ext cx="47302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en-US" sz="5400" b="1" cap="small" dirty="0">
                <a:ln w="11430"/>
                <a:solidFill>
                  <a:srgbClr val="005A90"/>
                </a:solidFill>
                <a:effectLst>
                  <a:glow rad="50800">
                    <a:schemeClr val="bg1">
                      <a:alpha val="85000"/>
                    </a:schemeClr>
                  </a:glow>
                </a:effectLst>
                <a:latin typeface="Copperplate Gothic Bold" pitchFamily="34" charset="0"/>
              </a:rPr>
              <a:t>19 Years of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078BDA-42CE-1869-E11A-AFB93BD7CC28}"/>
              </a:ext>
            </a:extLst>
          </p:cNvPr>
          <p:cNvSpPr/>
          <p:nvPr/>
        </p:nvSpPr>
        <p:spPr>
          <a:xfrm>
            <a:off x="6305300" y="2575890"/>
            <a:ext cx="49760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2780D4"/>
                </a:solidFill>
                <a:effectLst>
                  <a:glow rad="76200">
                    <a:schemeClr val="bg1"/>
                  </a:glow>
                </a:effectLst>
                <a:latin typeface="Lucida Calligraphy" pitchFamily="66" charset="0"/>
              </a:rPr>
              <a:t>Sacrificial Giving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CA84A4D6-8503-5EC3-4E57-75B2C15997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86" y="1658602"/>
            <a:ext cx="4976043" cy="1979235"/>
          </a:xfrm>
          <a:prstGeom prst="rect">
            <a:avLst/>
          </a:prstGeom>
          <a:effectLst>
            <a:glow rad="63500">
              <a:schemeClr val="bg1">
                <a:alpha val="85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2581810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F5A3ED-0F47-9984-70DB-5B548B8866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373" y="1441623"/>
            <a:ext cx="11936627" cy="5416378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Some local evangelism involves SCATTERING seed wide</a:t>
            </a:r>
          </a:p>
          <a:p>
            <a:pPr lvl="1"/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Radio and television programs &amp; advertisements</a:t>
            </a:r>
          </a:p>
          <a:p>
            <a:pPr lvl="1"/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Car magnets &amp; plates</a:t>
            </a:r>
          </a:p>
          <a:p>
            <a:pPr lvl="1"/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Electronic billboard on I-95 </a:t>
            </a:r>
          </a:p>
          <a:p>
            <a:pPr lvl="1"/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Direct mail campaigns:</a:t>
            </a:r>
            <a:br>
              <a:rPr lang="en-US" dirty="0">
                <a:effectLst>
                  <a:glow rad="50800">
                    <a:schemeClr val="bg1"/>
                  </a:glow>
                </a:effectLst>
              </a:rPr>
            </a:br>
            <a:r>
              <a:rPr lang="en-US" i="1" dirty="0">
                <a:effectLst>
                  <a:glow rad="50800">
                    <a:schemeClr val="bg1"/>
                  </a:glow>
                </a:effectLst>
              </a:rPr>
              <a:t>House to House/Heart to Heart;</a:t>
            </a: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 New Movers’ Mailers; Postcards; etc.</a:t>
            </a:r>
          </a:p>
          <a:p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Some local evangelism involves SPECIAL PLACEMENT of seed</a:t>
            </a:r>
          </a:p>
          <a:p>
            <a:pPr lvl="1"/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Various Bible tracts &amp; DVDs</a:t>
            </a:r>
          </a:p>
          <a:p>
            <a:pPr lvl="1"/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Pocket-sized New Testaments and ESV Bibles</a:t>
            </a:r>
          </a:p>
          <a:p>
            <a:pPr lvl="1"/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Variety of invitation cards, Discovery magazines, etc.</a:t>
            </a:r>
          </a:p>
          <a:p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Some local evangelism involves ASSISTING sister congregations to plant seeds</a:t>
            </a:r>
          </a:p>
          <a:p>
            <a:endParaRPr lang="en-US" dirty="0">
              <a:effectLst>
                <a:glow rad="508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343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F5A3ED-0F47-9984-70DB-5B548B8866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Sr. High Mission Trips to 19 congregations in 12 states</a:t>
            </a:r>
          </a:p>
          <a:p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“In Search of the Lord’s Way” TV program hosted by Phil Sanders</a:t>
            </a:r>
          </a:p>
          <a:p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Students in Schools of Preaching</a:t>
            </a:r>
          </a:p>
          <a:p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Robert C. Lupo in Sneedville, Tennessee</a:t>
            </a:r>
          </a:p>
        </p:txBody>
      </p:sp>
    </p:spTree>
    <p:extLst>
      <p:ext uri="{BB962C8B-B14F-4D97-AF65-F5344CB8AC3E}">
        <p14:creationId xmlns:p14="http://schemas.microsoft.com/office/powerpoint/2010/main" val="14707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F5A3ED-0F47-9984-70DB-5B548B8866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Supporting 15 missionaries (monthly) in 26 countries on 4 continents</a:t>
            </a:r>
          </a:p>
          <a:p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Sending one-time support to dozens of missionaries and mission works</a:t>
            </a:r>
          </a:p>
          <a:p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Supporting dozens of mission trips to 35+ countries on 6 continents </a:t>
            </a:r>
          </a:p>
          <a:p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Assisting teachers in PIBC to travel to Pacific and teach with Robert Martin </a:t>
            </a:r>
          </a:p>
          <a:p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Christian Courier – an online and print teaching resource</a:t>
            </a:r>
          </a:p>
          <a:p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World Video Bible School – online and DVD teaching resources</a:t>
            </a:r>
          </a:p>
          <a:p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Students &amp; teachers in the Trinidad School of Preaching </a:t>
            </a:r>
          </a:p>
          <a:p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Nigeria School of Preaching + Bibles for Nigeria missionary </a:t>
            </a:r>
          </a:p>
          <a:p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Congregations in Paraguay &amp; Puerto Rico</a:t>
            </a:r>
          </a:p>
          <a:p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Truth for Today – assisting 32,000 preachers monthly around the world</a:t>
            </a:r>
          </a:p>
        </p:txBody>
      </p:sp>
    </p:spTree>
    <p:extLst>
      <p:ext uri="{BB962C8B-B14F-4D97-AF65-F5344CB8AC3E}">
        <p14:creationId xmlns:p14="http://schemas.microsoft.com/office/powerpoint/2010/main" val="29170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F5A3ED-0F47-9984-70DB-5B548B8866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5000"/>
              </a:lnSpc>
            </a:pP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Supporting Apologetics Press (since 1986, partnering since 2004)</a:t>
            </a:r>
          </a:p>
          <a:p>
            <a:pPr lvl="1">
              <a:lnSpc>
                <a:spcPct val="95000"/>
              </a:lnSpc>
            </a:pP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Professional Staff: Dave Miller, Jeff Miller, Eric Lyons, Kyle Butt</a:t>
            </a:r>
          </a:p>
          <a:p>
            <a:pPr lvl="1">
              <a:lnSpc>
                <a:spcPct val="95000"/>
              </a:lnSpc>
            </a:pP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Tremendously Talented Support Staff (including Rob Baker and Jeremy Pate)</a:t>
            </a:r>
          </a:p>
          <a:p>
            <a:pPr lvl="1">
              <a:lnSpc>
                <a:spcPct val="95000"/>
              </a:lnSpc>
            </a:pP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Publications: Monthly journals, Books, Tracts, Videos, eBooks, Curriculum, VBS, etc.</a:t>
            </a:r>
          </a:p>
          <a:p>
            <a:pPr lvl="1">
              <a:lnSpc>
                <a:spcPct val="95000"/>
              </a:lnSpc>
            </a:pP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Website (www.ApologeticsPress.org)</a:t>
            </a:r>
          </a:p>
          <a:p>
            <a:pPr>
              <a:lnSpc>
                <a:spcPct val="95000"/>
              </a:lnSpc>
            </a:pP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Taking the Gospel to Easter Island</a:t>
            </a:r>
          </a:p>
          <a:p>
            <a:pPr lvl="1">
              <a:lnSpc>
                <a:spcPct val="95000"/>
              </a:lnSpc>
            </a:pP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Josh has made 16 trips to the island</a:t>
            </a:r>
          </a:p>
          <a:p>
            <a:pPr lvl="1">
              <a:lnSpc>
                <a:spcPct val="95000"/>
              </a:lnSpc>
            </a:pP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4 souls have been converted and are growing (Piki, Uri, Andrea &amp; Anita)</a:t>
            </a:r>
          </a:p>
          <a:p>
            <a:pPr lvl="1">
              <a:lnSpc>
                <a:spcPct val="95000"/>
              </a:lnSpc>
            </a:pP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Josh has taken more than 500 Bibles to the island </a:t>
            </a:r>
          </a:p>
          <a:p>
            <a:pPr lvl="1">
              <a:lnSpc>
                <a:spcPct val="95000"/>
              </a:lnSpc>
            </a:pP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Josh continues to work to strengthen and mature the members remotely every week</a:t>
            </a:r>
          </a:p>
          <a:p>
            <a:pPr>
              <a:lnSpc>
                <a:spcPct val="95000"/>
              </a:lnSpc>
            </a:pP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“Palm Beach Lakes World Missions” (began in 2021)</a:t>
            </a:r>
          </a:p>
          <a:p>
            <a:pPr lvl="1">
              <a:lnSpc>
                <a:spcPct val="95000"/>
              </a:lnSpc>
            </a:pP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Evangelize, edify and equip congregations of the Lord’s church in various places</a:t>
            </a:r>
          </a:p>
          <a:p>
            <a:pPr lvl="1">
              <a:lnSpc>
                <a:spcPct val="95000"/>
              </a:lnSpc>
            </a:pPr>
            <a:r>
              <a:rPr lang="en-US" dirty="0">
                <a:effectLst>
                  <a:glow rad="50800">
                    <a:schemeClr val="bg1"/>
                  </a:glow>
                </a:effectLst>
              </a:rPr>
              <a:t>Dan and Josh traveled to multiple places in 2022 to work with various congregations</a:t>
            </a:r>
          </a:p>
        </p:txBody>
      </p:sp>
    </p:spTree>
    <p:extLst>
      <p:ext uri="{BB962C8B-B14F-4D97-AF65-F5344CB8AC3E}">
        <p14:creationId xmlns:p14="http://schemas.microsoft.com/office/powerpoint/2010/main" val="41263168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8846A-21B7-5C60-5930-37081950B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773" y="1620982"/>
            <a:ext cx="11767469" cy="5298801"/>
          </a:xfrm>
        </p:spPr>
        <p:txBody>
          <a:bodyPr>
            <a:normAutofit/>
          </a:bodyPr>
          <a:lstStyle/>
          <a:p>
            <a:pPr marL="341313" indent="-341313"/>
            <a:r>
              <a:rPr lang="en-US" sz="3200" dirty="0">
                <a:effectLst>
                  <a:glow rad="50800">
                    <a:schemeClr val="bg1"/>
                  </a:glow>
                </a:effectLst>
              </a:rPr>
              <a:t>Mission Sunday ought to be a MAJOR highlight of </a:t>
            </a:r>
            <a:r>
              <a:rPr lang="en-US" sz="3200">
                <a:effectLst>
                  <a:glow rad="50800">
                    <a:schemeClr val="bg1"/>
                  </a:glow>
                </a:effectLst>
              </a:rPr>
              <a:t>OUR year!</a:t>
            </a:r>
            <a:endParaRPr lang="en-US" sz="3200" dirty="0">
              <a:effectLst>
                <a:glow rad="50800">
                  <a:schemeClr val="bg1"/>
                </a:glow>
              </a:effectLst>
            </a:endParaRPr>
          </a:p>
          <a:p>
            <a:pPr marL="798513" lvl="1" indent="-342900"/>
            <a:r>
              <a:rPr lang="en-US" sz="2800" dirty="0">
                <a:effectLst>
                  <a:glow rad="50800">
                    <a:schemeClr val="bg1"/>
                  </a:glow>
                </a:effectLst>
              </a:rPr>
              <a:t>We are reminded that the world is lost and needs the gospel!</a:t>
            </a:r>
          </a:p>
          <a:p>
            <a:pPr marL="798513" lvl="1" indent="-342900"/>
            <a:r>
              <a:rPr lang="en-US" sz="2800" dirty="0">
                <a:effectLst>
                  <a:glow rad="50800">
                    <a:schemeClr val="bg1"/>
                  </a:glow>
                </a:effectLst>
              </a:rPr>
              <a:t>We are reminded that the seed of the gospel must be sown!</a:t>
            </a:r>
          </a:p>
          <a:p>
            <a:pPr marL="798513" lvl="1" indent="-342900"/>
            <a:r>
              <a:rPr lang="en-US" sz="2800" dirty="0">
                <a:effectLst>
                  <a:glow rad="50800">
                    <a:schemeClr val="bg1"/>
                  </a:glow>
                </a:effectLst>
              </a:rPr>
              <a:t>We are reminded that the seed must be sown on every soil!</a:t>
            </a:r>
          </a:p>
          <a:p>
            <a:pPr marL="798513" lvl="1" indent="-342900"/>
            <a:r>
              <a:rPr lang="en-US" sz="2800" dirty="0">
                <a:effectLst>
                  <a:glow rad="50800">
                    <a:schemeClr val="bg1"/>
                  </a:glow>
                </a:effectLst>
              </a:rPr>
              <a:t>We are reminded that each of us has a responsibility to sow the seed!</a:t>
            </a:r>
          </a:p>
          <a:p>
            <a:pPr marL="798513" lvl="1" indent="-342900"/>
            <a:r>
              <a:rPr lang="en-US" sz="2800" dirty="0">
                <a:effectLst>
                  <a:glow rad="50800">
                    <a:schemeClr val="bg1"/>
                  </a:glow>
                </a:effectLst>
              </a:rPr>
              <a:t>We are reminded that the power to save lost souls is in the seed…</a:t>
            </a:r>
            <a:br>
              <a:rPr lang="en-US" sz="2800" dirty="0">
                <a:effectLst>
                  <a:glow rad="50800">
                    <a:schemeClr val="bg1"/>
                  </a:glow>
                </a:effectLst>
              </a:rPr>
            </a:br>
            <a:r>
              <a:rPr lang="en-US" sz="2800" dirty="0">
                <a:effectLst>
                  <a:glow rad="50800">
                    <a:schemeClr val="bg1"/>
                  </a:glow>
                </a:effectLst>
              </a:rPr>
              <a:t>and not us!</a:t>
            </a:r>
          </a:p>
          <a:p>
            <a:endParaRPr lang="en-US" sz="3200" dirty="0">
              <a:effectLst>
                <a:glow rad="508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843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8846A-21B7-5C60-5930-37081950B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015" y="1441623"/>
            <a:ext cx="11495227" cy="5416378"/>
          </a:xfrm>
        </p:spPr>
        <p:txBody>
          <a:bodyPr>
            <a:normAutofit/>
          </a:bodyPr>
          <a:lstStyle/>
          <a:p>
            <a:pPr marL="341313" indent="-341313">
              <a:lnSpc>
                <a:spcPct val="100000"/>
              </a:lnSpc>
            </a:pPr>
            <a:r>
              <a:rPr lang="en-US" sz="3200" dirty="0">
                <a:effectLst>
                  <a:glow rad="50800">
                    <a:schemeClr val="bg1"/>
                  </a:glow>
                </a:effectLst>
              </a:rPr>
              <a:t>Believe Jesus is God’s Son – John 3:16</a:t>
            </a:r>
          </a:p>
          <a:p>
            <a:pPr marL="341313" indent="-341313">
              <a:lnSpc>
                <a:spcPct val="100000"/>
              </a:lnSpc>
            </a:pPr>
            <a:r>
              <a:rPr lang="en-US" sz="3200" dirty="0">
                <a:effectLst>
                  <a:glow rad="50800">
                    <a:schemeClr val="bg1"/>
                  </a:glow>
                </a:effectLst>
              </a:rPr>
              <a:t>Repent of your sins and turn toward God – Acts 17:30</a:t>
            </a:r>
          </a:p>
          <a:p>
            <a:pPr marL="341313" indent="-341313">
              <a:lnSpc>
                <a:spcPct val="100000"/>
              </a:lnSpc>
            </a:pPr>
            <a:r>
              <a:rPr lang="en-US" sz="3200" dirty="0">
                <a:effectLst>
                  <a:glow rad="50800">
                    <a:schemeClr val="bg1"/>
                  </a:glow>
                </a:effectLst>
              </a:rPr>
              <a:t>Confess your faith in Jesus Christ – Matthew 10:32</a:t>
            </a:r>
          </a:p>
          <a:p>
            <a:pPr marL="341313" indent="-341313">
              <a:lnSpc>
                <a:spcPct val="100000"/>
              </a:lnSpc>
            </a:pPr>
            <a:r>
              <a:rPr lang="en-US" sz="3200" dirty="0">
                <a:effectLst>
                  <a:glow rad="50800">
                    <a:schemeClr val="bg1"/>
                  </a:glow>
                </a:effectLst>
              </a:rPr>
              <a:t>Be immersed into Christ – Acts 22:16</a:t>
            </a:r>
          </a:p>
          <a:p>
            <a:pPr marL="798513" lvl="1" indent="-336550">
              <a:lnSpc>
                <a:spcPct val="100000"/>
              </a:lnSpc>
            </a:pPr>
            <a:r>
              <a:rPr lang="en-US" sz="2800" dirty="0">
                <a:effectLst>
                  <a:glow rad="50800">
                    <a:schemeClr val="bg1"/>
                  </a:glow>
                </a:effectLst>
              </a:rPr>
              <a:t>God will forgive all of your sins – Acts 2:38</a:t>
            </a:r>
          </a:p>
          <a:p>
            <a:pPr marL="798513" lvl="1" indent="-336550">
              <a:lnSpc>
                <a:spcPct val="100000"/>
              </a:lnSpc>
            </a:pPr>
            <a:r>
              <a:rPr lang="en-US" sz="2800" dirty="0">
                <a:effectLst>
                  <a:glow rad="50800">
                    <a:schemeClr val="bg1"/>
                  </a:glow>
                </a:effectLst>
              </a:rPr>
              <a:t>God will add you to His church – Acts 2:47</a:t>
            </a:r>
          </a:p>
          <a:p>
            <a:pPr marL="798513" lvl="1" indent="-336550">
              <a:lnSpc>
                <a:spcPct val="100000"/>
              </a:lnSpc>
            </a:pPr>
            <a:r>
              <a:rPr lang="en-US" sz="2800" dirty="0">
                <a:effectLst>
                  <a:glow rad="50800">
                    <a:schemeClr val="bg1"/>
                  </a:glow>
                </a:effectLst>
              </a:rPr>
              <a:t>God will register you in heaven – Hebrews 12:23</a:t>
            </a:r>
          </a:p>
          <a:p>
            <a:pPr marL="341313" indent="-341313">
              <a:lnSpc>
                <a:spcPct val="100000"/>
              </a:lnSpc>
            </a:pPr>
            <a:r>
              <a:rPr lang="en-US" sz="3200" dirty="0">
                <a:effectLst>
                  <a:glow rad="50800">
                    <a:schemeClr val="bg1"/>
                  </a:glow>
                </a:effectLst>
              </a:rPr>
              <a:t>Work faithfully in His kingdom – 1 Corinthians 15:58</a:t>
            </a:r>
          </a:p>
        </p:txBody>
      </p:sp>
    </p:spTree>
    <p:extLst>
      <p:ext uri="{BB962C8B-B14F-4D97-AF65-F5344CB8AC3E}">
        <p14:creationId xmlns:p14="http://schemas.microsoft.com/office/powerpoint/2010/main" val="2340750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E4DA903-24A1-D7FF-460F-CA5510AA57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3669" y="1739349"/>
            <a:ext cx="10993573" cy="1828800"/>
          </a:xfrm>
        </p:spPr>
        <p:txBody>
          <a:bodyPr/>
          <a:lstStyle/>
          <a:p>
            <a:r>
              <a:rPr lang="en-US" dirty="0">
                <a:effectLst>
                  <a:glow rad="63500">
                    <a:schemeClr val="bg1">
                      <a:alpha val="80000"/>
                    </a:schemeClr>
                  </a:glow>
                </a:effectLst>
              </a:rPr>
              <a:t>Any ordinary disciple who engages in spreading the gospel</a:t>
            </a:r>
          </a:p>
          <a:p>
            <a:r>
              <a:rPr lang="en-US" dirty="0">
                <a:effectLst>
                  <a:glow rad="63500">
                    <a:schemeClr val="bg1">
                      <a:alpha val="80000"/>
                    </a:schemeClr>
                  </a:glow>
                </a:effectLst>
              </a:rPr>
              <a:t>There is a place for each one to do “his share” (Eph. 4:16) </a:t>
            </a:r>
          </a:p>
        </p:txBody>
      </p:sp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2271387D-AE89-FA24-7C6C-AC7A43FE2E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4" t="14638" r="80679" b="77536"/>
          <a:stretch/>
        </p:blipFill>
        <p:spPr>
          <a:xfrm>
            <a:off x="675860" y="1003852"/>
            <a:ext cx="1679713" cy="53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45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EA794D82-BFE9-FF8B-F772-9FB70246A2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3" t="24000" r="83705" b="66788"/>
          <a:stretch/>
        </p:blipFill>
        <p:spPr>
          <a:xfrm>
            <a:off x="675860" y="1645920"/>
            <a:ext cx="1310882" cy="631767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E4DA903-24A1-D7FF-460F-CA5510AA57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3669" y="2462556"/>
            <a:ext cx="10993573" cy="1884999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glow rad="63500">
                    <a:schemeClr val="bg1">
                      <a:alpha val="80000"/>
                    </a:schemeClr>
                  </a:glow>
                </a:effectLst>
              </a:rPr>
              <a:t>The seed is “the word of God,” “the word of the kingdom” (Luke 8:11; Matt. 13:19)</a:t>
            </a:r>
          </a:p>
          <a:p>
            <a:r>
              <a:rPr lang="en-US" dirty="0">
                <a:effectLst>
                  <a:glow rad="63500">
                    <a:schemeClr val="bg1">
                      <a:alpha val="80000"/>
                    </a:schemeClr>
                  </a:glow>
                </a:effectLst>
              </a:rPr>
              <a:t>It is singular, incorruptible, and it lives and abides forever (1 Pet. 1:23)</a:t>
            </a:r>
          </a:p>
        </p:txBody>
      </p:sp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2271387D-AE89-FA24-7C6C-AC7A43FE2E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4" t="14638" r="80679" b="77536"/>
          <a:stretch/>
        </p:blipFill>
        <p:spPr>
          <a:xfrm>
            <a:off x="675860" y="1003852"/>
            <a:ext cx="1679713" cy="53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1208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EA794D82-BFE9-FF8B-F772-9FB70246A2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3" t="24000" r="83705" b="66788"/>
          <a:stretch/>
        </p:blipFill>
        <p:spPr>
          <a:xfrm>
            <a:off x="675860" y="1645920"/>
            <a:ext cx="1310882" cy="631767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E4DA903-24A1-D7FF-460F-CA5510AA57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3669" y="3169140"/>
            <a:ext cx="10993573" cy="1884999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glow rad="63500">
                    <a:schemeClr val="bg1">
                      <a:alpha val="80000"/>
                    </a:schemeClr>
                  </a:glow>
                </a:effectLst>
              </a:rPr>
              <a:t>He “went out” involves getting up and doing something – real effort!</a:t>
            </a:r>
          </a:p>
          <a:p>
            <a:r>
              <a:rPr lang="en-US" dirty="0">
                <a:effectLst>
                  <a:glow rad="63500">
                    <a:schemeClr val="bg1">
                      <a:alpha val="80000"/>
                    </a:schemeClr>
                  </a:glow>
                </a:effectLst>
              </a:rPr>
              <a:t>Jesus said, “Go!” (Matt. 28:19), which requires action (Acts 8:4) and labor (1 Cor. 3:8-9; 15:58)</a:t>
            </a:r>
          </a:p>
        </p:txBody>
      </p:sp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2271387D-AE89-FA24-7C6C-AC7A43FE2E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4" t="14638" r="80679" b="77536"/>
          <a:stretch/>
        </p:blipFill>
        <p:spPr>
          <a:xfrm>
            <a:off x="675860" y="1003852"/>
            <a:ext cx="1679713" cy="536713"/>
          </a:xfrm>
          <a:prstGeom prst="rect">
            <a:avLst/>
          </a:prstGeom>
        </p:spPr>
      </p:pic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6A206DA9-D888-ABC0-27A1-64619E96E1B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4" t="34909" r="80679" b="55879"/>
          <a:stretch/>
        </p:blipFill>
        <p:spPr>
          <a:xfrm>
            <a:off x="675860" y="2394066"/>
            <a:ext cx="1679713" cy="631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123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9AE633D-0320-A184-3294-CEA76F3233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4" t="44121" r="65295" b="46667"/>
          <a:stretch/>
        </p:blipFill>
        <p:spPr>
          <a:xfrm>
            <a:off x="675860" y="3025833"/>
            <a:ext cx="3555318" cy="631768"/>
          </a:xfrm>
          <a:prstGeom prst="rect">
            <a:avLst/>
          </a:prstGeom>
        </p:spPr>
      </p:pic>
      <p:pic>
        <p:nvPicPr>
          <p:cNvPr id="6" name="Picture 5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9BE404F1-8213-09F2-E4C5-59FF64F34D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4" t="34909" r="80679" b="55879"/>
          <a:stretch/>
        </p:blipFill>
        <p:spPr>
          <a:xfrm>
            <a:off x="675860" y="2394066"/>
            <a:ext cx="1679713" cy="631767"/>
          </a:xfrm>
          <a:prstGeom prst="rect">
            <a:avLst/>
          </a:prstGeom>
        </p:spPr>
      </p:pic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EA794D82-BFE9-FF8B-F772-9FB70246A2B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3" t="24000" r="83705" b="66788"/>
          <a:stretch/>
        </p:blipFill>
        <p:spPr>
          <a:xfrm>
            <a:off x="675860" y="1645920"/>
            <a:ext cx="1310882" cy="631767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E4DA903-24A1-D7FF-460F-CA5510AA57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3669" y="3867408"/>
            <a:ext cx="10993573" cy="1884999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glow rad="63500">
                    <a:schemeClr val="bg1">
                      <a:alpha val="80000"/>
                    </a:schemeClr>
                  </a:glow>
                </a:effectLst>
              </a:rPr>
              <a:t>The </a:t>
            </a:r>
            <a:r>
              <a:rPr lang="en-US" dirty="0" err="1">
                <a:effectLst>
                  <a:glow rad="63500">
                    <a:schemeClr val="bg1">
                      <a:alpha val="80000"/>
                    </a:schemeClr>
                  </a:glow>
                </a:effectLst>
              </a:rPr>
              <a:t>sower</a:t>
            </a:r>
            <a:r>
              <a:rPr lang="en-US" dirty="0">
                <a:effectLst>
                  <a:glow rad="63500">
                    <a:schemeClr val="bg1">
                      <a:alpha val="80000"/>
                    </a:schemeClr>
                  </a:glow>
                </a:effectLst>
              </a:rPr>
              <a:t> went out “to sow” – a present tense infinitive of purpose</a:t>
            </a:r>
          </a:p>
          <a:p>
            <a:r>
              <a:rPr lang="en-US" dirty="0">
                <a:effectLst>
                  <a:glow rad="63500">
                    <a:schemeClr val="bg1">
                      <a:alpha val="80000"/>
                    </a:schemeClr>
                  </a:glow>
                </a:effectLst>
              </a:rPr>
              <a:t>The planting and watering is what is important, not us (1 Cor. 3:6-7)</a:t>
            </a:r>
          </a:p>
        </p:txBody>
      </p:sp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2271387D-AE89-FA24-7C6C-AC7A43FE2E3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4" t="14638" r="80679" b="77536"/>
          <a:stretch/>
        </p:blipFill>
        <p:spPr>
          <a:xfrm>
            <a:off x="675860" y="1003852"/>
            <a:ext cx="1679713" cy="53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2122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9AE633D-0320-A184-3294-CEA76F3233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4" t="44121" r="65295" b="46667"/>
          <a:stretch/>
        </p:blipFill>
        <p:spPr>
          <a:xfrm>
            <a:off x="675860" y="3025833"/>
            <a:ext cx="3555318" cy="631768"/>
          </a:xfrm>
          <a:prstGeom prst="rect">
            <a:avLst/>
          </a:prstGeom>
        </p:spPr>
      </p:pic>
      <p:pic>
        <p:nvPicPr>
          <p:cNvPr id="6" name="Picture 5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9BE404F1-8213-09F2-E4C5-59FF64F34D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4" t="34909" r="80679" b="55879"/>
          <a:stretch/>
        </p:blipFill>
        <p:spPr>
          <a:xfrm>
            <a:off x="675860" y="2394066"/>
            <a:ext cx="1679713" cy="631767"/>
          </a:xfrm>
          <a:prstGeom prst="rect">
            <a:avLst/>
          </a:prstGeom>
        </p:spPr>
      </p:pic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EA794D82-BFE9-FF8B-F772-9FB70246A2B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3" t="24000" r="83705" b="66788"/>
          <a:stretch/>
        </p:blipFill>
        <p:spPr>
          <a:xfrm>
            <a:off x="675860" y="1645920"/>
            <a:ext cx="1310882" cy="631767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E4DA903-24A1-D7FF-460F-CA5510AA57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3669" y="4571999"/>
            <a:ext cx="11053036" cy="1521229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glow rad="63500">
                    <a:schemeClr val="bg1">
                      <a:alpha val="80000"/>
                    </a:schemeClr>
                  </a:glow>
                </a:effectLst>
              </a:rPr>
              <a:t>“Sowed” is a broadcast method of unsparingly casting handfuls of seed</a:t>
            </a:r>
          </a:p>
          <a:p>
            <a:r>
              <a:rPr lang="en-US" dirty="0">
                <a:effectLst>
                  <a:glow rad="63500">
                    <a:schemeClr val="bg1">
                      <a:alpha val="80000"/>
                    </a:schemeClr>
                  </a:glow>
                </a:effectLst>
              </a:rPr>
              <a:t>Some would fall on good ground and produce crop, some would not, but it is God who gives the increase (1 Cor. 3:6; Isa. 55:11)</a:t>
            </a:r>
          </a:p>
        </p:txBody>
      </p:sp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2271387D-AE89-FA24-7C6C-AC7A43FE2E3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4" t="14638" r="80679" b="77536"/>
          <a:stretch/>
        </p:blipFill>
        <p:spPr>
          <a:xfrm>
            <a:off x="675860" y="1003852"/>
            <a:ext cx="1679713" cy="536713"/>
          </a:xfrm>
          <a:prstGeom prst="rect">
            <a:avLst/>
          </a:prstGeom>
        </p:spPr>
      </p:pic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DFD5D6B-CD46-C644-99BF-B939161C164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4" t="55879" r="72591" b="34909"/>
          <a:stretch/>
        </p:blipFill>
        <p:spPr>
          <a:xfrm>
            <a:off x="675860" y="3832168"/>
            <a:ext cx="2665856" cy="63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3883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9AE633D-0320-A184-3294-CEA76F3233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4" t="44121" r="65295" b="46667"/>
          <a:stretch/>
        </p:blipFill>
        <p:spPr>
          <a:xfrm>
            <a:off x="675860" y="3025833"/>
            <a:ext cx="3555318" cy="631768"/>
          </a:xfrm>
          <a:prstGeom prst="rect">
            <a:avLst/>
          </a:prstGeom>
        </p:spPr>
      </p:pic>
      <p:pic>
        <p:nvPicPr>
          <p:cNvPr id="6" name="Picture 5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9BE404F1-8213-09F2-E4C5-59FF64F34D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4" t="34909" r="80679" b="55879"/>
          <a:stretch/>
        </p:blipFill>
        <p:spPr>
          <a:xfrm>
            <a:off x="675860" y="2394066"/>
            <a:ext cx="1679713" cy="631767"/>
          </a:xfrm>
          <a:prstGeom prst="rect">
            <a:avLst/>
          </a:prstGeom>
        </p:spPr>
      </p:pic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EA794D82-BFE9-FF8B-F772-9FB70246A2B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3" t="24000" r="83705" b="66788"/>
          <a:stretch/>
        </p:blipFill>
        <p:spPr>
          <a:xfrm>
            <a:off x="675860" y="1645920"/>
            <a:ext cx="1310882" cy="631767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E4DA903-24A1-D7FF-460F-CA5510AA57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3669" y="5278579"/>
            <a:ext cx="11053036" cy="1521229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glow rad="63500">
                    <a:schemeClr val="bg1">
                      <a:alpha val="80000"/>
                    </a:schemeClr>
                  </a:glow>
                </a:effectLst>
              </a:rPr>
              <a:t>There are various kinds of hearts and every single one needs the seed</a:t>
            </a:r>
          </a:p>
          <a:p>
            <a:r>
              <a:rPr lang="en-US" dirty="0">
                <a:effectLst>
                  <a:glow rad="63500">
                    <a:schemeClr val="bg1">
                      <a:alpha val="80000"/>
                    </a:schemeClr>
                  </a:glow>
                </a:effectLst>
              </a:rPr>
              <a:t>The seed is to be spread on “every” soil (Matt. 13:18-23; Mark 16:15)</a:t>
            </a:r>
          </a:p>
        </p:txBody>
      </p:sp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2271387D-AE89-FA24-7C6C-AC7A43FE2E3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4" t="14638" r="80679" b="77536"/>
          <a:stretch/>
        </p:blipFill>
        <p:spPr>
          <a:xfrm>
            <a:off x="675860" y="1003852"/>
            <a:ext cx="1679713" cy="536713"/>
          </a:xfrm>
          <a:prstGeom prst="rect">
            <a:avLst/>
          </a:prstGeom>
        </p:spPr>
      </p:pic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DFD5D6B-CD46-C644-99BF-B939161C164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4" t="55879" r="72591" b="34909"/>
          <a:stretch/>
        </p:blipFill>
        <p:spPr>
          <a:xfrm>
            <a:off x="675860" y="3832168"/>
            <a:ext cx="2665856" cy="631768"/>
          </a:xfrm>
          <a:prstGeom prst="rect">
            <a:avLst/>
          </a:prstGeom>
        </p:spPr>
      </p:pic>
      <p:pic>
        <p:nvPicPr>
          <p:cNvPr id="9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AA16903-B453-86DE-32B6-B1178F8179B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3" t="65779" r="83091" b="25009"/>
          <a:stretch/>
        </p:blipFill>
        <p:spPr>
          <a:xfrm>
            <a:off x="675860" y="4511100"/>
            <a:ext cx="1385696" cy="63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2385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9AE633D-0320-A184-3294-CEA76F3233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4" t="44121" r="65295" b="46667"/>
          <a:stretch/>
        </p:blipFill>
        <p:spPr>
          <a:xfrm>
            <a:off x="675860" y="3025833"/>
            <a:ext cx="3555318" cy="631768"/>
          </a:xfrm>
          <a:prstGeom prst="rect">
            <a:avLst/>
          </a:prstGeom>
        </p:spPr>
      </p:pic>
      <p:pic>
        <p:nvPicPr>
          <p:cNvPr id="6" name="Picture 5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9BE404F1-8213-09F2-E4C5-59FF64F34D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4" t="34909" r="80679" b="55879"/>
          <a:stretch/>
        </p:blipFill>
        <p:spPr>
          <a:xfrm>
            <a:off x="675860" y="2394066"/>
            <a:ext cx="1679713" cy="631767"/>
          </a:xfrm>
          <a:prstGeom prst="rect">
            <a:avLst/>
          </a:prstGeom>
        </p:spPr>
      </p:pic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EA794D82-BFE9-FF8B-F772-9FB70246A2B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3" t="24000" r="83705" b="66788"/>
          <a:stretch/>
        </p:blipFill>
        <p:spPr>
          <a:xfrm>
            <a:off x="675860" y="1645920"/>
            <a:ext cx="1310882" cy="631767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E4DA903-24A1-D7FF-460F-CA5510AA57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3669" y="5893724"/>
            <a:ext cx="11053036" cy="964276"/>
          </a:xfrm>
        </p:spPr>
        <p:txBody>
          <a:bodyPr>
            <a:normAutofit lnSpcReduction="10000"/>
          </a:bodyPr>
          <a:lstStyle/>
          <a:p>
            <a:r>
              <a:rPr lang="en-US" dirty="0">
                <a:effectLst>
                  <a:glow rad="63500">
                    <a:schemeClr val="bg1">
                      <a:alpha val="80000"/>
                    </a:schemeClr>
                  </a:glow>
                </a:effectLst>
              </a:rPr>
              <a:t>Salvation of souls is at issue (Luke 8:12)</a:t>
            </a:r>
          </a:p>
          <a:p>
            <a:r>
              <a:rPr lang="en-US" dirty="0">
                <a:effectLst>
                  <a:glow rad="63500">
                    <a:schemeClr val="bg1">
                      <a:alpha val="80000"/>
                    </a:schemeClr>
                  </a:glow>
                </a:effectLst>
              </a:rPr>
              <a:t>Those truly saved must bear fruit and produce (Matt. 13:23; Rom. 7:4)</a:t>
            </a:r>
          </a:p>
        </p:txBody>
      </p:sp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2271387D-AE89-FA24-7C6C-AC7A43FE2E3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4" t="14638" r="80679" b="77536"/>
          <a:stretch/>
        </p:blipFill>
        <p:spPr>
          <a:xfrm>
            <a:off x="675860" y="1003852"/>
            <a:ext cx="1679713" cy="536713"/>
          </a:xfrm>
          <a:prstGeom prst="rect">
            <a:avLst/>
          </a:prstGeom>
        </p:spPr>
      </p:pic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DFD5D6B-CD46-C644-99BF-B939161C164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4" t="55879" r="72591" b="34909"/>
          <a:stretch/>
        </p:blipFill>
        <p:spPr>
          <a:xfrm>
            <a:off x="675860" y="3832168"/>
            <a:ext cx="2665856" cy="631768"/>
          </a:xfrm>
          <a:prstGeom prst="rect">
            <a:avLst/>
          </a:prstGeom>
        </p:spPr>
      </p:pic>
      <p:pic>
        <p:nvPicPr>
          <p:cNvPr id="9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AA16903-B453-86DE-32B6-B1178F8179B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3" t="65779" r="83091" b="25009"/>
          <a:stretch/>
        </p:blipFill>
        <p:spPr>
          <a:xfrm>
            <a:off x="675860" y="4511100"/>
            <a:ext cx="1385696" cy="631769"/>
          </a:xfrm>
          <a:prstGeom prst="rect">
            <a:avLst/>
          </a:prstGeom>
        </p:spPr>
      </p:pic>
      <p:pic>
        <p:nvPicPr>
          <p:cNvPr id="10" name="Picture 9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71B90A6-3C0E-A1B3-B318-7BD6409B10D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4" t="74991" r="73886" b="14637"/>
          <a:stretch/>
        </p:blipFill>
        <p:spPr>
          <a:xfrm>
            <a:off x="675860" y="5142869"/>
            <a:ext cx="2507915" cy="71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5770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D4CB1E4-1527-561C-8BA5-5F5BA20743D6}"/>
              </a:ext>
            </a:extLst>
          </p:cNvPr>
          <p:cNvSpPr/>
          <p:nvPr/>
        </p:nvSpPr>
        <p:spPr>
          <a:xfrm>
            <a:off x="1512627" y="5346642"/>
            <a:ext cx="8839279" cy="120956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3300" b="1" cap="none" spc="0" dirty="0">
                <a:ln w="1016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effectLst>
                  <a:glow rad="63500">
                    <a:schemeClr val="bg1"/>
                  </a:glow>
                </a:effectLst>
                <a:latin typeface="Lucida Calligraphy" panose="03010101010101010101" pitchFamily="66" charset="0"/>
              </a:rPr>
              <a:t>Every dollar given on Mission Sunday</a:t>
            </a:r>
          </a:p>
          <a:p>
            <a:pPr algn="ctr">
              <a:lnSpc>
                <a:spcPct val="110000"/>
              </a:lnSpc>
            </a:pPr>
            <a:r>
              <a:rPr lang="en-US" sz="3300" b="1" dirty="0">
                <a:ln w="1016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effectLst>
                  <a:glow rad="63500">
                    <a:schemeClr val="bg1"/>
                  </a:glow>
                </a:effectLst>
                <a:latin typeface="Lucida Calligraphy" panose="03010101010101010101" pitchFamily="66" charset="0"/>
              </a:rPr>
              <a:t>goes toward mission work.</a:t>
            </a:r>
            <a:endParaRPr lang="en-US" sz="3300" b="1" cap="none" spc="0" dirty="0">
              <a:ln w="1016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</a:ln>
              <a:effectLst>
                <a:glow rad="63500">
                  <a:schemeClr val="bg1"/>
                </a:glow>
              </a:effectLst>
              <a:latin typeface="Lucida Calligraphy" panose="03010101010101010101" pitchFamily="66" charset="0"/>
            </a:endParaRP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8EF5BFBB-689F-53EA-D184-4A40376629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68" y="1363241"/>
            <a:ext cx="9945887" cy="3956005"/>
          </a:xfrm>
          <a:prstGeom prst="rect">
            <a:avLst/>
          </a:prstGeom>
          <a:effectLst>
            <a:glow rad="50800">
              <a:schemeClr val="bg1">
                <a:alpha val="75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78941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688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</TotalTime>
  <Words>818</Words>
  <Application>Microsoft Office PowerPoint</Application>
  <PresentationFormat>Widescreen</PresentationFormat>
  <Paragraphs>72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Copperplate Gothic Bold</vt:lpstr>
      <vt:lpstr>Lucida Calligraphy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2</cp:revision>
  <cp:lastPrinted>2023-01-15T02:05:06Z</cp:lastPrinted>
  <dcterms:created xsi:type="dcterms:W3CDTF">2023-01-15T00:47:54Z</dcterms:created>
  <dcterms:modified xsi:type="dcterms:W3CDTF">2023-01-15T13:28:16Z</dcterms:modified>
</cp:coreProperties>
</file>