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5"/>
  </p:notesMasterIdLst>
  <p:sldIdLst>
    <p:sldId id="256" r:id="rId2"/>
    <p:sldId id="1829" r:id="rId3"/>
    <p:sldId id="1850" r:id="rId4"/>
    <p:sldId id="1860" r:id="rId5"/>
    <p:sldId id="1861" r:id="rId6"/>
    <p:sldId id="1862" r:id="rId7"/>
    <p:sldId id="1865" r:id="rId8"/>
    <p:sldId id="1866" r:id="rId9"/>
    <p:sldId id="1863" r:id="rId10"/>
    <p:sldId id="1867" r:id="rId11"/>
    <p:sldId id="1868" r:id="rId12"/>
    <p:sldId id="1840" r:id="rId13"/>
    <p:sldId id="1869" r:id="rId14"/>
    <p:sldId id="1870" r:id="rId15"/>
    <p:sldId id="1871" r:id="rId16"/>
    <p:sldId id="1872" r:id="rId17"/>
    <p:sldId id="1873" r:id="rId18"/>
    <p:sldId id="1874" r:id="rId19"/>
    <p:sldId id="1875" r:id="rId20"/>
    <p:sldId id="1876" r:id="rId21"/>
    <p:sldId id="1877" r:id="rId22"/>
    <p:sldId id="1878" r:id="rId23"/>
    <p:sldId id="1809" r:id="rId24"/>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Jenkins" initials="DJ" lastIdx="1" clrIdx="0">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p:normalViewPr>
  <p:slideViewPr>
    <p:cSldViewPr snapToGrid="0">
      <p:cViewPr varScale="1">
        <p:scale>
          <a:sx n="92" d="100"/>
          <a:sy n="92" d="100"/>
        </p:scale>
        <p:origin x="108" y="444"/>
      </p:cViewPr>
      <p:guideLst>
        <p:guide orient="horz" pos="2184"/>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4438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7277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9276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9557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998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7274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37464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3630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035711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6173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5533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30746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67849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0823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7906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5499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5839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6068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3205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2325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9257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93233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0"/>
            <a:ext cx="11878432" cy="210849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tabLst>
                <a:tab pos="3032125" algn="l"/>
              </a:tabLst>
            </a:pPr>
            <a:r>
              <a:rPr lang="en-US" sz="5400" b="1" dirty="0"/>
              <a:t>You and His Eternal Plan</a:t>
            </a:r>
            <a:endParaRPr sz="4800" dirty="0"/>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dirty="0"/>
              <a:t>Rom. 16:25-27</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4401205"/>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What’s a doxology?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Doxa = Greek word for </a:t>
            </a:r>
            <a:r>
              <a:rPr lang="en-US" sz="2800" b="1" i="1" dirty="0">
                <a:solidFill>
                  <a:schemeClr val="bg1"/>
                </a:solidFill>
                <a:latin typeface="Calibri" panose="020F0502020204030204" pitchFamily="34" charset="0"/>
                <a:cs typeface="Calibri" panose="020F0502020204030204" pitchFamily="34" charset="0"/>
              </a:rPr>
              <a:t>glory</a:t>
            </a:r>
          </a:p>
          <a:p>
            <a:pPr marL="288925" indent="-288925">
              <a:buClr>
                <a:schemeClr val="bg1"/>
              </a:buClr>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Logy = Greek for spoken word (</a:t>
            </a:r>
            <a:r>
              <a:rPr lang="en-US" sz="2800" b="1" i="1" dirty="0">
                <a:solidFill>
                  <a:schemeClr val="bg1"/>
                </a:solidFill>
                <a:latin typeface="Calibri" panose="020F0502020204030204" pitchFamily="34" charset="0"/>
                <a:cs typeface="Calibri" panose="020F0502020204030204" pitchFamily="34" charset="0"/>
              </a:rPr>
              <a:t>logos</a:t>
            </a:r>
            <a:r>
              <a:rPr lang="en-US" sz="2800" b="1" dirty="0">
                <a:solidFill>
                  <a:schemeClr val="bg1"/>
                </a:solidFill>
                <a:latin typeface="Calibri" panose="020F0502020204030204" pitchFamily="34" charset="0"/>
                <a:cs typeface="Calibri" panose="020F0502020204030204" pitchFamily="34" charset="0"/>
              </a:rPr>
              <a:t>)</a:t>
            </a:r>
          </a:p>
          <a:p>
            <a:pPr marL="288925" indent="-288925">
              <a:buClr>
                <a:schemeClr val="bg1"/>
              </a:buClr>
              <a:buFont typeface="Arial" panose="020B0604020202020204" pitchFamily="34" charset="0"/>
              <a:buChar char="•"/>
            </a:pPr>
            <a:endParaRPr lang="en-US" sz="2800" b="1" i="1" dirty="0">
              <a:solidFill>
                <a:schemeClr val="bg1"/>
              </a:solidFill>
              <a:latin typeface="Calibri" panose="020F0502020204030204" pitchFamily="34" charset="0"/>
              <a:cs typeface="Calibri" panose="020F0502020204030204" pitchFamily="34" charset="0"/>
            </a:endParaRP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 is subject, what is verb?</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Implied subject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To Him—obviously God</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 is verb?</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“Be glory”</a:t>
            </a:r>
            <a:endParaRPr lang="en-US" sz="2400" b="1" dirty="0">
              <a:solidFill>
                <a:schemeClr val="bg1"/>
              </a:solidFill>
              <a:latin typeface="Calibri" panose="020F0502020204030204" pitchFamily="34" charset="0"/>
              <a:cs typeface="Calibri" panose="020F0502020204030204" pitchFamily="34" charset="0"/>
            </a:endParaRPr>
          </a:p>
        </p:txBody>
      </p:sp>
      <p:sp>
        <p:nvSpPr>
          <p:cNvPr id="5" name="Oval 4">
            <a:extLst>
              <a:ext uri="{FF2B5EF4-FFF2-40B4-BE49-F238E27FC236}">
                <a16:creationId xmlns:a16="http://schemas.microsoft.com/office/drawing/2014/main" id="{A3F922A3-AA95-87B7-6874-91566A11C26A}"/>
              </a:ext>
            </a:extLst>
          </p:cNvPr>
          <p:cNvSpPr/>
          <p:nvPr/>
        </p:nvSpPr>
        <p:spPr>
          <a:xfrm>
            <a:off x="10268777" y="5381959"/>
            <a:ext cx="1333500" cy="45231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endParaRPr>
          </a:p>
        </p:txBody>
      </p:sp>
    </p:spTree>
    <p:extLst>
      <p:ext uri="{BB962C8B-B14F-4D97-AF65-F5344CB8AC3E}">
        <p14:creationId xmlns:p14="http://schemas.microsoft.com/office/powerpoint/2010/main" val="1241241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4832092"/>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What’s a doxology?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Doxa = Greek word for </a:t>
            </a:r>
            <a:r>
              <a:rPr lang="en-US" sz="2800" b="1" i="1" dirty="0">
                <a:solidFill>
                  <a:schemeClr val="bg1"/>
                </a:solidFill>
                <a:latin typeface="Calibri" panose="020F0502020204030204" pitchFamily="34" charset="0"/>
                <a:cs typeface="Calibri" panose="020F0502020204030204" pitchFamily="34" charset="0"/>
              </a:rPr>
              <a:t>glory</a:t>
            </a:r>
          </a:p>
          <a:p>
            <a:pPr marL="288925" indent="-288925">
              <a:buClr>
                <a:schemeClr val="bg1"/>
              </a:buClr>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Logy = Greek for spoken word (</a:t>
            </a:r>
            <a:r>
              <a:rPr lang="en-US" sz="2800" b="1" i="1" dirty="0">
                <a:solidFill>
                  <a:schemeClr val="bg1"/>
                </a:solidFill>
                <a:latin typeface="Calibri" panose="020F0502020204030204" pitchFamily="34" charset="0"/>
                <a:cs typeface="Calibri" panose="020F0502020204030204" pitchFamily="34" charset="0"/>
              </a:rPr>
              <a:t>logos</a:t>
            </a:r>
            <a:r>
              <a:rPr lang="en-US" sz="2800" b="1" dirty="0">
                <a:solidFill>
                  <a:schemeClr val="bg1"/>
                </a:solidFill>
                <a:latin typeface="Calibri" panose="020F0502020204030204" pitchFamily="34" charset="0"/>
                <a:cs typeface="Calibri" panose="020F0502020204030204" pitchFamily="34" charset="0"/>
              </a:rPr>
              <a:t>)</a:t>
            </a:r>
          </a:p>
          <a:p>
            <a:pPr marL="288925" indent="-288925">
              <a:buClr>
                <a:schemeClr val="bg1"/>
              </a:buClr>
              <a:buFont typeface="Arial" panose="020B0604020202020204" pitchFamily="34" charset="0"/>
              <a:buChar char="•"/>
            </a:pPr>
            <a:endParaRPr lang="en-US" sz="2800" b="1" i="1" dirty="0">
              <a:solidFill>
                <a:schemeClr val="bg1"/>
              </a:solidFill>
              <a:latin typeface="Calibri" panose="020F0502020204030204" pitchFamily="34" charset="0"/>
              <a:cs typeface="Calibri" panose="020F0502020204030204" pitchFamily="34" charset="0"/>
            </a:endParaRP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 is subject, what is verb?</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Implied subject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To Him—obviously God</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 is verb?</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“Be glory”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Simple sentence—“To God be glory”</a:t>
            </a:r>
            <a:endParaRPr lang="en-US" sz="2400" b="1" dirty="0">
              <a:solidFill>
                <a:schemeClr val="bg1"/>
              </a:solidFill>
              <a:latin typeface="Calibri" panose="020F0502020204030204" pitchFamily="34" charset="0"/>
              <a:cs typeface="Calibri" panose="020F0502020204030204" pitchFamily="34" charset="0"/>
            </a:endParaRPr>
          </a:p>
        </p:txBody>
      </p:sp>
      <p:sp>
        <p:nvSpPr>
          <p:cNvPr id="5" name="Oval 4">
            <a:extLst>
              <a:ext uri="{FF2B5EF4-FFF2-40B4-BE49-F238E27FC236}">
                <a16:creationId xmlns:a16="http://schemas.microsoft.com/office/drawing/2014/main" id="{A3F922A3-AA95-87B7-6874-91566A11C26A}"/>
              </a:ext>
            </a:extLst>
          </p:cNvPr>
          <p:cNvSpPr/>
          <p:nvPr/>
        </p:nvSpPr>
        <p:spPr>
          <a:xfrm>
            <a:off x="10268777" y="5381959"/>
            <a:ext cx="1333500" cy="45231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endParaRPr>
          </a:p>
        </p:txBody>
      </p:sp>
      <p:sp>
        <p:nvSpPr>
          <p:cNvPr id="3" name="Oval 2">
            <a:extLst>
              <a:ext uri="{FF2B5EF4-FFF2-40B4-BE49-F238E27FC236}">
                <a16:creationId xmlns:a16="http://schemas.microsoft.com/office/drawing/2014/main" id="{B26B6943-5089-231E-3BD8-2A0BB53F6E39}"/>
              </a:ext>
            </a:extLst>
          </p:cNvPr>
          <p:cNvSpPr/>
          <p:nvPr/>
        </p:nvSpPr>
        <p:spPr>
          <a:xfrm>
            <a:off x="7548773" y="5385273"/>
            <a:ext cx="1333500" cy="45231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endParaRPr>
          </a:p>
        </p:txBody>
      </p:sp>
    </p:spTree>
    <p:extLst>
      <p:ext uri="{BB962C8B-B14F-4D97-AF65-F5344CB8AC3E}">
        <p14:creationId xmlns:p14="http://schemas.microsoft.com/office/powerpoint/2010/main" val="581926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8845826" y="884582"/>
            <a:ext cx="2345636" cy="6858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523220"/>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1306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a:t>
            </a:r>
            <a:r>
              <a:rPr lang="en-US" sz="2400" b="1" u="none" strike="noStrike" baseline="0" dirty="0">
                <a:solidFill>
                  <a:srgbClr val="FFFF00"/>
                </a:solidFill>
                <a:latin typeface="Calibri" panose="020F0502020204030204" pitchFamily="34" charset="0"/>
                <a:cs typeface="Calibri" panose="020F0502020204030204" pitchFamily="34" charset="0"/>
              </a:rPr>
              <a:t>you</a:t>
            </a:r>
            <a:r>
              <a:rPr lang="en-US" sz="2400" b="1" u="none" strike="noStrike" baseline="0" dirty="0">
                <a:solidFill>
                  <a:schemeClr val="bg1"/>
                </a:solidFill>
                <a:latin typeface="Calibri" panose="020F0502020204030204" pitchFamily="34" charset="0"/>
                <a:cs typeface="Calibri" panose="020F0502020204030204" pitchFamily="34" charset="0"/>
              </a:rPr>
              <a:t>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7017026" y="1346751"/>
            <a:ext cx="2146851" cy="48701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954107"/>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2819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9038520" y="1302026"/>
            <a:ext cx="2742661" cy="56653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1384995"/>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As part of the gospel plan</a:t>
            </a:r>
            <a:endParaRPr lang="en-US" sz="2400" b="1" dirty="0">
              <a:solidFill>
                <a:schemeClr val="bg1"/>
              </a:solidFill>
              <a:latin typeface="Calibri" panose="020F0502020204030204" pitchFamily="34" charset="0"/>
              <a:cs typeface="Calibri" panose="020F0502020204030204" pitchFamily="34" charset="0"/>
            </a:endParaRPr>
          </a:p>
        </p:txBody>
      </p:sp>
      <p:sp>
        <p:nvSpPr>
          <p:cNvPr id="5" name="Oval 4">
            <a:extLst>
              <a:ext uri="{FF2B5EF4-FFF2-40B4-BE49-F238E27FC236}">
                <a16:creationId xmlns:a16="http://schemas.microsoft.com/office/drawing/2014/main" id="{8E447F03-50BC-94AF-2534-E95A36144D4E}"/>
              </a:ext>
            </a:extLst>
          </p:cNvPr>
          <p:cNvSpPr/>
          <p:nvPr/>
        </p:nvSpPr>
        <p:spPr>
          <a:xfrm>
            <a:off x="6838122" y="1699591"/>
            <a:ext cx="1371600" cy="47880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endParaRPr>
          </a:p>
        </p:txBody>
      </p:sp>
    </p:spTree>
    <p:extLst>
      <p:ext uri="{BB962C8B-B14F-4D97-AF65-F5344CB8AC3E}">
        <p14:creationId xmlns:p14="http://schemas.microsoft.com/office/powerpoint/2010/main" val="1527706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9170504" y="2405270"/>
            <a:ext cx="2345636" cy="57498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1815882"/>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As part of the gospel plan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 plan kept secret since creation </a:t>
            </a:r>
            <a:endParaRPr lang="en-US" sz="2400" b="1" dirty="0">
              <a:solidFill>
                <a:schemeClr val="bg1"/>
              </a:solidFill>
              <a:latin typeface="Calibri" panose="020F0502020204030204" pitchFamily="34" charset="0"/>
              <a:cs typeface="Calibri" panose="020F0502020204030204" pitchFamily="34" charset="0"/>
            </a:endParaRPr>
          </a:p>
        </p:txBody>
      </p:sp>
      <p:sp>
        <p:nvSpPr>
          <p:cNvPr id="5" name="Oval 4">
            <a:extLst>
              <a:ext uri="{FF2B5EF4-FFF2-40B4-BE49-F238E27FC236}">
                <a16:creationId xmlns:a16="http://schemas.microsoft.com/office/drawing/2014/main" id="{634791F4-591F-578B-5551-4E1240DD2D03}"/>
              </a:ext>
            </a:extLst>
          </p:cNvPr>
          <p:cNvSpPr/>
          <p:nvPr/>
        </p:nvSpPr>
        <p:spPr>
          <a:xfrm>
            <a:off x="7017027" y="2721490"/>
            <a:ext cx="2345636" cy="57498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Tree>
    <p:extLst>
      <p:ext uri="{BB962C8B-B14F-4D97-AF65-F5344CB8AC3E}">
        <p14:creationId xmlns:p14="http://schemas.microsoft.com/office/powerpoint/2010/main" val="4188655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7911548" y="2504659"/>
            <a:ext cx="1381539" cy="38762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2246769"/>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As part of the gospel plan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 plan kept secret since creation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Bible word for this plan=mystery</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51486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8107016" y="3091070"/>
            <a:ext cx="3004931" cy="581439"/>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2677656"/>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As part of the gospel plan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 plan kept secret since creation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Bible word for this plan=mystery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NOW made manifest</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397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6934198" y="3508513"/>
            <a:ext cx="3879575" cy="547489"/>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3108543"/>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As part of the gospel plan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 plan kept secret since creation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Bible word for this plan=mystery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NOW made manifest</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By the prophetic Scriptures</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9373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6964015" y="3866322"/>
            <a:ext cx="2994993" cy="59650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3539430"/>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As part of the gospel plan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 plan kept secret since creation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Bible word for this plan=mystery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NOW made manifest</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By the prophetic Scriptures</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Made know to all nations</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70462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523220"/>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p:txBody>
      </p:sp>
    </p:spTree>
    <p:extLst>
      <p:ext uri="{BB962C8B-B14F-4D97-AF65-F5344CB8AC3E}">
        <p14:creationId xmlns:p14="http://schemas.microsoft.com/office/powerpoint/2010/main" val="3973000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7732644" y="4303643"/>
            <a:ext cx="4008782" cy="44726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3970318"/>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As part of the gospel plan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 plan kept secret since creation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Bible word for this plan=mystery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NOW made manifest</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By the prophetic Scriptures</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Made know to all nations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Because commanded by God</a:t>
            </a:r>
            <a:endParaRPr lang="en-US" sz="2400" b="1" dirty="0">
              <a:solidFill>
                <a:schemeClr val="bg1"/>
              </a:solidFill>
              <a:latin typeface="Calibri" panose="020F0502020204030204" pitchFamily="34" charset="0"/>
              <a:cs typeface="Calibri" panose="020F0502020204030204" pitchFamily="34" charset="0"/>
            </a:endParaRPr>
          </a:p>
        </p:txBody>
      </p:sp>
      <p:sp>
        <p:nvSpPr>
          <p:cNvPr id="5" name="Oval 4">
            <a:extLst>
              <a:ext uri="{FF2B5EF4-FFF2-40B4-BE49-F238E27FC236}">
                <a16:creationId xmlns:a16="http://schemas.microsoft.com/office/drawing/2014/main" id="{5692BB22-A48A-EE94-4856-7248A1B7261B}"/>
              </a:ext>
            </a:extLst>
          </p:cNvPr>
          <p:cNvSpPr/>
          <p:nvPr/>
        </p:nvSpPr>
        <p:spPr>
          <a:xfrm>
            <a:off x="6877878" y="4641575"/>
            <a:ext cx="2600740" cy="44726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Tree>
    <p:extLst>
      <p:ext uri="{BB962C8B-B14F-4D97-AF65-F5344CB8AC3E}">
        <p14:creationId xmlns:p14="http://schemas.microsoft.com/office/powerpoint/2010/main" val="2718368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a:t>
            </a:r>
            <a:r>
              <a:rPr lang="en-US" sz="2400" b="1" u="none" strike="noStrike" baseline="0" dirty="0">
                <a:solidFill>
                  <a:srgbClr val="FFFF00"/>
                </a:solidFill>
                <a:latin typeface="Calibri" panose="020F0502020204030204" pitchFamily="34" charset="0"/>
                <a:cs typeface="Calibri" panose="020F0502020204030204" pitchFamily="34" charset="0"/>
              </a:rPr>
              <a:t>the</a:t>
            </a:r>
            <a:r>
              <a:rPr lang="en-US" sz="2400" b="1" u="none" strike="noStrike" baseline="0" dirty="0">
                <a:solidFill>
                  <a:schemeClr val="bg1"/>
                </a:solidFill>
                <a:latin typeface="Calibri" panose="020F0502020204030204" pitchFamily="34" charset="0"/>
                <a:cs typeface="Calibri" panose="020F0502020204030204" pitchFamily="34" charset="0"/>
              </a:rPr>
              <a:t>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9210260" y="4651513"/>
            <a:ext cx="2345636" cy="48701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4401205"/>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As part of the gospel plan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 plan kept secret since creation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Bible word for this plan=mystery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NOW made manifest</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By the prophetic Scriptures</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Made know to all nations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Because commanded by God</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To bring obedience to the faith</a:t>
            </a:r>
            <a:endParaRPr lang="en-US" sz="2400" b="1" dirty="0">
              <a:solidFill>
                <a:schemeClr val="bg1"/>
              </a:solidFill>
              <a:latin typeface="Calibri" panose="020F0502020204030204" pitchFamily="34" charset="0"/>
              <a:cs typeface="Calibri" panose="020F0502020204030204" pitchFamily="34" charset="0"/>
            </a:endParaRPr>
          </a:p>
        </p:txBody>
      </p:sp>
      <p:sp>
        <p:nvSpPr>
          <p:cNvPr id="5" name="Oval 4">
            <a:extLst>
              <a:ext uri="{FF2B5EF4-FFF2-40B4-BE49-F238E27FC236}">
                <a16:creationId xmlns:a16="http://schemas.microsoft.com/office/drawing/2014/main" id="{A8B8DEAC-7C27-A967-1A3B-3C041A882B49}"/>
              </a:ext>
            </a:extLst>
          </p:cNvPr>
          <p:cNvSpPr/>
          <p:nvPr/>
        </p:nvSpPr>
        <p:spPr>
          <a:xfrm>
            <a:off x="7017026" y="4992756"/>
            <a:ext cx="1600199" cy="487017"/>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endParaRPr>
          </a:p>
        </p:txBody>
      </p:sp>
    </p:spTree>
    <p:extLst>
      <p:ext uri="{BB962C8B-B14F-4D97-AF65-F5344CB8AC3E}">
        <p14:creationId xmlns:p14="http://schemas.microsoft.com/office/powerpoint/2010/main" val="3709141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8070574" y="5317435"/>
            <a:ext cx="3531703" cy="616226"/>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769165"/>
            <a:ext cx="6202018" cy="4832092"/>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God is able to establish YOU</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As part of the gospel plan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 plan kept secret since creation</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Bible word for this plan=mystery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NOW made manifest</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By the prophetic Scriptures</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Made know to all nations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Because commanded by God</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To bring obedience to the faith</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GLORY to God because of this!</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625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Becoming Part of the Eternal Plan</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78489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954107"/>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What’s a doxology? </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65063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a:t>
            </a:r>
            <a:r>
              <a:rPr lang="en-US" sz="2400" b="1" u="none" strike="noStrike" baseline="0" dirty="0">
                <a:solidFill>
                  <a:srgbClr val="FFFF00"/>
                </a:solidFill>
                <a:latin typeface="Calibri" panose="020F0502020204030204" pitchFamily="34" charset="0"/>
                <a:cs typeface="Calibri" panose="020F0502020204030204" pitchFamily="34" charset="0"/>
              </a:rPr>
              <a:t>glory</a:t>
            </a:r>
            <a:r>
              <a:rPr lang="en-US" sz="2400" b="1" u="none" strike="noStrike" baseline="0" dirty="0">
                <a:solidFill>
                  <a:schemeClr val="bg1"/>
                </a:solidFill>
                <a:latin typeface="Calibri" panose="020F0502020204030204" pitchFamily="34" charset="0"/>
                <a:cs typeface="Calibri" panose="020F0502020204030204" pitchFamily="34" charset="0"/>
              </a:rPr>
              <a:t>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10611677" y="5416826"/>
            <a:ext cx="1169505" cy="3876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1384995"/>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What’s a doxology?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Doxa = Greek word for </a:t>
            </a:r>
            <a:r>
              <a:rPr lang="en-US" sz="2800" b="1" i="1" dirty="0">
                <a:solidFill>
                  <a:schemeClr val="bg1"/>
                </a:solidFill>
                <a:latin typeface="Calibri" panose="020F0502020204030204" pitchFamily="34" charset="0"/>
                <a:cs typeface="Calibri" panose="020F0502020204030204" pitchFamily="34" charset="0"/>
              </a:rPr>
              <a:t>glory</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8148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1815882"/>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What’s a doxology?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Doxa = Greek word for </a:t>
            </a:r>
            <a:r>
              <a:rPr lang="en-US" sz="2800" b="1" i="1" dirty="0">
                <a:solidFill>
                  <a:schemeClr val="bg1"/>
                </a:solidFill>
                <a:latin typeface="Calibri" panose="020F0502020204030204" pitchFamily="34" charset="0"/>
                <a:cs typeface="Calibri" panose="020F0502020204030204" pitchFamily="34" charset="0"/>
              </a:rPr>
              <a:t>glory</a:t>
            </a:r>
          </a:p>
          <a:p>
            <a:pPr marL="288925" indent="-288925">
              <a:buClr>
                <a:schemeClr val="bg1"/>
              </a:buClr>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Logy = Greek for spoken word (</a:t>
            </a:r>
            <a:r>
              <a:rPr lang="en-US" sz="2800" b="1" i="1" dirty="0">
                <a:solidFill>
                  <a:schemeClr val="bg1"/>
                </a:solidFill>
                <a:latin typeface="Calibri" panose="020F0502020204030204" pitchFamily="34" charset="0"/>
                <a:cs typeface="Calibri" panose="020F0502020204030204" pitchFamily="34" charset="0"/>
              </a:rPr>
              <a:t>logos</a:t>
            </a:r>
            <a:r>
              <a:rPr lang="en-US" sz="2800" b="1"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587346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2677656"/>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What’s a doxology?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Doxa = Greek word for </a:t>
            </a:r>
            <a:r>
              <a:rPr lang="en-US" sz="2800" b="1" i="1" dirty="0">
                <a:solidFill>
                  <a:schemeClr val="bg1"/>
                </a:solidFill>
                <a:latin typeface="Calibri" panose="020F0502020204030204" pitchFamily="34" charset="0"/>
                <a:cs typeface="Calibri" panose="020F0502020204030204" pitchFamily="34" charset="0"/>
              </a:rPr>
              <a:t>glory</a:t>
            </a:r>
          </a:p>
          <a:p>
            <a:pPr marL="288925" indent="-288925">
              <a:buClr>
                <a:schemeClr val="bg1"/>
              </a:buClr>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Logy = Greek for spoken word (</a:t>
            </a:r>
            <a:r>
              <a:rPr lang="en-US" sz="2800" b="1" i="1" dirty="0">
                <a:solidFill>
                  <a:schemeClr val="bg1"/>
                </a:solidFill>
                <a:latin typeface="Calibri" panose="020F0502020204030204" pitchFamily="34" charset="0"/>
                <a:cs typeface="Calibri" panose="020F0502020204030204" pitchFamily="34" charset="0"/>
              </a:rPr>
              <a:t>logos</a:t>
            </a:r>
            <a:r>
              <a:rPr lang="en-US" sz="2800" b="1" dirty="0">
                <a:solidFill>
                  <a:schemeClr val="bg1"/>
                </a:solidFill>
                <a:latin typeface="Calibri" panose="020F0502020204030204" pitchFamily="34" charset="0"/>
                <a:cs typeface="Calibri" panose="020F0502020204030204" pitchFamily="34" charset="0"/>
              </a:rPr>
              <a:t>)</a:t>
            </a:r>
          </a:p>
          <a:p>
            <a:pPr marL="288925" indent="-288925">
              <a:buClr>
                <a:schemeClr val="bg1"/>
              </a:buClr>
              <a:buFont typeface="Arial" panose="020B0604020202020204" pitchFamily="34" charset="0"/>
              <a:buChar char="•"/>
            </a:pPr>
            <a:endParaRPr lang="en-US" sz="2800" b="1" i="1" dirty="0">
              <a:solidFill>
                <a:schemeClr val="bg1"/>
              </a:solidFill>
              <a:latin typeface="Calibri" panose="020F0502020204030204" pitchFamily="34" charset="0"/>
              <a:cs typeface="Calibri" panose="020F0502020204030204" pitchFamily="34" charset="0"/>
            </a:endParaRP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 is subject, what is verb?</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020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3108543"/>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What’s a doxology?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Doxa = Greek word for </a:t>
            </a:r>
            <a:r>
              <a:rPr lang="en-US" sz="2800" b="1" i="1" dirty="0">
                <a:solidFill>
                  <a:schemeClr val="bg1"/>
                </a:solidFill>
                <a:latin typeface="Calibri" panose="020F0502020204030204" pitchFamily="34" charset="0"/>
                <a:cs typeface="Calibri" panose="020F0502020204030204" pitchFamily="34" charset="0"/>
              </a:rPr>
              <a:t>glory</a:t>
            </a:r>
          </a:p>
          <a:p>
            <a:pPr marL="288925" indent="-288925">
              <a:buClr>
                <a:schemeClr val="bg1"/>
              </a:buClr>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Logy = Greek for spoken word (</a:t>
            </a:r>
            <a:r>
              <a:rPr lang="en-US" sz="2800" b="1" i="1" dirty="0">
                <a:solidFill>
                  <a:schemeClr val="bg1"/>
                </a:solidFill>
                <a:latin typeface="Calibri" panose="020F0502020204030204" pitchFamily="34" charset="0"/>
                <a:cs typeface="Calibri" panose="020F0502020204030204" pitchFamily="34" charset="0"/>
              </a:rPr>
              <a:t>logos</a:t>
            </a:r>
            <a:r>
              <a:rPr lang="en-US" sz="2800" b="1" dirty="0">
                <a:solidFill>
                  <a:schemeClr val="bg1"/>
                </a:solidFill>
                <a:latin typeface="Calibri" panose="020F0502020204030204" pitchFamily="34" charset="0"/>
                <a:cs typeface="Calibri" panose="020F0502020204030204" pitchFamily="34" charset="0"/>
              </a:rPr>
              <a:t>)</a:t>
            </a:r>
          </a:p>
          <a:p>
            <a:pPr marL="288925" indent="-288925">
              <a:buClr>
                <a:schemeClr val="bg1"/>
              </a:buClr>
              <a:buFont typeface="Arial" panose="020B0604020202020204" pitchFamily="34" charset="0"/>
              <a:buChar char="•"/>
            </a:pPr>
            <a:endParaRPr lang="en-US" sz="2800" b="1" i="1" dirty="0">
              <a:solidFill>
                <a:schemeClr val="bg1"/>
              </a:solidFill>
              <a:latin typeface="Calibri" panose="020F0502020204030204" pitchFamily="34" charset="0"/>
              <a:cs typeface="Calibri" panose="020F0502020204030204" pitchFamily="34" charset="0"/>
            </a:endParaRP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 is subject, what is verb?</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Implied subject</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96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3" name="Oval 2">
            <a:extLst>
              <a:ext uri="{FF2B5EF4-FFF2-40B4-BE49-F238E27FC236}">
                <a16:creationId xmlns:a16="http://schemas.microsoft.com/office/drawing/2014/main" id="{A4926B02-D6F1-ED29-F421-A8A54134FCAA}"/>
              </a:ext>
            </a:extLst>
          </p:cNvPr>
          <p:cNvSpPr/>
          <p:nvPr/>
        </p:nvSpPr>
        <p:spPr>
          <a:xfrm>
            <a:off x="8714960" y="1013791"/>
            <a:ext cx="1006048" cy="45231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3539430"/>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What’s a doxology?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Doxa = Greek word for </a:t>
            </a:r>
            <a:r>
              <a:rPr lang="en-US" sz="2800" b="1" i="1" dirty="0">
                <a:solidFill>
                  <a:schemeClr val="bg1"/>
                </a:solidFill>
                <a:latin typeface="Calibri" panose="020F0502020204030204" pitchFamily="34" charset="0"/>
                <a:cs typeface="Calibri" panose="020F0502020204030204" pitchFamily="34" charset="0"/>
              </a:rPr>
              <a:t>glory</a:t>
            </a:r>
          </a:p>
          <a:p>
            <a:pPr marL="288925" indent="-288925">
              <a:buClr>
                <a:schemeClr val="bg1"/>
              </a:buClr>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Logy = Greek for spoken word (</a:t>
            </a:r>
            <a:r>
              <a:rPr lang="en-US" sz="2800" b="1" i="1" dirty="0">
                <a:solidFill>
                  <a:schemeClr val="bg1"/>
                </a:solidFill>
                <a:latin typeface="Calibri" panose="020F0502020204030204" pitchFamily="34" charset="0"/>
                <a:cs typeface="Calibri" panose="020F0502020204030204" pitchFamily="34" charset="0"/>
              </a:rPr>
              <a:t>logos</a:t>
            </a:r>
            <a:r>
              <a:rPr lang="en-US" sz="2800" b="1" dirty="0">
                <a:solidFill>
                  <a:schemeClr val="bg1"/>
                </a:solidFill>
                <a:latin typeface="Calibri" panose="020F0502020204030204" pitchFamily="34" charset="0"/>
                <a:cs typeface="Calibri" panose="020F0502020204030204" pitchFamily="34" charset="0"/>
              </a:rPr>
              <a:t>)</a:t>
            </a:r>
          </a:p>
          <a:p>
            <a:pPr marL="288925" indent="-288925">
              <a:buClr>
                <a:schemeClr val="bg1"/>
              </a:buClr>
              <a:buFont typeface="Arial" panose="020B0604020202020204" pitchFamily="34" charset="0"/>
              <a:buChar char="•"/>
            </a:pPr>
            <a:endParaRPr lang="en-US" sz="2800" b="1" i="1" dirty="0">
              <a:solidFill>
                <a:schemeClr val="bg1"/>
              </a:solidFill>
              <a:latin typeface="Calibri" panose="020F0502020204030204" pitchFamily="34" charset="0"/>
              <a:cs typeface="Calibri" panose="020F0502020204030204" pitchFamily="34" charset="0"/>
            </a:endParaRP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 is subject, what is verb?</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Implied subject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To Him—obviously God</a:t>
            </a:r>
            <a:endParaRPr lang="en-US" sz="2400" b="1" dirty="0">
              <a:solidFill>
                <a:schemeClr val="bg1"/>
              </a:solidFill>
              <a:latin typeface="Calibri" panose="020F0502020204030204" pitchFamily="34" charset="0"/>
              <a:cs typeface="Calibri" panose="020F0502020204030204" pitchFamily="34" charset="0"/>
            </a:endParaRPr>
          </a:p>
        </p:txBody>
      </p:sp>
      <p:sp>
        <p:nvSpPr>
          <p:cNvPr id="5" name="Oval 4">
            <a:extLst>
              <a:ext uri="{FF2B5EF4-FFF2-40B4-BE49-F238E27FC236}">
                <a16:creationId xmlns:a16="http://schemas.microsoft.com/office/drawing/2014/main" id="{B8B51525-EA2A-867A-883A-ED18B5CC184F}"/>
              </a:ext>
            </a:extLst>
          </p:cNvPr>
          <p:cNvSpPr/>
          <p:nvPr/>
        </p:nvSpPr>
        <p:spPr>
          <a:xfrm>
            <a:off x="7933082" y="5391898"/>
            <a:ext cx="1006048" cy="452311"/>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FF0000"/>
                </a:solidFill>
              </a:ln>
            </a:endParaRPr>
          </a:p>
        </p:txBody>
      </p:sp>
    </p:spTree>
    <p:extLst>
      <p:ext uri="{BB962C8B-B14F-4D97-AF65-F5344CB8AC3E}">
        <p14:creationId xmlns:p14="http://schemas.microsoft.com/office/powerpoint/2010/main" val="633599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470992" y="288398"/>
            <a:ext cx="4685181"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You and His Eternal Plan</a:t>
            </a:r>
          </a:p>
        </p:txBody>
      </p:sp>
      <p:sp>
        <p:nvSpPr>
          <p:cNvPr id="2" name="TextBox 1">
            <a:extLst>
              <a:ext uri="{FF2B5EF4-FFF2-40B4-BE49-F238E27FC236}">
                <a16:creationId xmlns:a16="http://schemas.microsoft.com/office/drawing/2014/main" id="{D14D9CD3-462A-A277-765F-E9383995E7D8}"/>
              </a:ext>
            </a:extLst>
          </p:cNvPr>
          <p:cNvSpPr txBox="1"/>
          <p:nvPr/>
        </p:nvSpPr>
        <p:spPr>
          <a:xfrm>
            <a:off x="7017027" y="546643"/>
            <a:ext cx="4585250" cy="6063198"/>
          </a:xfrm>
          <a:prstGeom prst="rect">
            <a:avLst/>
          </a:prstGeom>
          <a:noFill/>
        </p:spPr>
        <p:txBody>
          <a:bodyPr wrap="square" rtlCol="0">
            <a:spAutoFit/>
          </a:bodyPr>
          <a:lstStyle/>
          <a:p>
            <a:pPr marR="0" algn="ctr" rtl="0"/>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800" b="1" u="none" strike="noStrike" baseline="0" dirty="0">
                <a:solidFill>
                  <a:schemeClr val="bg1"/>
                </a:solidFill>
                <a:latin typeface="Calibri" panose="020F0502020204030204" pitchFamily="34" charset="0"/>
                <a:cs typeface="Calibri" panose="020F0502020204030204" pitchFamily="34" charset="0"/>
              </a:rPr>
              <a:t>Romans 16:23-25</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Now to Him who is able to establish you according to my gospel and the preaching of Jesus Christ, according to the revelation of the mystery kept secret since the world began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but now made manifest, and by the prophetic Scriptures made known to all nations, according to the commandment of the everlasting God, for obedience to the faith—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to God, alone wise, be glory through Jesus Christ forever. Amen. </a:t>
            </a:r>
            <a:endParaRPr lang="en-US" sz="2400" b="1" dirty="0">
              <a:solidFill>
                <a:schemeClr val="bg1"/>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9B17BC80-CB94-2391-71ED-C7B7D35250F9}"/>
              </a:ext>
            </a:extLst>
          </p:cNvPr>
          <p:cNvSpPr txBox="1"/>
          <p:nvPr/>
        </p:nvSpPr>
        <p:spPr>
          <a:xfrm>
            <a:off x="636104" y="1649897"/>
            <a:ext cx="6202018" cy="3970318"/>
          </a:xfrm>
          <a:prstGeom prst="rect">
            <a:avLst/>
          </a:prstGeom>
          <a:noFill/>
        </p:spPr>
        <p:txBody>
          <a:bodyPr wrap="square" rtlCol="0">
            <a:spAutoFit/>
          </a:bodyPr>
          <a:lstStyle/>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An Amazing Doxology</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What’s a doxology?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Doxa = Greek word for </a:t>
            </a:r>
            <a:r>
              <a:rPr lang="en-US" sz="2800" b="1" i="1" dirty="0">
                <a:solidFill>
                  <a:schemeClr val="bg1"/>
                </a:solidFill>
                <a:latin typeface="Calibri" panose="020F0502020204030204" pitchFamily="34" charset="0"/>
                <a:cs typeface="Calibri" panose="020F0502020204030204" pitchFamily="34" charset="0"/>
              </a:rPr>
              <a:t>glory</a:t>
            </a:r>
          </a:p>
          <a:p>
            <a:pPr marL="288925" indent="-288925">
              <a:buClr>
                <a:schemeClr val="bg1"/>
              </a:buClr>
              <a:buFont typeface="Arial" panose="020B0604020202020204" pitchFamily="34" charset="0"/>
              <a:buChar char="•"/>
            </a:pPr>
            <a:r>
              <a:rPr lang="en-US" sz="2800" b="1" i="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Logy = Greek for spoken word (</a:t>
            </a:r>
            <a:r>
              <a:rPr lang="en-US" sz="2800" b="1" i="1" dirty="0">
                <a:solidFill>
                  <a:schemeClr val="bg1"/>
                </a:solidFill>
                <a:latin typeface="Calibri" panose="020F0502020204030204" pitchFamily="34" charset="0"/>
                <a:cs typeface="Calibri" panose="020F0502020204030204" pitchFamily="34" charset="0"/>
              </a:rPr>
              <a:t>logos</a:t>
            </a:r>
            <a:r>
              <a:rPr lang="en-US" sz="2800" b="1" dirty="0">
                <a:solidFill>
                  <a:schemeClr val="bg1"/>
                </a:solidFill>
                <a:latin typeface="Calibri" panose="020F0502020204030204" pitchFamily="34" charset="0"/>
                <a:cs typeface="Calibri" panose="020F0502020204030204" pitchFamily="34" charset="0"/>
              </a:rPr>
              <a:t>)</a:t>
            </a:r>
          </a:p>
          <a:p>
            <a:pPr marL="288925" indent="-288925">
              <a:buClr>
                <a:schemeClr val="bg1"/>
              </a:buClr>
              <a:buFont typeface="Arial" panose="020B0604020202020204" pitchFamily="34" charset="0"/>
              <a:buChar char="•"/>
            </a:pPr>
            <a:endParaRPr lang="en-US" sz="2800" b="1" i="1" dirty="0">
              <a:solidFill>
                <a:schemeClr val="bg1"/>
              </a:solidFill>
              <a:latin typeface="Calibri" panose="020F0502020204030204" pitchFamily="34" charset="0"/>
              <a:cs typeface="Calibri" panose="020F0502020204030204" pitchFamily="34" charset="0"/>
            </a:endParaRP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 is subject, what is verb?</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Implied subject </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To Him—obviously God</a:t>
            </a:r>
          </a:p>
          <a:p>
            <a:pPr marL="288925" indent="-288925">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 What is verb?</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0628340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11891</TotalTime>
  <Words>2815</Words>
  <Application>Microsoft Office PowerPoint</Application>
  <PresentationFormat>Widescreen</PresentationFormat>
  <Paragraphs>243</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Cambria</vt:lpstr>
      <vt:lpstr>Office Theme</vt:lpstr>
      <vt:lpstr>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 You and His Eternal Plan</vt:lpstr>
      <vt:lpstr>Becoming Part of the Eternal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168</cp:revision>
  <cp:lastPrinted>2023-01-08T21:09:27Z</cp:lastPrinted>
  <dcterms:modified xsi:type="dcterms:W3CDTF">2023-01-08T22:50:13Z</dcterms:modified>
</cp:coreProperties>
</file>