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F29D-3605-29B1-42B2-838E8ECA3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6CEC3-E6C1-B9D8-42F5-0CBA98753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35354-25E5-CCE9-FEB9-05F30EB7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72051-4588-AF26-93D3-2C6317E0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9692-8F13-7A17-B5A0-758DD40E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551EDE6-842A-4C7F-7218-C1F1F5EC7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EBD0-7652-2FFD-B428-CEF32298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695B9-AAD8-5D8C-0FC9-6E5022DBB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4D3A1-BDA1-17F5-CAAD-90566622E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519F7-4B0F-7CFC-3920-1C65291A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15DDA-776B-1309-007E-3F2CC849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632C3-329D-BDE2-A1D6-9AED9456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586B-A042-342D-0199-A06E8EA6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D08EA-6EBF-BCE0-C625-49BDFD8DE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F32AD-2A3C-088C-4966-461EDE14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EEFF7-B481-06AA-D281-6BF7CDC5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1F34B-9858-8133-8530-6F966B9C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74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4801-46A3-C0E5-6633-A09713BEE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4F85A-A10F-25E0-4C51-F2563AFF9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68BCA-6E57-D6AF-EB54-CF5C9E08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0F30D-FA8B-F5F4-7055-9D3AE54B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5E3F-1DBC-A54C-7E70-6F8B86C9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3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FA13BFD7-4F93-1CE6-6568-94180407F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9F61B-FFAF-A56A-41FC-BE83EEB73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20" y="1548713"/>
            <a:ext cx="11206580" cy="5136171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127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FF04A0B0-34C0-1B8D-A670-A451B52D2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9F61B-FFAF-A56A-41FC-BE83EEB73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08" y="2693773"/>
            <a:ext cx="11137557" cy="401182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510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FC7B5-9D17-13E8-72DD-7012A092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2C14F-AC18-538B-D384-737CAB58F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73B79-FE10-26D9-43FA-5A81571DF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3448C-F555-B4BC-A09F-5F677CAD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43956-0826-952A-85A9-C2560BC1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2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6ABB-A8A4-5A36-1354-00C4560A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F6F3A-75D9-617C-359B-8204BCE90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548C1-BBCB-4CEF-68DF-6BBDD8C45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F5FC3-26C2-B585-1A7A-47475FC2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2E532-0D18-2447-F9A5-23A269B6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A227D-F7B1-DE92-6F7E-71082E46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7CA7-7C8E-4CD3-0223-65EB5168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6CB88-D900-C58D-B0E1-FB2567A29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527D0-5E2C-F890-6F5E-413FF87EB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2105-F099-E558-87E6-53BF99F23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9C1BF-7B20-F9F3-E3B4-2A23B9892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5F87B-E787-C01B-80F4-1B7BD438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D8BA09-DF74-5726-0841-015BF684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8F06E-85D6-A3AC-E4C7-CB201010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8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A918-7F62-0291-AB26-EE1F3610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B4C9C-288C-269D-1792-F3A48BA7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A58F2E-B5A2-225D-6EB0-788846421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5BC4C-7D52-CA90-1B3B-E6256802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5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FD6442-6673-3F50-D203-FD017604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0706A-481D-DE19-175F-7E3E9B38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CC5B4-806A-E84E-7FCB-7FBCD2B1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1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5327-4BCB-A90C-6B3C-8D152468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9D1F-F6BC-9C40-36F5-7B5D7AE98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11453-6617-64E6-427B-93C9527FF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5FF13-F23E-050E-07CB-168470A3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15A43-6C42-C89E-8C2A-3E4E15C1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C06BD-CA6A-BC2B-0D88-75F99411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2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50990-74CD-D6A1-E345-389601FC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89C39-8A82-A948-0C04-CC115678E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9FA7E-AC9C-AD05-A4FD-1EDEF53B4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77EE6-8B6B-4670-A158-2A7CCD573F2B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A46A-CAC4-57F3-935D-6EBCB2DA2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32684-6045-F428-5B0E-E3B4B310E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D944-FE04-4C94-88DE-4B8F7BEA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7CFA96C-A403-9CC1-8116-FA327D137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 r="721" b="75879"/>
          <a:stretch/>
        </p:blipFill>
        <p:spPr>
          <a:xfrm>
            <a:off x="0" y="669302"/>
            <a:ext cx="12104016" cy="9849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512915" y="1654232"/>
            <a:ext cx="10365971" cy="1766455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916" y="1712423"/>
            <a:ext cx="10679084" cy="5022339"/>
          </a:xfrm>
        </p:spPr>
        <p:txBody>
          <a:bodyPr>
            <a:normAutofit/>
          </a:bodyPr>
          <a:lstStyle/>
          <a:p>
            <a:r>
              <a:rPr lang="en-US" sz="2600" dirty="0"/>
              <a:t>Those who trust their own righteousness will be brought low and condemned (Luke 18:14)</a:t>
            </a:r>
          </a:p>
          <a:p>
            <a:r>
              <a:rPr lang="en-US" sz="2600" dirty="0"/>
              <a:t>Those who trust in God’s righteousness submit to God’s way as the best way (Luke 18:13-14; Luke 22:42)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42634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7CFA96C-A403-9CC1-8116-FA327D13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512915" y="2576944"/>
            <a:ext cx="10365971" cy="2435631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916" y="2635136"/>
            <a:ext cx="10482349" cy="2377439"/>
          </a:xfrm>
        </p:spPr>
        <p:txBody>
          <a:bodyPr>
            <a:normAutofit/>
          </a:bodyPr>
          <a:lstStyle/>
          <a:p>
            <a:r>
              <a:rPr lang="en-US" sz="2600" dirty="0"/>
              <a:t>Doing so led to transgressing the commandments of God (15:3-6)</a:t>
            </a:r>
          </a:p>
          <a:p>
            <a:r>
              <a:rPr lang="en-US" sz="2600" dirty="0"/>
              <a:t>Doing so led to vain worship (15:8-9)</a:t>
            </a:r>
          </a:p>
          <a:p>
            <a:r>
              <a:rPr lang="en-US" sz="2600" dirty="0"/>
              <a:t>Doing so led to their demise and those who followed them (15:13-14)</a:t>
            </a:r>
          </a:p>
          <a:p>
            <a:r>
              <a:rPr lang="en-US" sz="2600" dirty="0"/>
              <a:t>Those who respect God’s commands will exalt God’s will over their own (Matt. 7:21-23)</a:t>
            </a:r>
          </a:p>
        </p:txBody>
      </p:sp>
      <p:pic>
        <p:nvPicPr>
          <p:cNvPr id="6" name="Picture 5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93229B68-E983-A297-5158-653BA420D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8" b="63576"/>
          <a:stretch/>
        </p:blipFill>
        <p:spPr>
          <a:xfrm>
            <a:off x="0" y="1562793"/>
            <a:ext cx="12192000" cy="9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7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7CFA96C-A403-9CC1-8116-FA327D13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512915" y="3374969"/>
            <a:ext cx="10465725" cy="1637607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916" y="3483040"/>
            <a:ext cx="10548851" cy="1579414"/>
          </a:xfrm>
        </p:spPr>
        <p:txBody>
          <a:bodyPr>
            <a:normAutofit/>
          </a:bodyPr>
          <a:lstStyle/>
          <a:p>
            <a:r>
              <a:rPr lang="en-US" sz="2600" dirty="0"/>
              <a:t>They left parts of God’s will “undone” (Matt. 5:19; 23:23)</a:t>
            </a:r>
          </a:p>
          <a:p>
            <a:r>
              <a:rPr lang="en-US" sz="2600" dirty="0"/>
              <a:t>To keep only part of the law is to violate the whole law (Jas. 2:10)</a:t>
            </a:r>
          </a:p>
          <a:p>
            <a:r>
              <a:rPr lang="en-US" sz="2600" dirty="0"/>
              <a:t>Rather than pick and choose, we must hear AND THEN DO (Matt. 7:24-27)</a:t>
            </a:r>
          </a:p>
        </p:txBody>
      </p:sp>
      <p:pic>
        <p:nvPicPr>
          <p:cNvPr id="6" name="Picture 5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93229B68-E983-A297-5158-653BA420D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8" b="63576"/>
          <a:stretch/>
        </p:blipFill>
        <p:spPr>
          <a:xfrm>
            <a:off x="0" y="1562793"/>
            <a:ext cx="12192000" cy="93518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1209C17-B05A-E752-831A-E858822BA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4" b="50000"/>
          <a:stretch/>
        </p:blipFill>
        <p:spPr>
          <a:xfrm>
            <a:off x="0" y="2497973"/>
            <a:ext cx="12192000" cy="9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7CFA96C-A403-9CC1-8116-FA327D13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512915" y="4355873"/>
            <a:ext cx="10465725" cy="1820478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916" y="4405753"/>
            <a:ext cx="10548851" cy="1820478"/>
          </a:xfrm>
        </p:spPr>
        <p:txBody>
          <a:bodyPr>
            <a:normAutofit/>
          </a:bodyPr>
          <a:lstStyle/>
          <a:p>
            <a:r>
              <a:rPr lang="en-US" sz="2600" dirty="0"/>
              <a:t>They outwardly appeared godly and righteous, but inwardly they were unclean and lawless</a:t>
            </a:r>
          </a:p>
          <a:p>
            <a:r>
              <a:rPr lang="en-US" sz="2600" dirty="0"/>
              <a:t>True righteousness requires genuine “obedience” from “the heart” </a:t>
            </a:r>
            <a:br>
              <a:rPr lang="en-US" sz="2600" dirty="0"/>
            </a:br>
            <a:r>
              <a:rPr lang="en-US" sz="2600" dirty="0"/>
              <a:t>(Rom. 6:17; Matt. 15:8; Josh. 24:14; John 4:24; Jer. 31:31-33; 1 Sam. 16:7)</a:t>
            </a:r>
          </a:p>
        </p:txBody>
      </p:sp>
      <p:pic>
        <p:nvPicPr>
          <p:cNvPr id="6" name="Picture 5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93229B68-E983-A297-5158-653BA420D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8" b="63576"/>
          <a:stretch/>
        </p:blipFill>
        <p:spPr>
          <a:xfrm>
            <a:off x="0" y="1562793"/>
            <a:ext cx="12192000" cy="93518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1209C17-B05A-E752-831A-E858822BA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4" b="50000"/>
          <a:stretch/>
        </p:blipFill>
        <p:spPr>
          <a:xfrm>
            <a:off x="0" y="2497973"/>
            <a:ext cx="12192000" cy="931028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F1428105-119D-6619-0C11-49F4F1A9A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7576"/>
          <a:stretch/>
        </p:blipFill>
        <p:spPr>
          <a:xfrm>
            <a:off x="0" y="3429000"/>
            <a:ext cx="12192000" cy="85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7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7CFA96C-A403-9CC1-8116-FA327D13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512915" y="5237028"/>
            <a:ext cx="9966961" cy="1454720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916" y="5286907"/>
            <a:ext cx="9792393" cy="1330026"/>
          </a:xfrm>
        </p:spPr>
        <p:txBody>
          <a:bodyPr>
            <a:normAutofit/>
          </a:bodyPr>
          <a:lstStyle/>
          <a:p>
            <a:r>
              <a:rPr lang="en-US" sz="2600" dirty="0"/>
              <a:t>God’s people should be more concerned with what God “sees” and “knows” (Matt. 6:4, 6, 18 + 6:8, 32; 7:11)</a:t>
            </a:r>
          </a:p>
          <a:p>
            <a:r>
              <a:rPr lang="en-US" sz="2600" dirty="0"/>
              <a:t>God’s people should seek to be pleasing to God, not man (Gal. 1:10)</a:t>
            </a:r>
          </a:p>
        </p:txBody>
      </p:sp>
      <p:pic>
        <p:nvPicPr>
          <p:cNvPr id="6" name="Picture 5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93229B68-E983-A297-5158-653BA420D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8" b="63576"/>
          <a:stretch/>
        </p:blipFill>
        <p:spPr>
          <a:xfrm>
            <a:off x="0" y="1562793"/>
            <a:ext cx="12192000" cy="93518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1209C17-B05A-E752-831A-E858822BA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4" b="50000"/>
          <a:stretch/>
        </p:blipFill>
        <p:spPr>
          <a:xfrm>
            <a:off x="0" y="2497973"/>
            <a:ext cx="12192000" cy="931028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F1428105-119D-6619-0C11-49F4F1A9A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7576"/>
          <a:stretch/>
        </p:blipFill>
        <p:spPr>
          <a:xfrm>
            <a:off x="0" y="3429000"/>
            <a:ext cx="12192000" cy="852055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A2A798D-DDC2-ED54-9168-1643815653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4" b="24485"/>
          <a:stretch/>
        </p:blipFill>
        <p:spPr>
          <a:xfrm>
            <a:off x="0" y="4281055"/>
            <a:ext cx="12192000" cy="8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67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7CFA96C-A403-9CC1-8116-FA327D13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93229B68-E983-A297-5158-653BA420D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8" b="63576"/>
          <a:stretch/>
        </p:blipFill>
        <p:spPr>
          <a:xfrm>
            <a:off x="0" y="1562793"/>
            <a:ext cx="12192000" cy="93518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1209C17-B05A-E752-831A-E858822BA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4" b="50000"/>
          <a:stretch/>
        </p:blipFill>
        <p:spPr>
          <a:xfrm>
            <a:off x="0" y="2497973"/>
            <a:ext cx="12192000" cy="931028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F1428105-119D-6619-0C11-49F4F1A9A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7576"/>
          <a:stretch/>
        </p:blipFill>
        <p:spPr>
          <a:xfrm>
            <a:off x="0" y="3429000"/>
            <a:ext cx="12192000" cy="852055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A2A798D-DDC2-ED54-9168-1643815653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4" b="24485"/>
          <a:stretch/>
        </p:blipFill>
        <p:spPr>
          <a:xfrm>
            <a:off x="0" y="4281055"/>
            <a:ext cx="12192000" cy="897782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49176AD9-C481-CBAA-05CD-9BB5EA6DE1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5" b="10666"/>
          <a:stretch/>
        </p:blipFill>
        <p:spPr>
          <a:xfrm>
            <a:off x="0" y="5178836"/>
            <a:ext cx="12192000" cy="9476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512916" y="6109867"/>
            <a:ext cx="8927869" cy="73982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916" y="6134806"/>
            <a:ext cx="9024986" cy="75645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God’s people must not only talk the talk, but walk the walk </a:t>
            </a:r>
            <a:br>
              <a:rPr lang="en-US" sz="2600" dirty="0"/>
            </a:br>
            <a:r>
              <a:rPr lang="en-US" sz="2600" dirty="0"/>
              <a:t>(Rom. 2:21-24; Luke 6:46; Matt. 7:21; Jas. 1:22-25; 1 John 1:7)</a:t>
            </a:r>
          </a:p>
        </p:txBody>
      </p:sp>
    </p:spTree>
    <p:extLst>
      <p:ext uri="{BB962C8B-B14F-4D97-AF65-F5344CB8AC3E}">
        <p14:creationId xmlns:p14="http://schemas.microsoft.com/office/powerpoint/2010/main" val="106608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DE598-1147-AD6C-652E-6D993602152F}"/>
              </a:ext>
            </a:extLst>
          </p:cNvPr>
          <p:cNvSpPr/>
          <p:nvPr/>
        </p:nvSpPr>
        <p:spPr>
          <a:xfrm>
            <a:off x="1404851" y="2485504"/>
            <a:ext cx="9343507" cy="4220096"/>
          </a:xfrm>
          <a:prstGeom prst="roundRect">
            <a:avLst>
              <a:gd name="adj" fmla="val 12136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3A4E-F4A5-7F32-DA3E-C498ABF1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099" y="2651761"/>
            <a:ext cx="9115317" cy="40538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Believe Jesus is the Son of God – Mark 16:16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Repent of your sins and turn to God – Acts 17:30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Confess your faith in Jesus Christ – Romans 10:10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Be immersed into Christ – Mark 16:16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Live faithfully according to His righteousness – Matthew 5:20</a:t>
            </a:r>
          </a:p>
        </p:txBody>
      </p:sp>
    </p:spTree>
    <p:extLst>
      <p:ext uri="{BB962C8B-B14F-4D97-AF65-F5344CB8AC3E}">
        <p14:creationId xmlns:p14="http://schemas.microsoft.com/office/powerpoint/2010/main" val="189001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349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2023-01-06T01:26:04Z</dcterms:created>
  <dcterms:modified xsi:type="dcterms:W3CDTF">2023-01-08T13:42:09Z</dcterms:modified>
</cp:coreProperties>
</file>