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1559" r:id="rId3"/>
    <p:sldId id="1445" r:id="rId4"/>
    <p:sldId id="1557" r:id="rId5"/>
    <p:sldId id="1560" r:id="rId6"/>
    <p:sldId id="1561" r:id="rId7"/>
    <p:sldId id="1562" r:id="rId8"/>
    <p:sldId id="1563" r:id="rId9"/>
    <p:sldId id="1564" r:id="rId10"/>
    <p:sldId id="1558" r:id="rId11"/>
    <p:sldId id="1565" r:id="rId12"/>
    <p:sldId id="1566" r:id="rId13"/>
    <p:sldId id="1567" r:id="rId14"/>
    <p:sldId id="1568" r:id="rId15"/>
    <p:sldId id="1569" r:id="rId16"/>
    <p:sldId id="1570" r:id="rId17"/>
    <p:sldId id="1571" r:id="rId18"/>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2" d="100"/>
          <a:sy n="92" d="100"/>
        </p:scale>
        <p:origin x="108" y="444"/>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0786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1654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4998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087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067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4122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6023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918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6829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0246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2686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442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375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5978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1399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1857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62127"/>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br>
              <a:rPr lang="en-US" sz="6000" b="1" dirty="0"/>
            </a:br>
            <a:r>
              <a:rPr lang="en-US" sz="6000" b="1" dirty="0"/>
              <a:t>Decoding Justification by Works</a:t>
            </a:r>
            <a:br>
              <a:rPr lang="en-US" sz="5400" b="1" dirty="0"/>
            </a:br>
            <a:br>
              <a:rPr lang="en-US" sz="5400" b="1" dirty="0"/>
            </a:br>
            <a:r>
              <a:rPr lang="en-US" sz="4400" b="1" dirty="0"/>
              <a:t>Palm Beach Lakes</a:t>
            </a:r>
            <a:br>
              <a:rPr lang="en-US" sz="4400" b="1" dirty="0"/>
            </a:br>
            <a:r>
              <a:rPr lang="en-US" sz="2400" b="1" dirty="0"/>
              <a:t> </a:t>
            </a:r>
            <a:br>
              <a:rPr lang="en-US" sz="4400" b="1" dirty="0"/>
            </a:br>
            <a:r>
              <a:rPr lang="en-US" sz="2800" b="1" dirty="0"/>
              <a:t>Dan Jenkins</a:t>
            </a:r>
            <a:br>
              <a:rPr lang="en-US" sz="5400" b="1" dirty="0"/>
            </a:br>
            <a:endParaRPr sz="5400" dirty="0"/>
          </a:p>
        </p:txBody>
      </p:sp>
      <p:sp>
        <p:nvSpPr>
          <p:cNvPr id="81" name="Google Shape;81;p13"/>
          <p:cNvSpPr txBox="1">
            <a:spLocks noGrp="1"/>
          </p:cNvSpPr>
          <p:nvPr>
            <p:ph type="subTitle" idx="1"/>
          </p:nvPr>
        </p:nvSpPr>
        <p:spPr>
          <a:xfrm>
            <a:off x="6298163" y="6113695"/>
            <a:ext cx="5659114"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December 2022-February 2023</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707886"/>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802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1323439"/>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833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1785104"/>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436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2285241"/>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faith</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4078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2785378"/>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faith</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872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3285515"/>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works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36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3785652"/>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works</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works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2199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Does Truth Need Decoding?</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4486485"/>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marL="288925" lvl="3" indent="-288925" algn="just" defTabSz="457200">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grace</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faith</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over</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emphasize works</a:t>
            </a:r>
          </a:p>
          <a:p>
            <a:pPr marL="288925" lvl="3" indent="-288925" algn="just" defTabSz="457200">
              <a:spcAft>
                <a:spcPts val="300"/>
              </a:spcAft>
              <a:buClr>
                <a:schemeClr val="bg1"/>
              </a:buClr>
              <a:buFont typeface="Arial" panose="020B0604020202020204" pitchFamily="34" charset="0"/>
              <a:buChar char="•"/>
              <a:tabLst>
                <a:tab pos="1147763" algn="l"/>
                <a:tab pos="1258888" algn="l"/>
              </a:tabLst>
            </a:pP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There are those who </a:t>
            </a:r>
            <a:r>
              <a:rPr lang="en-US" sz="3000" b="1" i="1" dirty="0">
                <a:solidFill>
                  <a:schemeClr val="bg1"/>
                </a:solidFill>
                <a:latin typeface="Calibri" panose="020F0502020204030204" pitchFamily="34" charset="0"/>
                <a:ea typeface="Times New Roman" panose="02020603050405020304" pitchFamily="18" charset="0"/>
                <a:cs typeface="Calibri" panose="020F0502020204030204" pitchFamily="34" charset="0"/>
              </a:rPr>
              <a:t>under </a:t>
            </a:r>
            <a:r>
              <a:rPr lang="en-US" sz="30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emphasize works</a:t>
            </a:r>
          </a:p>
          <a:p>
            <a:pPr lvl="3" algn="ctr" defTabSz="457200">
              <a:lnSpc>
                <a:spcPct val="150000"/>
              </a:lnSpc>
              <a:buClr>
                <a:schemeClr val="bg1"/>
              </a:buClr>
              <a:tabLst>
                <a:tab pos="1147763" algn="l"/>
                <a:tab pos="1258888" algn="l"/>
              </a:tabLst>
            </a:pPr>
            <a:r>
              <a:rPr lang="en-US" sz="3200" b="1" i="1" dirty="0">
                <a:solidFill>
                  <a:srgbClr val="FFFF00"/>
                </a:solidFill>
                <a:latin typeface="Calibri" panose="020F0502020204030204" pitchFamily="34" charset="0"/>
                <a:ea typeface="Times New Roman" panose="02020603050405020304" pitchFamily="18" charset="0"/>
                <a:cs typeface="Calibri" panose="020F0502020204030204" pitchFamily="34" charset="0"/>
              </a:rPr>
              <a:t>The Bible Shows the Relationship of all Three Words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3306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1138773"/>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Synopsis as Described in the Bulletin</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4133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3447098"/>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Synopsis as Described in the Bulletin</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lvl="3" algn="just" defTabSz="457200">
              <a:spcAft>
                <a:spcPts val="12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It m</a:t>
            </a:r>
            <a:r>
              <a:rPr lang="en-US" sz="2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ay seem strange that Paul says that salvation is “… not of works” (Eph. 2:8) while James says that “…a man is justified by works” (James 2:24). The Holy Spirit gave both of these statements to these inspired men. Many find this so hard to understand. This class will reveal what the Holy Spirit says about grace, faith and works.  </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643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707886"/>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5513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1785104"/>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marL="288925" lvl="3" indent="-288925" algn="just" defTabSz="457200">
              <a:buClr>
                <a:schemeClr val="bg1"/>
              </a:buClr>
              <a:buFont typeface="Arial" panose="020B0604020202020204" pitchFamily="34" charset="0"/>
              <a:buChar char="•"/>
              <a:tabLst>
                <a:tab pos="1147763" algn="l"/>
                <a:tab pos="1258888" algn="l"/>
              </a:tabLst>
            </a:pPr>
            <a:r>
              <a:rPr lang="en-US" sz="32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Three well known, Biblical words will be part of this study</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448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2215991"/>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marL="288925" lvl="3" indent="-288925" algn="just" defTabSz="457200">
              <a:buClr>
                <a:schemeClr val="bg1"/>
              </a:buClr>
              <a:buFont typeface="Arial" panose="020B0604020202020204" pitchFamily="34" charset="0"/>
              <a:buChar char="•"/>
              <a:tabLst>
                <a:tab pos="1147763" algn="l"/>
                <a:tab pos="1258888" algn="l"/>
              </a:tabLst>
            </a:pPr>
            <a:r>
              <a:rPr lang="en-US" sz="32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Three well known, Biblical words will be part of this study</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Grace</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98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2723823"/>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marL="288925" lvl="3" indent="-288925" algn="just" defTabSz="457200">
              <a:buClr>
                <a:schemeClr val="bg1"/>
              </a:buClr>
              <a:buFont typeface="Arial" panose="020B0604020202020204" pitchFamily="34" charset="0"/>
              <a:buChar char="•"/>
              <a:tabLst>
                <a:tab pos="1147763" algn="l"/>
                <a:tab pos="1258888" algn="l"/>
              </a:tabLst>
            </a:pPr>
            <a:r>
              <a:rPr lang="en-US" sz="32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Three well known, Biblical words will be part of this study</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Grace</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Faith</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78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3231654"/>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marL="288925" lvl="3" indent="-288925" algn="just" defTabSz="457200">
              <a:buClr>
                <a:schemeClr val="bg1"/>
              </a:buClr>
              <a:buFont typeface="Arial" panose="020B0604020202020204" pitchFamily="34" charset="0"/>
              <a:buChar char="•"/>
              <a:tabLst>
                <a:tab pos="1147763" algn="l"/>
                <a:tab pos="1258888" algn="l"/>
              </a:tabLst>
            </a:pPr>
            <a:r>
              <a:rPr lang="en-US" sz="32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Three well known, Biblical words will be part of this study</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Grace</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Faith </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Works</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348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802433" y="1602658"/>
            <a:ext cx="10552922" cy="3739485"/>
          </a:xfrm>
          <a:prstGeom prst="rect">
            <a:avLst/>
          </a:prstGeom>
          <a:noFill/>
        </p:spPr>
        <p:txBody>
          <a:bodyPr wrap="square" rtlCol="0">
            <a:spAutoFit/>
          </a:bodyPr>
          <a:lstStyle/>
          <a:p>
            <a:pPr lvl="3" algn="ctr" defTabSz="457200">
              <a:spcAft>
                <a:spcPts val="1200"/>
              </a:spcAft>
              <a:buClr>
                <a:schemeClr val="bg1"/>
              </a:buClr>
              <a:tabLst>
                <a:tab pos="1147763" algn="l"/>
                <a:tab pos="1258888" algn="l"/>
              </a:tabLst>
            </a:pPr>
            <a:r>
              <a:rPr lang="en-US" sz="4000" b="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Decoding Justification by Works</a:t>
            </a:r>
          </a:p>
          <a:p>
            <a:pPr lvl="3" algn="just" defTabSz="457200">
              <a:spcAft>
                <a:spcPts val="1200"/>
              </a:spcAft>
              <a:buClr>
                <a:schemeClr val="bg1"/>
              </a:buClr>
              <a:tabLst>
                <a:tab pos="1147763" algn="l"/>
                <a:tab pos="1258888" algn="l"/>
              </a:tabLst>
            </a:pPr>
            <a:endParaRPr lang="en-US" sz="1800" dirty="0">
              <a:solidFill>
                <a:schemeClr val="bg1"/>
              </a:solidFill>
              <a:latin typeface="Calibri" panose="020F0502020204030204" pitchFamily="34" charset="0"/>
              <a:ea typeface="Times New Roman" panose="02020603050405020304" pitchFamily="18" charset="0"/>
              <a:cs typeface="Calibri" panose="020F0502020204030204" pitchFamily="34" charset="0"/>
            </a:endParaRPr>
          </a:p>
          <a:p>
            <a:pPr marL="288925" lvl="3" indent="-288925" algn="just" defTabSz="457200">
              <a:buClr>
                <a:schemeClr val="bg1"/>
              </a:buClr>
              <a:buFont typeface="Arial" panose="020B0604020202020204" pitchFamily="34" charset="0"/>
              <a:buChar char="•"/>
              <a:tabLst>
                <a:tab pos="1147763" algn="l"/>
                <a:tab pos="1258888" algn="l"/>
              </a:tabLst>
            </a:pPr>
            <a:r>
              <a:rPr lang="en-US" sz="32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Three well known, Biblical words will be part of this study</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Grace</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Faith </a:t>
            </a:r>
          </a:p>
          <a:p>
            <a:pPr lvl="4" algn="just" defTabSz="457200">
              <a:spcAft>
                <a:spcPts val="600"/>
              </a:spcAft>
              <a:buClr>
                <a:schemeClr val="bg1"/>
              </a:buCl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      -  Works</a:t>
            </a:r>
          </a:p>
          <a:p>
            <a:pPr marL="288925" lvl="4" indent="-288925" algn="just" defTabSz="457200">
              <a:spcAft>
                <a:spcPts val="600"/>
              </a:spcAft>
              <a:buClr>
                <a:schemeClr val="bg1"/>
              </a:buClr>
              <a:buFont typeface="Arial" panose="020B0604020202020204" pitchFamily="34" charset="0"/>
              <a:buChar char="•"/>
              <a:tabLst>
                <a:tab pos="1147763" algn="l"/>
                <a:tab pos="1258888" algn="l"/>
              </a:tabLst>
            </a:pPr>
            <a:r>
              <a:rPr lang="en-US" sz="2800" b="1" dirty="0">
                <a:solidFill>
                  <a:schemeClr val="bg1"/>
                </a:solidFill>
                <a:latin typeface="Calibri" panose="020F0502020204030204" pitchFamily="34" charset="0"/>
                <a:ea typeface="Times New Roman" panose="02020603050405020304" pitchFamily="18" charset="0"/>
                <a:cs typeface="Calibri" panose="020F0502020204030204" pitchFamily="34" charset="0"/>
              </a:rPr>
              <a:t>The Bible is NOT responsible for  the “decoding” in this study</a:t>
            </a:r>
            <a:endParaRPr lang="en-US" sz="2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40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506</Words>
  <Application>Microsoft Office PowerPoint</Application>
  <PresentationFormat>Widescreen</PresentationFormat>
  <Paragraphs>84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Cambria</vt:lpstr>
      <vt:lpstr>Office Theme</vt:lpstr>
      <vt:lpstr> Decoding Justification by Works  Palm Beach Lakes   Dan Jenkins </vt:lpstr>
      <vt:lpstr>Introduction</vt:lpstr>
      <vt:lpstr>Introduction</vt:lpstr>
      <vt:lpstr>Introduction</vt:lpstr>
      <vt:lpstr>Introduction</vt:lpstr>
      <vt:lpstr>Introduction</vt:lpstr>
      <vt:lpstr>Introduction</vt:lpstr>
      <vt:lpstr>Introduction</vt:lpstr>
      <vt:lpstr>Introduction</vt:lpstr>
      <vt:lpstr>Does Truth Need Decoding?</vt:lpstr>
      <vt:lpstr>Does Truth Need Decoding?</vt:lpstr>
      <vt:lpstr>Does Truth Need Decoding?</vt:lpstr>
      <vt:lpstr>Does Truth Need Decoding?</vt:lpstr>
      <vt:lpstr>Does Truth Need Decoding?</vt:lpstr>
      <vt:lpstr>Does Truth Need Decoding?</vt:lpstr>
      <vt:lpstr>Does Truth Need Decoding?</vt:lpstr>
      <vt:lpstr>Does Truth Need Decoding?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81</cp:revision>
  <cp:lastPrinted>2022-12-18T12:01:10Z</cp:lastPrinted>
  <dcterms:modified xsi:type="dcterms:W3CDTF">2022-12-18T13:50:25Z</dcterms:modified>
</cp:coreProperties>
</file>