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4AC3-7E52-8893-3B83-DA3ABC91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5C6D0-14FA-F5B6-04DA-25D0E9AEE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1F00C-3B51-A5A0-6E40-BC9C063D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271-2427-410B-AC24-1DA049B8928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DC42A-A8C0-A819-8B18-13F57D58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5A15E-7EA5-84A2-1F54-3F43B253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9EDC-6F25-4A82-A10E-AB727CF27C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DF3269-A7EC-E7B9-01F5-DE12CCFD1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2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057E-E9E1-06FE-233B-63D059E6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48EED-D034-0FFF-C589-FAD70B591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295D6-887A-58B7-5D33-986D07B04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8A4FA-E898-C00B-DB93-C3014BDC8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85D3D-EDAF-678B-545B-AAC79387D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00EF48-CCFA-A329-30FA-383690B0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271-2427-410B-AC24-1DA049B8928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186E2-AC2D-EEEA-63BE-5C7C0548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53E6B-EAB9-53CC-81C0-78074F16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9EDC-6F25-4A82-A10E-AB727CF2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8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3647-9B51-4560-8AE8-AF81052A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4CAE9-A827-F72F-D11A-9A5DEDEF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271-2427-410B-AC24-1DA049B8928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4099F-721B-66B4-5F1B-07F375DA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A8C63-E8A0-3600-3E76-A811134B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9EDC-6F25-4A82-A10E-AB727CF2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1FE27-AE78-9DA5-F234-3099D22B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271-2427-410B-AC24-1DA049B8928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E4DC1-C659-AC98-0D43-C28272B2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35FAC-8687-AAF5-8D32-1287E87B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9EDC-6F25-4A82-A10E-AB727CF2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5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5D24-7516-CC52-F90D-268E368D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97C4D-33A6-4C46-D0BD-FD5BFF94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1CDE4-EE82-6C98-63FB-E9E81BB13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38FB5-7B5D-7505-8FE5-84AAAC2BC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271-2427-410B-AC24-1DA049B8928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2FF0F-DB30-4D09-7FC5-7F2677C9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99926-B864-CB51-7B05-E288AF30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9EDC-6F25-4A82-A10E-AB727CF2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F5F1-6129-DFA9-4BED-7D70FB1E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49216-6F74-1A47-FF84-0E24AB948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ED3BD-FEEE-CE50-5EC0-8B3DD35A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0301D-0136-D14E-F1FF-B0EB6370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271-2427-410B-AC24-1DA049B8928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9C20A-50DC-A43D-2641-CB6F0A93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66B6B-97FE-507E-0208-8AFAE8BF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9EDC-6F25-4A82-A10E-AB727CF2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18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63A1-2FF5-2A00-153A-37DFF58F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6DB4E-97A3-F04A-B949-E6CD43189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8D8C2-D9CE-D738-CC17-7980ABF6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271-2427-410B-AC24-1DA049B8928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BB7EA-6996-2373-F109-5EE79465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08B0B-9DF4-1222-AE2A-C303BD5F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9EDC-6F25-4A82-A10E-AB727CF2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2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0730F-C50E-E39A-643D-40BFC343C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38E88-E056-FAFB-28D9-2F067773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22D3A-B2B5-F57C-A915-1778AC45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271-2427-410B-AC24-1DA049B8928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8B826-9763-5FB2-30E1-E0ECB43F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A6A39-A2E0-CE53-ED7E-BE0FFC8D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9EDC-6F25-4A82-A10E-AB727CF2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D17561A-3E5B-9A7D-0825-BE409CD08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4D65-B676-9698-8B68-D68C8C25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43" y="2295727"/>
            <a:ext cx="11844131" cy="456227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64F24-8DD4-A5E0-2988-7AD372C9A3EE}"/>
              </a:ext>
            </a:extLst>
          </p:cNvPr>
          <p:cNvCxnSpPr/>
          <p:nvPr userDrawn="1"/>
        </p:nvCxnSpPr>
        <p:spPr>
          <a:xfrm>
            <a:off x="333955" y="2083242"/>
            <a:ext cx="11465781" cy="0"/>
          </a:xfrm>
          <a:prstGeom prst="line">
            <a:avLst/>
          </a:prstGeom>
          <a:ln w="38100">
            <a:solidFill>
              <a:srgbClr val="58585A"/>
            </a:solidFill>
            <a:prstDash val="dash"/>
          </a:ln>
          <a:effectLst>
            <a:glow rad="38100">
              <a:schemeClr val="bg1">
                <a:alpha val="9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054E29D-CA1D-32AF-0F04-E3FBBC3D9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4D65-B676-9698-8B68-D68C8C25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43" y="2295727"/>
            <a:ext cx="11844131" cy="456227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64F24-8DD4-A5E0-2988-7AD372C9A3EE}"/>
              </a:ext>
            </a:extLst>
          </p:cNvPr>
          <p:cNvCxnSpPr/>
          <p:nvPr userDrawn="1"/>
        </p:nvCxnSpPr>
        <p:spPr>
          <a:xfrm>
            <a:off x="333955" y="2083242"/>
            <a:ext cx="11465781" cy="0"/>
          </a:xfrm>
          <a:prstGeom prst="line">
            <a:avLst/>
          </a:prstGeom>
          <a:ln w="38100">
            <a:solidFill>
              <a:srgbClr val="58585A"/>
            </a:solidFill>
            <a:prstDash val="dash"/>
          </a:ln>
          <a:effectLst>
            <a:glow rad="38100">
              <a:schemeClr val="bg1">
                <a:alpha val="9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87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8115565-DBE7-B9FC-4924-355944A91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4D65-B676-9698-8B68-D68C8C25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43" y="2295727"/>
            <a:ext cx="11844131" cy="456227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64F24-8DD4-A5E0-2988-7AD372C9A3EE}"/>
              </a:ext>
            </a:extLst>
          </p:cNvPr>
          <p:cNvCxnSpPr/>
          <p:nvPr userDrawn="1"/>
        </p:nvCxnSpPr>
        <p:spPr>
          <a:xfrm>
            <a:off x="333955" y="2083242"/>
            <a:ext cx="11465781" cy="0"/>
          </a:xfrm>
          <a:prstGeom prst="line">
            <a:avLst/>
          </a:prstGeom>
          <a:ln w="38100">
            <a:solidFill>
              <a:srgbClr val="58585A"/>
            </a:solidFill>
            <a:prstDash val="dash"/>
          </a:ln>
          <a:effectLst>
            <a:glow rad="38100">
              <a:schemeClr val="bg1">
                <a:alpha val="9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40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8C2F4AE-CEDE-8C4F-B327-BE2FDD61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4D65-B676-9698-8B68-D68C8C25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43" y="2295727"/>
            <a:ext cx="11844131" cy="456227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F56B64-5765-DABF-1628-6233A4B7F742}"/>
              </a:ext>
            </a:extLst>
          </p:cNvPr>
          <p:cNvCxnSpPr>
            <a:cxnSpLocks/>
          </p:cNvCxnSpPr>
          <p:nvPr userDrawn="1"/>
        </p:nvCxnSpPr>
        <p:spPr>
          <a:xfrm>
            <a:off x="4870173" y="2083422"/>
            <a:ext cx="6907696" cy="0"/>
          </a:xfrm>
          <a:prstGeom prst="line">
            <a:avLst/>
          </a:prstGeom>
          <a:ln w="38100">
            <a:solidFill>
              <a:srgbClr val="58585A"/>
            </a:solidFill>
            <a:prstDash val="dash"/>
          </a:ln>
          <a:effectLst>
            <a:glow rad="38100">
              <a:schemeClr val="bg1">
                <a:alpha val="9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666A7-0C73-8748-9EF8-A5185336B829}"/>
              </a:ext>
            </a:extLst>
          </p:cNvPr>
          <p:cNvCxnSpPr>
            <a:cxnSpLocks/>
          </p:cNvCxnSpPr>
          <p:nvPr userDrawn="1"/>
        </p:nvCxnSpPr>
        <p:spPr>
          <a:xfrm>
            <a:off x="333955" y="2086732"/>
            <a:ext cx="4208228" cy="0"/>
          </a:xfrm>
          <a:prstGeom prst="line">
            <a:avLst/>
          </a:prstGeom>
          <a:ln w="38100">
            <a:solidFill>
              <a:srgbClr val="58585A"/>
            </a:solidFill>
            <a:prstDash val="dash"/>
          </a:ln>
          <a:effectLst>
            <a:glow rad="38100">
              <a:schemeClr val="bg1">
                <a:alpha val="9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42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EBFC164-CFBA-3BEC-72FA-3C186E86D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4D65-B676-9698-8B68-D68C8C25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43" y="2295727"/>
            <a:ext cx="11844131" cy="456227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64F24-8DD4-A5E0-2988-7AD372C9A3EE}"/>
              </a:ext>
            </a:extLst>
          </p:cNvPr>
          <p:cNvCxnSpPr/>
          <p:nvPr userDrawn="1"/>
        </p:nvCxnSpPr>
        <p:spPr>
          <a:xfrm>
            <a:off x="333955" y="2083242"/>
            <a:ext cx="11465781" cy="0"/>
          </a:xfrm>
          <a:prstGeom prst="line">
            <a:avLst/>
          </a:prstGeom>
          <a:ln w="38100">
            <a:solidFill>
              <a:srgbClr val="58585A"/>
            </a:solidFill>
            <a:prstDash val="dash"/>
          </a:ln>
          <a:effectLst>
            <a:glow rad="38100">
              <a:schemeClr val="bg1">
                <a:alpha val="9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87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A717522-1E93-D3F5-DBC4-992227E9F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4D65-B676-9698-8B68-D68C8C25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43" y="2295727"/>
            <a:ext cx="11844131" cy="456227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64F24-8DD4-A5E0-2988-7AD372C9A3EE}"/>
              </a:ext>
            </a:extLst>
          </p:cNvPr>
          <p:cNvCxnSpPr/>
          <p:nvPr userDrawn="1"/>
        </p:nvCxnSpPr>
        <p:spPr>
          <a:xfrm>
            <a:off x="333955" y="2083242"/>
            <a:ext cx="11465781" cy="0"/>
          </a:xfrm>
          <a:prstGeom prst="line">
            <a:avLst/>
          </a:prstGeom>
          <a:ln w="38100">
            <a:solidFill>
              <a:srgbClr val="58585A"/>
            </a:solidFill>
            <a:prstDash val="dash"/>
          </a:ln>
          <a:effectLst>
            <a:glow rad="38100">
              <a:schemeClr val="bg1">
                <a:alpha val="9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2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C302-8893-E0DD-3A1C-37BF2703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BE602-17D6-2097-07EE-61658C351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BBFCE-FADE-66BC-5E80-298531A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271-2427-410B-AC24-1DA049B8928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8958C-49F7-BEC5-754F-FF4C173F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FB87A-9A34-41E6-79A4-00ACB3B1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9EDC-6F25-4A82-A10E-AB727CF2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3362-9318-978E-EEE0-D215A81E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0C2E-6FC8-DAB5-E72B-F97AA58BE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07320-698F-2C40-B2CA-DCD1ABBFC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73B9D-40B8-DF10-7537-BE3D710F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271-2427-410B-AC24-1DA049B8928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BA601-1C98-1380-94EF-CFFE3522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80339-9714-5836-895B-2556B400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9EDC-6F25-4A82-A10E-AB727CF2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1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EA684-F5DD-35A9-5534-8AA8E777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2D01C-3E01-F7B1-7087-1557DA02B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A3E84-DCDB-3EBF-F3AC-73216CCB2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58271-2427-410B-AC24-1DA049B8928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F5BC4-5994-C528-EF5E-3C3828859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D74D5-B36C-C491-9513-469247571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9EDC-6F25-4A82-A10E-AB727CF2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1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D0F9D84-DE88-8756-8CA7-C24710835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8584EE1-44C2-8CCF-0A68-1484DEC0AC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8" t="33402" r="2887" b="39244"/>
          <a:stretch/>
        </p:blipFill>
        <p:spPr>
          <a:xfrm>
            <a:off x="7352907" y="2290712"/>
            <a:ext cx="4487160" cy="187593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880AC68-0129-9D64-0BF8-B4F50876E0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2" t="17732" r="4974" b="66598"/>
          <a:stretch/>
        </p:blipFill>
        <p:spPr>
          <a:xfrm>
            <a:off x="7484882" y="1216058"/>
            <a:ext cx="4100660" cy="1074654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B4850BC-E1E2-57C4-7D13-15DC09BB8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3" t="80000" r="9459" b="5842"/>
          <a:stretch/>
        </p:blipFill>
        <p:spPr>
          <a:xfrm>
            <a:off x="8078771" y="5486400"/>
            <a:ext cx="2960018" cy="970959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C758D2B6-A75C-5A47-34C8-626DA67C8C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95"/>
          <a:stretch/>
        </p:blipFill>
        <p:spPr>
          <a:xfrm>
            <a:off x="504" y="283"/>
            <a:ext cx="7229853" cy="6857433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2C65400-0276-6FA8-5871-FCD763832F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22403" r="45334" b="60284"/>
          <a:stretch/>
        </p:blipFill>
        <p:spPr>
          <a:xfrm>
            <a:off x="5778631" y="1545996"/>
            <a:ext cx="886120" cy="1187211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7B19419-7A36-4840-D7E6-C30A61F0B2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t="41237" r="71857" b="45291"/>
          <a:stretch/>
        </p:blipFill>
        <p:spPr>
          <a:xfrm>
            <a:off x="2318994" y="2828041"/>
            <a:ext cx="1112363" cy="923827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64D5161-D402-281E-A86E-B66362851C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8" t="39591" r="63042" b="45291"/>
          <a:stretch/>
        </p:blipFill>
        <p:spPr>
          <a:xfrm>
            <a:off x="3553907" y="2714920"/>
            <a:ext cx="952106" cy="1036664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925797A3-4897-A1C2-40E1-3E7B431AA3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5" t="39591" r="53685" b="45291"/>
          <a:stretch/>
        </p:blipFill>
        <p:spPr>
          <a:xfrm>
            <a:off x="4694550" y="2714920"/>
            <a:ext cx="952106" cy="103666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53752A8D-26D0-813E-C15C-5AC67E7293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0" t="39587" r="45334" b="45291"/>
          <a:stretch/>
        </p:blipFill>
        <p:spPr>
          <a:xfrm>
            <a:off x="5769206" y="2714920"/>
            <a:ext cx="895544" cy="1036947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6A485CAD-2E61-2ADF-8331-D8948E2AF7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t="22403" r="70851" b="60551"/>
          <a:stretch/>
        </p:blipFill>
        <p:spPr>
          <a:xfrm>
            <a:off x="2318993" y="1545711"/>
            <a:ext cx="1234913" cy="1168926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E847B85-6425-C2E2-FA00-A02B1DDB8D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9" t="22403" r="61495" b="60417"/>
          <a:stretch/>
        </p:blipFill>
        <p:spPr>
          <a:xfrm>
            <a:off x="3553906" y="1545712"/>
            <a:ext cx="1140644" cy="1178068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75F1D0B9-A001-1B42-65F2-1CD0AD5C0C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5" t="22403" r="53685" b="60551"/>
          <a:stretch/>
        </p:blipFill>
        <p:spPr>
          <a:xfrm>
            <a:off x="4694550" y="1545995"/>
            <a:ext cx="952106" cy="11689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61D1E3-E9F6-F4BC-9143-A61C89381B95}"/>
              </a:ext>
            </a:extLst>
          </p:cNvPr>
          <p:cNvSpPr txBox="1"/>
          <p:nvPr/>
        </p:nvSpPr>
        <p:spPr>
          <a:xfrm>
            <a:off x="2205873" y="4336330"/>
            <a:ext cx="998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saves and will save those in His church (Acts 2:47; Eph. 5:23; 1 Cor. 15:24)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C4A684-747C-F2A2-2E63-8044388E20D0}"/>
              </a:ext>
            </a:extLst>
          </p:cNvPr>
          <p:cNvSpPr txBox="1"/>
          <p:nvPr/>
        </p:nvSpPr>
        <p:spPr>
          <a:xfrm>
            <a:off x="2205370" y="4333850"/>
            <a:ext cx="998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said there is “one church” (Eph. 4:4; 2:16; cf. 1:22-23) 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FCC6B4-9DC9-9612-1AA6-F82FA6EBC693}"/>
              </a:ext>
            </a:extLst>
          </p:cNvPr>
          <p:cNvSpPr txBox="1"/>
          <p:nvPr/>
        </p:nvSpPr>
        <p:spPr>
          <a:xfrm>
            <a:off x="2204364" y="4342708"/>
            <a:ext cx="998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established that one church in Acts 2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35F99E-0E3A-9572-080D-BB789FAF000E}"/>
              </a:ext>
            </a:extLst>
          </p:cNvPr>
          <p:cNvSpPr txBox="1"/>
          <p:nvPr/>
        </p:nvSpPr>
        <p:spPr>
          <a:xfrm>
            <a:off x="2206376" y="4333850"/>
            <a:ext cx="998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said His church would always be on this earth (Dan. 2:44; Matt. 16:18)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2DD797-8778-642C-498C-EC5045866A27}"/>
              </a:ext>
            </a:extLst>
          </p:cNvPr>
          <p:cNvSpPr txBox="1"/>
          <p:nvPr/>
        </p:nvSpPr>
        <p:spPr>
          <a:xfrm>
            <a:off x="2202352" y="4334132"/>
            <a:ext cx="998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said, “Seek and you will find” (Matt. 7:7)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C9D460D-C4DF-E4A3-C814-02412B2DE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4" y="-284"/>
            <a:ext cx="12192000" cy="6858000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4CA280CA-F1CC-75EE-35D4-CD8791727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9" r="81911" b="27423"/>
          <a:stretch/>
        </p:blipFill>
        <p:spPr>
          <a:xfrm>
            <a:off x="0" y="4006392"/>
            <a:ext cx="2205370" cy="9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6" grpId="0"/>
      <p:bldP spid="26" grpId="1"/>
      <p:bldP spid="27" grpId="0"/>
      <p:bldP spid="27" grpId="1"/>
      <p:bldP spid="28" grpId="0"/>
      <p:bldP spid="28" grpId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24C5DF-9039-3B2E-090A-36B7A3291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“shopping guide” specifies:</a:t>
            </a:r>
          </a:p>
          <a:p>
            <a:r>
              <a:rPr lang="en-US" dirty="0"/>
              <a:t>Originated in heaven with God, not man (Dan. 2:44; Matt. 4:17; 16:18-19)</a:t>
            </a:r>
          </a:p>
          <a:p>
            <a:r>
              <a:rPr lang="en-US" dirty="0"/>
              <a:t>Established in Jerusalem on Pentecost (Acts 2:1-47; Isa. 2:2-4; Luke 24:47)</a:t>
            </a:r>
          </a:p>
          <a:p>
            <a:r>
              <a:rPr lang="en-US" dirty="0"/>
              <a:t>Christ is its only foundation, not man (1 Cor. 3:11; Eph. 2:20; Matt. 16:18)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274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24C5DF-9039-3B2E-090A-36B7A3291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“shopping guide” specifies:</a:t>
            </a:r>
          </a:p>
          <a:p>
            <a:r>
              <a:rPr lang="en-US" dirty="0"/>
              <a:t>The church has a mark of ownership and it’s not man – often using word “of” </a:t>
            </a:r>
            <a:br>
              <a:rPr lang="en-US" dirty="0"/>
            </a:br>
            <a:r>
              <a:rPr lang="en-US" dirty="0"/>
              <a:t>(1 Cor. 1:2; 1 Tim. 3:15; Rom. 16:16; Matt. 16:18)</a:t>
            </a:r>
          </a:p>
          <a:p>
            <a:r>
              <a:rPr lang="en-US" dirty="0"/>
              <a:t>No other “name” can save (Acts 4:12)</a:t>
            </a:r>
          </a:p>
          <a:p>
            <a:r>
              <a:rPr lang="en-US" dirty="0"/>
              <a:t>Christ is the one and only head (Eph. 1:22-23; 5:23)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048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24C5DF-9039-3B2E-090A-36B7A3291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“shopping guide” specifies:</a:t>
            </a:r>
          </a:p>
          <a:p>
            <a:r>
              <a:rPr lang="en-US" dirty="0"/>
              <a:t>The Bible as the church’s only authority </a:t>
            </a:r>
            <a:br>
              <a:rPr lang="en-US" dirty="0"/>
            </a:br>
            <a:r>
              <a:rPr lang="en-US" dirty="0"/>
              <a:t>(2 Tim. 3:16-17; Col. 3:17; 1 Pet. 4:11; John 12:48)</a:t>
            </a:r>
          </a:p>
          <a:p>
            <a:r>
              <a:rPr lang="en-US" dirty="0"/>
              <a:t>The Bible organization of the original church </a:t>
            </a:r>
            <a:br>
              <a:rPr lang="en-US" dirty="0"/>
            </a:br>
            <a:r>
              <a:rPr lang="en-US" dirty="0"/>
              <a:t>(Acts 14:23; 20:28-31; Phil. 1:1; 1 Tim. 3:1-13)</a:t>
            </a:r>
          </a:p>
          <a:p>
            <a:r>
              <a:rPr lang="en-US" dirty="0"/>
              <a:t>The Bible worship of the original church </a:t>
            </a:r>
            <a:br>
              <a:rPr lang="en-US" dirty="0"/>
            </a:br>
            <a:r>
              <a:rPr lang="en-US" dirty="0"/>
              <a:t>(Acts 2:42; 20:7; 1 Cor. 11:17-34; 16:1-2; Eph. 5:19)</a:t>
            </a:r>
          </a:p>
          <a:p>
            <a:r>
              <a:rPr lang="en-US" dirty="0"/>
              <a:t>God’s plan and structure was never to be changed </a:t>
            </a:r>
            <a:br>
              <a:rPr lang="en-US" dirty="0"/>
            </a:br>
            <a:r>
              <a:rPr lang="en-US" dirty="0"/>
              <a:t>(Gal. 1:6-9; 1 Cor. 4:17; 7:17; 14:33; 16:1; Rev. 22:18-19; 2 Tim. 1:13)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972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24C5DF-9039-3B2E-090A-36B7A3291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“shopping guide” specifies:</a:t>
            </a:r>
          </a:p>
          <a:p>
            <a:r>
              <a:rPr lang="en-US" dirty="0"/>
              <a:t>The church of the Bible cost Jesus His life (Eph. 5:2, 23, 25)</a:t>
            </a:r>
          </a:p>
          <a:p>
            <a:r>
              <a:rPr lang="en-US" dirty="0"/>
              <a:t>The church of the Bible cost Jesus His blood (Acts 20:28; 1 Pet. 1:18-19)</a:t>
            </a:r>
          </a:p>
          <a:p>
            <a:r>
              <a:rPr lang="en-US" dirty="0"/>
              <a:t>Jesus paid the price Himself (1 Cor. 6:19-20; 2 Pet. 2:1; 2 Cor. 5:21)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4014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24C5DF-9039-3B2E-090A-36B7A3291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“shopping guide” specifies to enter and obtain the blessings of His church:</a:t>
            </a:r>
          </a:p>
          <a:p>
            <a:r>
              <a:rPr lang="en-US" dirty="0"/>
              <a:t>One must believe that Jesus is God’s Son (Acts 16:31)</a:t>
            </a:r>
          </a:p>
          <a:p>
            <a:r>
              <a:rPr lang="en-US" dirty="0"/>
              <a:t>One must repent of sins and turn to God (Acts 17:30-31)</a:t>
            </a:r>
          </a:p>
          <a:p>
            <a:r>
              <a:rPr lang="en-US" dirty="0"/>
              <a:t>One must confess faith in Jesus Christ (Rom. 10:9)</a:t>
            </a:r>
          </a:p>
          <a:p>
            <a:r>
              <a:rPr lang="en-US" dirty="0"/>
              <a:t>One must be immersed into Christ and His church (1 Cor. 12:13; John 3:3-5)</a:t>
            </a:r>
          </a:p>
          <a:p>
            <a:r>
              <a:rPr lang="en-US" dirty="0"/>
              <a:t>One must remain a faithful servant in the church (Matt. 25:23)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33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24C5DF-9039-3B2E-090A-36B7A3291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“shopping guide” specifies:</a:t>
            </a:r>
          </a:p>
          <a:p>
            <a:r>
              <a:rPr lang="en-US" dirty="0"/>
              <a:t>The church is to follow the Bible in all it does (Col. 3:17; Matt. 7:21-27)</a:t>
            </a:r>
          </a:p>
          <a:p>
            <a:r>
              <a:rPr lang="en-US" dirty="0"/>
              <a:t>The church is to demonstrate true love in all it does (John 13:34-35)</a:t>
            </a:r>
          </a:p>
          <a:p>
            <a:r>
              <a:rPr lang="en-US" dirty="0"/>
              <a:t>The church is to be governed by selflessness in all it does (Phil. 2:3-5)</a:t>
            </a:r>
          </a:p>
          <a:p>
            <a:r>
              <a:rPr lang="en-US" dirty="0"/>
              <a:t>The church is to give God the glory in all it does (1 Cor. 10:31)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118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24C5DF-9039-3B2E-090A-36B7A3291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“shopping guide” specifies to enter and obtain the blessings of His church:</a:t>
            </a:r>
          </a:p>
          <a:p>
            <a:r>
              <a:rPr lang="en-US" dirty="0"/>
              <a:t>One must believe that Jesus is God’s Son (Acts 16:31)</a:t>
            </a:r>
          </a:p>
          <a:p>
            <a:r>
              <a:rPr lang="en-US" dirty="0"/>
              <a:t>One must repent of sins and turn to God (Acts 17:30-31)</a:t>
            </a:r>
          </a:p>
          <a:p>
            <a:r>
              <a:rPr lang="en-US" dirty="0"/>
              <a:t>One must confess faith in Jesus Christ (Rom. 10:9)</a:t>
            </a:r>
          </a:p>
          <a:p>
            <a:r>
              <a:rPr lang="en-US" dirty="0"/>
              <a:t>One must be immersed into Christ and His church (1 Cor. 12:13; John 3:3-5)</a:t>
            </a:r>
          </a:p>
          <a:p>
            <a:r>
              <a:rPr lang="en-US" dirty="0"/>
              <a:t>One must remain a faithful servant in the church (Matt. 25:23)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25949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644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2022-12-17T19:17:37Z</dcterms:created>
  <dcterms:modified xsi:type="dcterms:W3CDTF">2022-12-18T13:38:31Z</dcterms:modified>
</cp:coreProperties>
</file>