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E65B23C-157D-51E5-C186-071AC77B7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Defense Before the Sanhedrin &amp;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Armed Transfer to Caesarea (22:30-23:35)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Paul was taken before and made his defense to the Jewish Sanhedrin (22:30-23:10).</a:t>
            </a:r>
          </a:p>
          <a:p>
            <a:pPr lvl="1"/>
            <a:r>
              <a:rPr lang="en-US" dirty="0"/>
              <a:t>The Roman commander (at temple), Claudius Lysias, summoned the Sanhedrin (22:30).</a:t>
            </a:r>
          </a:p>
          <a:p>
            <a:pPr lvl="1"/>
            <a:r>
              <a:rPr lang="en-US" dirty="0"/>
              <a:t>Paul began his defense before the Sanhedrin but was harshly struck (23:1-5).</a:t>
            </a:r>
          </a:p>
          <a:p>
            <a:pPr lvl="1"/>
            <a:r>
              <a:rPr lang="en-US" dirty="0"/>
              <a:t>Paul used the sharp divide between Sadducees &amp; Pharisees against them (23:6-9).</a:t>
            </a:r>
          </a:p>
          <a:p>
            <a:pPr lvl="1"/>
            <a:r>
              <a:rPr lang="en-US" dirty="0"/>
              <a:t>Claudius Lysias had Paul forcefully returned to the barracks (23:10).</a:t>
            </a:r>
          </a:p>
          <a:p>
            <a:r>
              <a:rPr lang="en-US" dirty="0"/>
              <a:t>Over forty Jews conspired to have Paul killed, devoting themselves to the task (23:11-22).</a:t>
            </a:r>
          </a:p>
          <a:p>
            <a:r>
              <a:rPr lang="en-US" dirty="0"/>
              <a:t>Paul was dispatched to Caesarea, where Felix the governor lived (23:23-35).</a:t>
            </a:r>
          </a:p>
          <a:p>
            <a:pPr lvl="1"/>
            <a:r>
              <a:rPr lang="en-US" dirty="0"/>
              <a:t>Claudius Lysias mobilized 470 of his troops as an armed escort for Paul (23:23-24).</a:t>
            </a:r>
          </a:p>
          <a:p>
            <a:pPr lvl="1"/>
            <a:r>
              <a:rPr lang="en-US" dirty="0"/>
              <a:t>Claudius Lysias wrote a letter to the Roman governor of Judea, Felix (23:25-30).</a:t>
            </a:r>
          </a:p>
          <a:p>
            <a:pPr lvl="1"/>
            <a:r>
              <a:rPr lang="en-US" dirty="0"/>
              <a:t>Paul arrived in Caesarea and awaited trial before Felix (23:31-35).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2X_Peter_Philip copy.jpg">
            <a:extLst>
              <a:ext uri="{FF2B5EF4-FFF2-40B4-BE49-F238E27FC236}">
                <a16:creationId xmlns:a16="http://schemas.microsoft.com/office/drawing/2014/main" id="{0EBAE4AC-F7B5-9F20-E952-BBAA4342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67" y="0"/>
            <a:ext cx="5486400" cy="6858000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Freeform 152">
            <a:extLst>
              <a:ext uri="{FF2B5EF4-FFF2-40B4-BE49-F238E27FC236}">
                <a16:creationId xmlns:a16="http://schemas.microsoft.com/office/drawing/2014/main" id="{3EC99364-C888-5C79-16F3-C4EC40095443}"/>
              </a:ext>
            </a:extLst>
          </p:cNvPr>
          <p:cNvSpPr/>
          <p:nvPr/>
        </p:nvSpPr>
        <p:spPr>
          <a:xfrm>
            <a:off x="5431367" y="258233"/>
            <a:ext cx="1202266" cy="3382434"/>
          </a:xfrm>
          <a:custGeom>
            <a:avLst/>
            <a:gdLst>
              <a:gd name="connsiteX0" fmla="*/ 0 w 1198033"/>
              <a:gd name="connsiteY0" fmla="*/ 0 h 3382434"/>
              <a:gd name="connsiteX1" fmla="*/ 232833 w 1198033"/>
              <a:gd name="connsiteY1" fmla="*/ 55034 h 3382434"/>
              <a:gd name="connsiteX2" fmla="*/ 364067 w 1198033"/>
              <a:gd name="connsiteY2" fmla="*/ 203200 h 3382434"/>
              <a:gd name="connsiteX3" fmla="*/ 364067 w 1198033"/>
              <a:gd name="connsiteY3" fmla="*/ 414867 h 3382434"/>
              <a:gd name="connsiteX4" fmla="*/ 143933 w 1198033"/>
              <a:gd name="connsiteY4" fmla="*/ 897467 h 3382434"/>
              <a:gd name="connsiteX5" fmla="*/ 50800 w 1198033"/>
              <a:gd name="connsiteY5" fmla="*/ 1202267 h 3382434"/>
              <a:gd name="connsiteX6" fmla="*/ 84667 w 1198033"/>
              <a:gd name="connsiteY6" fmla="*/ 1430867 h 3382434"/>
              <a:gd name="connsiteX7" fmla="*/ 224367 w 1198033"/>
              <a:gd name="connsiteY7" fmla="*/ 1536700 h 3382434"/>
              <a:gd name="connsiteX8" fmla="*/ 558800 w 1198033"/>
              <a:gd name="connsiteY8" fmla="*/ 1663700 h 3382434"/>
              <a:gd name="connsiteX9" fmla="*/ 673100 w 1198033"/>
              <a:gd name="connsiteY9" fmla="*/ 1841500 h 3382434"/>
              <a:gd name="connsiteX10" fmla="*/ 698500 w 1198033"/>
              <a:gd name="connsiteY10" fmla="*/ 2095500 h 3382434"/>
              <a:gd name="connsiteX11" fmla="*/ 690033 w 1198033"/>
              <a:gd name="connsiteY11" fmla="*/ 2501900 h 3382434"/>
              <a:gd name="connsiteX12" fmla="*/ 736600 w 1198033"/>
              <a:gd name="connsiteY12" fmla="*/ 2637367 h 3382434"/>
              <a:gd name="connsiteX13" fmla="*/ 732367 w 1198033"/>
              <a:gd name="connsiteY13" fmla="*/ 2751667 h 3382434"/>
              <a:gd name="connsiteX14" fmla="*/ 766233 w 1198033"/>
              <a:gd name="connsiteY14" fmla="*/ 2908300 h 3382434"/>
              <a:gd name="connsiteX15" fmla="*/ 969433 w 1198033"/>
              <a:gd name="connsiteY15" fmla="*/ 3081867 h 3382434"/>
              <a:gd name="connsiteX16" fmla="*/ 1071033 w 1198033"/>
              <a:gd name="connsiteY16" fmla="*/ 3119967 h 3382434"/>
              <a:gd name="connsiteX17" fmla="*/ 1198033 w 1198033"/>
              <a:gd name="connsiteY17" fmla="*/ 3382434 h 3382434"/>
              <a:gd name="connsiteX18" fmla="*/ 1198033 w 1198033"/>
              <a:gd name="connsiteY18" fmla="*/ 3382434 h 3382434"/>
              <a:gd name="connsiteX19" fmla="*/ 1198033 w 1198033"/>
              <a:gd name="connsiteY19" fmla="*/ 3382434 h 3382434"/>
              <a:gd name="connsiteX0" fmla="*/ 0 w 1261533"/>
              <a:gd name="connsiteY0" fmla="*/ 0 h 3382434"/>
              <a:gd name="connsiteX1" fmla="*/ 232833 w 1261533"/>
              <a:gd name="connsiteY1" fmla="*/ 55034 h 3382434"/>
              <a:gd name="connsiteX2" fmla="*/ 364067 w 1261533"/>
              <a:gd name="connsiteY2" fmla="*/ 203200 h 3382434"/>
              <a:gd name="connsiteX3" fmla="*/ 364067 w 1261533"/>
              <a:gd name="connsiteY3" fmla="*/ 414867 h 3382434"/>
              <a:gd name="connsiteX4" fmla="*/ 143933 w 1261533"/>
              <a:gd name="connsiteY4" fmla="*/ 897467 h 3382434"/>
              <a:gd name="connsiteX5" fmla="*/ 50800 w 1261533"/>
              <a:gd name="connsiteY5" fmla="*/ 1202267 h 3382434"/>
              <a:gd name="connsiteX6" fmla="*/ 84667 w 1261533"/>
              <a:gd name="connsiteY6" fmla="*/ 1430867 h 3382434"/>
              <a:gd name="connsiteX7" fmla="*/ 224367 w 1261533"/>
              <a:gd name="connsiteY7" fmla="*/ 1536700 h 3382434"/>
              <a:gd name="connsiteX8" fmla="*/ 558800 w 1261533"/>
              <a:gd name="connsiteY8" fmla="*/ 1663700 h 3382434"/>
              <a:gd name="connsiteX9" fmla="*/ 673100 w 1261533"/>
              <a:gd name="connsiteY9" fmla="*/ 1841500 h 3382434"/>
              <a:gd name="connsiteX10" fmla="*/ 698500 w 1261533"/>
              <a:gd name="connsiteY10" fmla="*/ 2095500 h 3382434"/>
              <a:gd name="connsiteX11" fmla="*/ 690033 w 1261533"/>
              <a:gd name="connsiteY11" fmla="*/ 2501900 h 3382434"/>
              <a:gd name="connsiteX12" fmla="*/ 736600 w 1261533"/>
              <a:gd name="connsiteY12" fmla="*/ 2637367 h 3382434"/>
              <a:gd name="connsiteX13" fmla="*/ 732367 w 1261533"/>
              <a:gd name="connsiteY13" fmla="*/ 2751667 h 3382434"/>
              <a:gd name="connsiteX14" fmla="*/ 766233 w 1261533"/>
              <a:gd name="connsiteY14" fmla="*/ 2908300 h 3382434"/>
              <a:gd name="connsiteX15" fmla="*/ 969433 w 1261533"/>
              <a:gd name="connsiteY15" fmla="*/ 3081867 h 3382434"/>
              <a:gd name="connsiteX16" fmla="*/ 1223433 w 1261533"/>
              <a:gd name="connsiteY16" fmla="*/ 3179234 h 3382434"/>
              <a:gd name="connsiteX17" fmla="*/ 1198033 w 1261533"/>
              <a:gd name="connsiteY17" fmla="*/ 3382434 h 3382434"/>
              <a:gd name="connsiteX18" fmla="*/ 1198033 w 1261533"/>
              <a:gd name="connsiteY18" fmla="*/ 3382434 h 3382434"/>
              <a:gd name="connsiteX19" fmla="*/ 1198033 w 1261533"/>
              <a:gd name="connsiteY19" fmla="*/ 3382434 h 3382434"/>
              <a:gd name="connsiteX0" fmla="*/ 0 w 1202266"/>
              <a:gd name="connsiteY0" fmla="*/ 0 h 3382434"/>
              <a:gd name="connsiteX1" fmla="*/ 232833 w 1202266"/>
              <a:gd name="connsiteY1" fmla="*/ 55034 h 3382434"/>
              <a:gd name="connsiteX2" fmla="*/ 364067 w 1202266"/>
              <a:gd name="connsiteY2" fmla="*/ 203200 h 3382434"/>
              <a:gd name="connsiteX3" fmla="*/ 364067 w 1202266"/>
              <a:gd name="connsiteY3" fmla="*/ 414867 h 3382434"/>
              <a:gd name="connsiteX4" fmla="*/ 143933 w 1202266"/>
              <a:gd name="connsiteY4" fmla="*/ 897467 h 3382434"/>
              <a:gd name="connsiteX5" fmla="*/ 50800 w 1202266"/>
              <a:gd name="connsiteY5" fmla="*/ 1202267 h 3382434"/>
              <a:gd name="connsiteX6" fmla="*/ 84667 w 1202266"/>
              <a:gd name="connsiteY6" fmla="*/ 1430867 h 3382434"/>
              <a:gd name="connsiteX7" fmla="*/ 224367 w 1202266"/>
              <a:gd name="connsiteY7" fmla="*/ 1536700 h 3382434"/>
              <a:gd name="connsiteX8" fmla="*/ 558800 w 1202266"/>
              <a:gd name="connsiteY8" fmla="*/ 1663700 h 3382434"/>
              <a:gd name="connsiteX9" fmla="*/ 673100 w 1202266"/>
              <a:gd name="connsiteY9" fmla="*/ 1841500 h 3382434"/>
              <a:gd name="connsiteX10" fmla="*/ 698500 w 1202266"/>
              <a:gd name="connsiteY10" fmla="*/ 2095500 h 3382434"/>
              <a:gd name="connsiteX11" fmla="*/ 690033 w 1202266"/>
              <a:gd name="connsiteY11" fmla="*/ 2501900 h 3382434"/>
              <a:gd name="connsiteX12" fmla="*/ 736600 w 1202266"/>
              <a:gd name="connsiteY12" fmla="*/ 2637367 h 3382434"/>
              <a:gd name="connsiteX13" fmla="*/ 732367 w 1202266"/>
              <a:gd name="connsiteY13" fmla="*/ 2751667 h 3382434"/>
              <a:gd name="connsiteX14" fmla="*/ 766233 w 1202266"/>
              <a:gd name="connsiteY14" fmla="*/ 2908300 h 3382434"/>
              <a:gd name="connsiteX15" fmla="*/ 969433 w 1202266"/>
              <a:gd name="connsiteY15" fmla="*/ 3081867 h 3382434"/>
              <a:gd name="connsiteX16" fmla="*/ 1092199 w 1202266"/>
              <a:gd name="connsiteY16" fmla="*/ 3179234 h 3382434"/>
              <a:gd name="connsiteX17" fmla="*/ 1198033 w 1202266"/>
              <a:gd name="connsiteY17" fmla="*/ 3382434 h 3382434"/>
              <a:gd name="connsiteX18" fmla="*/ 1198033 w 1202266"/>
              <a:gd name="connsiteY18" fmla="*/ 3382434 h 3382434"/>
              <a:gd name="connsiteX19" fmla="*/ 1198033 w 1202266"/>
              <a:gd name="connsiteY19" fmla="*/ 3382434 h 3382434"/>
              <a:gd name="connsiteX0" fmla="*/ 0 w 1202266"/>
              <a:gd name="connsiteY0" fmla="*/ 0 h 3382434"/>
              <a:gd name="connsiteX1" fmla="*/ 232833 w 1202266"/>
              <a:gd name="connsiteY1" fmla="*/ 55034 h 3382434"/>
              <a:gd name="connsiteX2" fmla="*/ 364067 w 1202266"/>
              <a:gd name="connsiteY2" fmla="*/ 203200 h 3382434"/>
              <a:gd name="connsiteX3" fmla="*/ 364067 w 1202266"/>
              <a:gd name="connsiteY3" fmla="*/ 414867 h 3382434"/>
              <a:gd name="connsiteX4" fmla="*/ 143933 w 1202266"/>
              <a:gd name="connsiteY4" fmla="*/ 897467 h 3382434"/>
              <a:gd name="connsiteX5" fmla="*/ 50800 w 1202266"/>
              <a:gd name="connsiteY5" fmla="*/ 1202267 h 3382434"/>
              <a:gd name="connsiteX6" fmla="*/ 84667 w 1202266"/>
              <a:gd name="connsiteY6" fmla="*/ 1430867 h 3382434"/>
              <a:gd name="connsiteX7" fmla="*/ 224367 w 1202266"/>
              <a:gd name="connsiteY7" fmla="*/ 1536700 h 3382434"/>
              <a:gd name="connsiteX8" fmla="*/ 558800 w 1202266"/>
              <a:gd name="connsiteY8" fmla="*/ 1663700 h 3382434"/>
              <a:gd name="connsiteX9" fmla="*/ 673100 w 1202266"/>
              <a:gd name="connsiteY9" fmla="*/ 1841500 h 3382434"/>
              <a:gd name="connsiteX10" fmla="*/ 698500 w 1202266"/>
              <a:gd name="connsiteY10" fmla="*/ 2095500 h 3382434"/>
              <a:gd name="connsiteX11" fmla="*/ 690033 w 1202266"/>
              <a:gd name="connsiteY11" fmla="*/ 2501900 h 3382434"/>
              <a:gd name="connsiteX12" fmla="*/ 736600 w 1202266"/>
              <a:gd name="connsiteY12" fmla="*/ 2637367 h 3382434"/>
              <a:gd name="connsiteX13" fmla="*/ 732367 w 1202266"/>
              <a:gd name="connsiteY13" fmla="*/ 2751667 h 3382434"/>
              <a:gd name="connsiteX14" fmla="*/ 766233 w 1202266"/>
              <a:gd name="connsiteY14" fmla="*/ 2908300 h 3382434"/>
              <a:gd name="connsiteX15" fmla="*/ 723900 w 1202266"/>
              <a:gd name="connsiteY15" fmla="*/ 3081867 h 3382434"/>
              <a:gd name="connsiteX16" fmla="*/ 1092199 w 1202266"/>
              <a:gd name="connsiteY16" fmla="*/ 3179234 h 3382434"/>
              <a:gd name="connsiteX17" fmla="*/ 1198033 w 1202266"/>
              <a:gd name="connsiteY17" fmla="*/ 3382434 h 3382434"/>
              <a:gd name="connsiteX18" fmla="*/ 1198033 w 1202266"/>
              <a:gd name="connsiteY18" fmla="*/ 3382434 h 3382434"/>
              <a:gd name="connsiteX19" fmla="*/ 1198033 w 1202266"/>
              <a:gd name="connsiteY19" fmla="*/ 3382434 h 3382434"/>
              <a:gd name="connsiteX0" fmla="*/ 0 w 1202266"/>
              <a:gd name="connsiteY0" fmla="*/ 0 h 3382434"/>
              <a:gd name="connsiteX1" fmla="*/ 232833 w 1202266"/>
              <a:gd name="connsiteY1" fmla="*/ 55034 h 3382434"/>
              <a:gd name="connsiteX2" fmla="*/ 364067 w 1202266"/>
              <a:gd name="connsiteY2" fmla="*/ 203200 h 3382434"/>
              <a:gd name="connsiteX3" fmla="*/ 364067 w 1202266"/>
              <a:gd name="connsiteY3" fmla="*/ 414867 h 3382434"/>
              <a:gd name="connsiteX4" fmla="*/ 143933 w 1202266"/>
              <a:gd name="connsiteY4" fmla="*/ 897467 h 3382434"/>
              <a:gd name="connsiteX5" fmla="*/ 50800 w 1202266"/>
              <a:gd name="connsiteY5" fmla="*/ 1202267 h 3382434"/>
              <a:gd name="connsiteX6" fmla="*/ 84667 w 1202266"/>
              <a:gd name="connsiteY6" fmla="*/ 1430867 h 3382434"/>
              <a:gd name="connsiteX7" fmla="*/ 224367 w 1202266"/>
              <a:gd name="connsiteY7" fmla="*/ 1536700 h 3382434"/>
              <a:gd name="connsiteX8" fmla="*/ 558800 w 1202266"/>
              <a:gd name="connsiteY8" fmla="*/ 1663700 h 3382434"/>
              <a:gd name="connsiteX9" fmla="*/ 673100 w 1202266"/>
              <a:gd name="connsiteY9" fmla="*/ 1841500 h 3382434"/>
              <a:gd name="connsiteX10" fmla="*/ 698500 w 1202266"/>
              <a:gd name="connsiteY10" fmla="*/ 2095500 h 3382434"/>
              <a:gd name="connsiteX11" fmla="*/ 690033 w 1202266"/>
              <a:gd name="connsiteY11" fmla="*/ 2501900 h 3382434"/>
              <a:gd name="connsiteX12" fmla="*/ 736600 w 1202266"/>
              <a:gd name="connsiteY12" fmla="*/ 2637367 h 3382434"/>
              <a:gd name="connsiteX13" fmla="*/ 732367 w 1202266"/>
              <a:gd name="connsiteY13" fmla="*/ 2751667 h 3382434"/>
              <a:gd name="connsiteX14" fmla="*/ 766233 w 1202266"/>
              <a:gd name="connsiteY14" fmla="*/ 2908300 h 3382434"/>
              <a:gd name="connsiteX15" fmla="*/ 880533 w 1202266"/>
              <a:gd name="connsiteY15" fmla="*/ 3018367 h 3382434"/>
              <a:gd name="connsiteX16" fmla="*/ 1092199 w 1202266"/>
              <a:gd name="connsiteY16" fmla="*/ 3179234 h 3382434"/>
              <a:gd name="connsiteX17" fmla="*/ 1198033 w 1202266"/>
              <a:gd name="connsiteY17" fmla="*/ 3382434 h 3382434"/>
              <a:gd name="connsiteX18" fmla="*/ 1198033 w 1202266"/>
              <a:gd name="connsiteY18" fmla="*/ 3382434 h 3382434"/>
              <a:gd name="connsiteX19" fmla="*/ 1198033 w 1202266"/>
              <a:gd name="connsiteY19" fmla="*/ 3382434 h 3382434"/>
              <a:gd name="connsiteX0" fmla="*/ 0 w 1327150"/>
              <a:gd name="connsiteY0" fmla="*/ 0 h 3382434"/>
              <a:gd name="connsiteX1" fmla="*/ 232833 w 1327150"/>
              <a:gd name="connsiteY1" fmla="*/ 55034 h 3382434"/>
              <a:gd name="connsiteX2" fmla="*/ 364067 w 1327150"/>
              <a:gd name="connsiteY2" fmla="*/ 203200 h 3382434"/>
              <a:gd name="connsiteX3" fmla="*/ 364067 w 1327150"/>
              <a:gd name="connsiteY3" fmla="*/ 414867 h 3382434"/>
              <a:gd name="connsiteX4" fmla="*/ 143933 w 1327150"/>
              <a:gd name="connsiteY4" fmla="*/ 897467 h 3382434"/>
              <a:gd name="connsiteX5" fmla="*/ 50800 w 1327150"/>
              <a:gd name="connsiteY5" fmla="*/ 1202267 h 3382434"/>
              <a:gd name="connsiteX6" fmla="*/ 84667 w 1327150"/>
              <a:gd name="connsiteY6" fmla="*/ 1430867 h 3382434"/>
              <a:gd name="connsiteX7" fmla="*/ 224367 w 1327150"/>
              <a:gd name="connsiteY7" fmla="*/ 1536700 h 3382434"/>
              <a:gd name="connsiteX8" fmla="*/ 558800 w 1327150"/>
              <a:gd name="connsiteY8" fmla="*/ 1663700 h 3382434"/>
              <a:gd name="connsiteX9" fmla="*/ 673100 w 1327150"/>
              <a:gd name="connsiteY9" fmla="*/ 1841500 h 3382434"/>
              <a:gd name="connsiteX10" fmla="*/ 698500 w 1327150"/>
              <a:gd name="connsiteY10" fmla="*/ 2095500 h 3382434"/>
              <a:gd name="connsiteX11" fmla="*/ 690033 w 1327150"/>
              <a:gd name="connsiteY11" fmla="*/ 2501900 h 3382434"/>
              <a:gd name="connsiteX12" fmla="*/ 736600 w 1327150"/>
              <a:gd name="connsiteY12" fmla="*/ 2637367 h 3382434"/>
              <a:gd name="connsiteX13" fmla="*/ 732367 w 1327150"/>
              <a:gd name="connsiteY13" fmla="*/ 2751667 h 3382434"/>
              <a:gd name="connsiteX14" fmla="*/ 766233 w 1327150"/>
              <a:gd name="connsiteY14" fmla="*/ 2908300 h 3382434"/>
              <a:gd name="connsiteX15" fmla="*/ 880533 w 1327150"/>
              <a:gd name="connsiteY15" fmla="*/ 3018367 h 3382434"/>
              <a:gd name="connsiteX16" fmla="*/ 1274233 w 1327150"/>
              <a:gd name="connsiteY16" fmla="*/ 3119968 h 3382434"/>
              <a:gd name="connsiteX17" fmla="*/ 1198033 w 1327150"/>
              <a:gd name="connsiteY17" fmla="*/ 3382434 h 3382434"/>
              <a:gd name="connsiteX18" fmla="*/ 1198033 w 1327150"/>
              <a:gd name="connsiteY18" fmla="*/ 3382434 h 3382434"/>
              <a:gd name="connsiteX19" fmla="*/ 1198033 w 1327150"/>
              <a:gd name="connsiteY19" fmla="*/ 3382434 h 3382434"/>
              <a:gd name="connsiteX0" fmla="*/ 0 w 1202266"/>
              <a:gd name="connsiteY0" fmla="*/ 0 h 3382434"/>
              <a:gd name="connsiteX1" fmla="*/ 232833 w 1202266"/>
              <a:gd name="connsiteY1" fmla="*/ 55034 h 3382434"/>
              <a:gd name="connsiteX2" fmla="*/ 364067 w 1202266"/>
              <a:gd name="connsiteY2" fmla="*/ 203200 h 3382434"/>
              <a:gd name="connsiteX3" fmla="*/ 364067 w 1202266"/>
              <a:gd name="connsiteY3" fmla="*/ 414867 h 3382434"/>
              <a:gd name="connsiteX4" fmla="*/ 143933 w 1202266"/>
              <a:gd name="connsiteY4" fmla="*/ 897467 h 3382434"/>
              <a:gd name="connsiteX5" fmla="*/ 50800 w 1202266"/>
              <a:gd name="connsiteY5" fmla="*/ 1202267 h 3382434"/>
              <a:gd name="connsiteX6" fmla="*/ 84667 w 1202266"/>
              <a:gd name="connsiteY6" fmla="*/ 1430867 h 3382434"/>
              <a:gd name="connsiteX7" fmla="*/ 224367 w 1202266"/>
              <a:gd name="connsiteY7" fmla="*/ 1536700 h 3382434"/>
              <a:gd name="connsiteX8" fmla="*/ 558800 w 1202266"/>
              <a:gd name="connsiteY8" fmla="*/ 1663700 h 3382434"/>
              <a:gd name="connsiteX9" fmla="*/ 673100 w 1202266"/>
              <a:gd name="connsiteY9" fmla="*/ 1841500 h 3382434"/>
              <a:gd name="connsiteX10" fmla="*/ 698500 w 1202266"/>
              <a:gd name="connsiteY10" fmla="*/ 2095500 h 3382434"/>
              <a:gd name="connsiteX11" fmla="*/ 690033 w 1202266"/>
              <a:gd name="connsiteY11" fmla="*/ 2501900 h 3382434"/>
              <a:gd name="connsiteX12" fmla="*/ 736600 w 1202266"/>
              <a:gd name="connsiteY12" fmla="*/ 2637367 h 3382434"/>
              <a:gd name="connsiteX13" fmla="*/ 732367 w 1202266"/>
              <a:gd name="connsiteY13" fmla="*/ 2751667 h 3382434"/>
              <a:gd name="connsiteX14" fmla="*/ 766233 w 1202266"/>
              <a:gd name="connsiteY14" fmla="*/ 2908300 h 3382434"/>
              <a:gd name="connsiteX15" fmla="*/ 880533 w 1202266"/>
              <a:gd name="connsiteY15" fmla="*/ 3018367 h 3382434"/>
              <a:gd name="connsiteX16" fmla="*/ 1092199 w 1202266"/>
              <a:gd name="connsiteY16" fmla="*/ 3170768 h 3382434"/>
              <a:gd name="connsiteX17" fmla="*/ 1198033 w 1202266"/>
              <a:gd name="connsiteY17" fmla="*/ 3382434 h 3382434"/>
              <a:gd name="connsiteX18" fmla="*/ 1198033 w 1202266"/>
              <a:gd name="connsiteY18" fmla="*/ 3382434 h 3382434"/>
              <a:gd name="connsiteX19" fmla="*/ 1198033 w 1202266"/>
              <a:gd name="connsiteY19" fmla="*/ 3382434 h 3382434"/>
              <a:gd name="connsiteX0" fmla="*/ 0 w 1202266"/>
              <a:gd name="connsiteY0" fmla="*/ 0 h 3382434"/>
              <a:gd name="connsiteX1" fmla="*/ 232833 w 1202266"/>
              <a:gd name="connsiteY1" fmla="*/ 55034 h 3382434"/>
              <a:gd name="connsiteX2" fmla="*/ 364067 w 1202266"/>
              <a:gd name="connsiteY2" fmla="*/ 203200 h 3382434"/>
              <a:gd name="connsiteX3" fmla="*/ 364067 w 1202266"/>
              <a:gd name="connsiteY3" fmla="*/ 414867 h 3382434"/>
              <a:gd name="connsiteX4" fmla="*/ 143933 w 1202266"/>
              <a:gd name="connsiteY4" fmla="*/ 897467 h 3382434"/>
              <a:gd name="connsiteX5" fmla="*/ 50800 w 1202266"/>
              <a:gd name="connsiteY5" fmla="*/ 1202267 h 3382434"/>
              <a:gd name="connsiteX6" fmla="*/ 84667 w 1202266"/>
              <a:gd name="connsiteY6" fmla="*/ 1430867 h 3382434"/>
              <a:gd name="connsiteX7" fmla="*/ 224367 w 1202266"/>
              <a:gd name="connsiteY7" fmla="*/ 1536700 h 3382434"/>
              <a:gd name="connsiteX8" fmla="*/ 558800 w 1202266"/>
              <a:gd name="connsiteY8" fmla="*/ 1663700 h 3382434"/>
              <a:gd name="connsiteX9" fmla="*/ 673100 w 1202266"/>
              <a:gd name="connsiteY9" fmla="*/ 1841500 h 3382434"/>
              <a:gd name="connsiteX10" fmla="*/ 698500 w 1202266"/>
              <a:gd name="connsiteY10" fmla="*/ 2095500 h 3382434"/>
              <a:gd name="connsiteX11" fmla="*/ 690033 w 1202266"/>
              <a:gd name="connsiteY11" fmla="*/ 2501900 h 3382434"/>
              <a:gd name="connsiteX12" fmla="*/ 736600 w 1202266"/>
              <a:gd name="connsiteY12" fmla="*/ 2637367 h 3382434"/>
              <a:gd name="connsiteX13" fmla="*/ 732367 w 1202266"/>
              <a:gd name="connsiteY13" fmla="*/ 2751667 h 3382434"/>
              <a:gd name="connsiteX14" fmla="*/ 766233 w 1202266"/>
              <a:gd name="connsiteY14" fmla="*/ 2908300 h 3382434"/>
              <a:gd name="connsiteX15" fmla="*/ 880533 w 1202266"/>
              <a:gd name="connsiteY15" fmla="*/ 3018367 h 3382434"/>
              <a:gd name="connsiteX16" fmla="*/ 1092199 w 1202266"/>
              <a:gd name="connsiteY16" fmla="*/ 3170768 h 3382434"/>
              <a:gd name="connsiteX17" fmla="*/ 1198033 w 1202266"/>
              <a:gd name="connsiteY17" fmla="*/ 3382434 h 3382434"/>
              <a:gd name="connsiteX18" fmla="*/ 1198033 w 1202266"/>
              <a:gd name="connsiteY18" fmla="*/ 3382434 h 3382434"/>
              <a:gd name="connsiteX19" fmla="*/ 1198033 w 1202266"/>
              <a:gd name="connsiteY19" fmla="*/ 3382434 h 3382434"/>
              <a:gd name="connsiteX0" fmla="*/ 0 w 1202266"/>
              <a:gd name="connsiteY0" fmla="*/ 0 h 3382434"/>
              <a:gd name="connsiteX1" fmla="*/ 232833 w 1202266"/>
              <a:gd name="connsiteY1" fmla="*/ 55034 h 3382434"/>
              <a:gd name="connsiteX2" fmla="*/ 364067 w 1202266"/>
              <a:gd name="connsiteY2" fmla="*/ 203200 h 3382434"/>
              <a:gd name="connsiteX3" fmla="*/ 364067 w 1202266"/>
              <a:gd name="connsiteY3" fmla="*/ 414867 h 3382434"/>
              <a:gd name="connsiteX4" fmla="*/ 143933 w 1202266"/>
              <a:gd name="connsiteY4" fmla="*/ 897467 h 3382434"/>
              <a:gd name="connsiteX5" fmla="*/ 50800 w 1202266"/>
              <a:gd name="connsiteY5" fmla="*/ 1202267 h 3382434"/>
              <a:gd name="connsiteX6" fmla="*/ 84667 w 1202266"/>
              <a:gd name="connsiteY6" fmla="*/ 1430867 h 3382434"/>
              <a:gd name="connsiteX7" fmla="*/ 224367 w 1202266"/>
              <a:gd name="connsiteY7" fmla="*/ 1536700 h 3382434"/>
              <a:gd name="connsiteX8" fmla="*/ 558800 w 1202266"/>
              <a:gd name="connsiteY8" fmla="*/ 1663700 h 3382434"/>
              <a:gd name="connsiteX9" fmla="*/ 673100 w 1202266"/>
              <a:gd name="connsiteY9" fmla="*/ 1841500 h 3382434"/>
              <a:gd name="connsiteX10" fmla="*/ 698500 w 1202266"/>
              <a:gd name="connsiteY10" fmla="*/ 2095500 h 3382434"/>
              <a:gd name="connsiteX11" fmla="*/ 690033 w 1202266"/>
              <a:gd name="connsiteY11" fmla="*/ 2501900 h 3382434"/>
              <a:gd name="connsiteX12" fmla="*/ 736600 w 1202266"/>
              <a:gd name="connsiteY12" fmla="*/ 2637367 h 3382434"/>
              <a:gd name="connsiteX13" fmla="*/ 732367 w 1202266"/>
              <a:gd name="connsiteY13" fmla="*/ 2751667 h 3382434"/>
              <a:gd name="connsiteX14" fmla="*/ 766233 w 1202266"/>
              <a:gd name="connsiteY14" fmla="*/ 2908300 h 3382434"/>
              <a:gd name="connsiteX15" fmla="*/ 880533 w 1202266"/>
              <a:gd name="connsiteY15" fmla="*/ 3018367 h 3382434"/>
              <a:gd name="connsiteX16" fmla="*/ 1092199 w 1202266"/>
              <a:gd name="connsiteY16" fmla="*/ 3170768 h 3382434"/>
              <a:gd name="connsiteX17" fmla="*/ 1198033 w 1202266"/>
              <a:gd name="connsiteY17" fmla="*/ 3382434 h 3382434"/>
              <a:gd name="connsiteX18" fmla="*/ 1198033 w 1202266"/>
              <a:gd name="connsiteY18" fmla="*/ 3382434 h 3382434"/>
              <a:gd name="connsiteX19" fmla="*/ 1198033 w 1202266"/>
              <a:gd name="connsiteY19" fmla="*/ 3382434 h 33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2266" h="3382434">
                <a:moveTo>
                  <a:pt x="0" y="0"/>
                </a:moveTo>
                <a:cubicBezTo>
                  <a:pt x="86077" y="10583"/>
                  <a:pt x="172155" y="21167"/>
                  <a:pt x="232833" y="55034"/>
                </a:cubicBezTo>
                <a:cubicBezTo>
                  <a:pt x="293511" y="88901"/>
                  <a:pt x="342195" y="143228"/>
                  <a:pt x="364067" y="203200"/>
                </a:cubicBezTo>
                <a:cubicBezTo>
                  <a:pt x="385939" y="263172"/>
                  <a:pt x="400756" y="299156"/>
                  <a:pt x="364067" y="414867"/>
                </a:cubicBezTo>
                <a:cubicBezTo>
                  <a:pt x="327378" y="530578"/>
                  <a:pt x="196144" y="766234"/>
                  <a:pt x="143933" y="897467"/>
                </a:cubicBezTo>
                <a:cubicBezTo>
                  <a:pt x="91722" y="1028700"/>
                  <a:pt x="60678" y="1113367"/>
                  <a:pt x="50800" y="1202267"/>
                </a:cubicBezTo>
                <a:cubicBezTo>
                  <a:pt x="40922" y="1291167"/>
                  <a:pt x="55739" y="1375128"/>
                  <a:pt x="84667" y="1430867"/>
                </a:cubicBezTo>
                <a:cubicBezTo>
                  <a:pt x="113595" y="1486606"/>
                  <a:pt x="145345" y="1497895"/>
                  <a:pt x="224367" y="1536700"/>
                </a:cubicBezTo>
                <a:cubicBezTo>
                  <a:pt x="303389" y="1575505"/>
                  <a:pt x="484011" y="1612900"/>
                  <a:pt x="558800" y="1663700"/>
                </a:cubicBezTo>
                <a:cubicBezTo>
                  <a:pt x="633589" y="1714500"/>
                  <a:pt x="649817" y="1769533"/>
                  <a:pt x="673100" y="1841500"/>
                </a:cubicBezTo>
                <a:cubicBezTo>
                  <a:pt x="696383" y="1913467"/>
                  <a:pt x="695678" y="1985433"/>
                  <a:pt x="698500" y="2095500"/>
                </a:cubicBezTo>
                <a:cubicBezTo>
                  <a:pt x="701322" y="2205567"/>
                  <a:pt x="683683" y="2411589"/>
                  <a:pt x="690033" y="2501900"/>
                </a:cubicBezTo>
                <a:cubicBezTo>
                  <a:pt x="696383" y="2592211"/>
                  <a:pt x="729544" y="2595739"/>
                  <a:pt x="736600" y="2637367"/>
                </a:cubicBezTo>
                <a:cubicBezTo>
                  <a:pt x="743656" y="2678995"/>
                  <a:pt x="727428" y="2706511"/>
                  <a:pt x="732367" y="2751667"/>
                </a:cubicBezTo>
                <a:cubicBezTo>
                  <a:pt x="737306" y="2796823"/>
                  <a:pt x="741539" y="2863850"/>
                  <a:pt x="766233" y="2908300"/>
                </a:cubicBezTo>
                <a:cubicBezTo>
                  <a:pt x="790927" y="2952750"/>
                  <a:pt x="826205" y="2974622"/>
                  <a:pt x="880533" y="3018367"/>
                </a:cubicBezTo>
                <a:cubicBezTo>
                  <a:pt x="934861" y="3062112"/>
                  <a:pt x="1039282" y="3110090"/>
                  <a:pt x="1092199" y="3170768"/>
                </a:cubicBezTo>
                <a:cubicBezTo>
                  <a:pt x="1145116" y="3231446"/>
                  <a:pt x="1202266" y="3348567"/>
                  <a:pt x="1198033" y="3382434"/>
                </a:cubicBezTo>
                <a:lnTo>
                  <a:pt x="1198033" y="3382434"/>
                </a:lnTo>
                <a:lnTo>
                  <a:pt x="1198033" y="3382434"/>
                </a:lnTo>
              </a:path>
            </a:pathLst>
          </a:custGeom>
          <a:ln w="381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arrow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Defense Before Felix &amp; Two-Year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Imprisonment in Caesarea (24:1-27)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was brought before Felix and accused of insurrection (24:1-9).</a:t>
            </a:r>
          </a:p>
          <a:p>
            <a:r>
              <a:rPr lang="en-US" dirty="0"/>
              <a:t>Paul made his defense cheerfully before Felix and his accusers (24:10-21).</a:t>
            </a:r>
          </a:p>
          <a:p>
            <a:pPr lvl="1"/>
            <a:r>
              <a:rPr lang="en-US" dirty="0"/>
              <a:t>Paul first argued that none of their accusations against him could be proven (24:11-13).</a:t>
            </a:r>
          </a:p>
          <a:p>
            <a:pPr lvl="1"/>
            <a:r>
              <a:rPr lang="en-US" dirty="0"/>
              <a:t>Paul then testified the truth about himself—his life was focused on God (24:14-16).</a:t>
            </a:r>
          </a:p>
          <a:p>
            <a:pPr lvl="1"/>
            <a:r>
              <a:rPr lang="en-US" dirty="0"/>
              <a:t>Paul summarized the events and the facts worth Felix’s attention (24:17-21).</a:t>
            </a:r>
          </a:p>
          <a:p>
            <a:r>
              <a:rPr lang="en-US" dirty="0"/>
              <a:t>Felix refused to properly handle (dismiss) Paul’s case but kept him imprisoned (24:22-27).</a:t>
            </a:r>
          </a:p>
          <a:p>
            <a:r>
              <a:rPr lang="en-US" dirty="0"/>
              <a:t>Paul remained in prison in Caesarea for two years, until Festus succeeded Felix (24:27).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278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Paul’s Defense Before the Sanhedrin &amp; Armed Transfer to Caesarea (22:30-23:35)</vt:lpstr>
      <vt:lpstr>PowerPoint Presentation</vt:lpstr>
      <vt:lpstr>Paul’s Defense Before Felix &amp; Two-Year Imprisonment in Caesarea (24:1-27)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dcterms:created xsi:type="dcterms:W3CDTF">2022-07-03T00:12:35Z</dcterms:created>
  <dcterms:modified xsi:type="dcterms:W3CDTF">2022-11-13T13:26:18Z</dcterms:modified>
</cp:coreProperties>
</file>