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4" r:id="rId4"/>
    <p:sldId id="312" r:id="rId5"/>
    <p:sldId id="313" r:id="rId6"/>
    <p:sldId id="314" r:id="rId7"/>
    <p:sldId id="315" r:id="rId8"/>
    <p:sldId id="316" r:id="rId9"/>
    <p:sldId id="317" r:id="rId10"/>
  </p:sldIdLst>
  <p:sldSz cx="12192000" cy="6858000"/>
  <p:notesSz cx="6858000" cy="9144000"/>
  <p:embeddedFontLst>
    <p:embeddedFont>
      <p:font typeface="Bahnschrift" panose="020B0502040204020203" pitchFamily="34" charset="0"/>
      <p:regular r:id="rId11"/>
      <p:bold r:id="rId12"/>
    </p:embeddedFont>
    <p:embeddedFont>
      <p:font typeface="Bahnschrift SemiBold SemiConden" panose="020B0502040204020203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8C2E-C6CF-3251-BCB8-A92954521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BC9BC-C787-9834-47B2-65E1BF417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092BD-9DA4-8B84-59E8-51B37CCA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67AC3-1596-489B-000E-239DFA51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19D2-17F3-9E3C-598B-5BA10D67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2263-0287-B6FE-C86F-EF28238F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16363-B19E-1E0F-D035-59FE74CF1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FEAB-F16A-DEC4-654E-E1B290EC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B3E0C-F74E-3FC0-83BC-0E09F84C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4DD63-B0FA-B794-A7E9-F1D9DEA8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70D56B-E3B9-829A-182C-F7275CD22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C7D4C-AA6F-5401-41EF-34E7E511D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EC01-B3D5-7B43-4D09-4B215A9E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5DACF-2B09-1B99-49DF-92F3CF4C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8AE5-1CDD-7EF6-0E95-8F9F4269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434E-21CE-11DC-C4C4-E4FC7619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9B01A-1927-B844-0275-A290F0C7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3B28C-0EEB-7639-9151-8894C9CB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179C0-C522-9C4D-5B65-9628F363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14EE6-DA51-2C76-81F6-4158B2F9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F4BCC-1442-A1A5-3EF8-BE14837A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9D853-E487-3BFF-6B4D-B1CB615B8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409EC-7F40-23B7-50FF-030930F4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23812-05B8-8D98-36FC-68A5D8793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F162A-C2C2-0DA5-21D2-461BB307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9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A36D-7BDA-2855-EBD9-14E13C19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4CD16-6C3D-82CE-DC3D-AFDE96A40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2259C-3AA1-B7E8-DB49-C28C8CA70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792A-7CFC-5FEB-FC67-B1486C25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D2558-5D97-D187-1E44-191C7A56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DC999-E2E2-76B4-AC99-753FA559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8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B389-FDE0-9967-2DA8-4CF8EA3B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BC9FE-34F5-EFA0-1C1A-5C66DD6E7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95762-0B1B-B5B2-C166-9080E7E9E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FADCB-18EC-FDFD-3F91-21B80352B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DDADF-4553-9AAE-9ED1-39FE8D08F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CE629-FD5D-9220-3FC2-5BE40746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D55F58-EEC5-54A8-05FE-F73AD4ED8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D1ECFB-F368-9D8F-B651-BE9129EF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852B-8E50-B245-D1F1-9D72B182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23549-1078-0FFB-596A-436DFFCE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23543-BD5E-0570-4360-953B8284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E27C0-DADA-2103-0C73-C3A3A5D1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1A4AC-AEF5-F27C-0FD3-F35E81C7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0527D-6A78-7FF4-25C0-0559FE50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A812B-B665-6A73-9DD6-FE74799B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A5A5-14EA-7605-75AD-5516D34C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5EA41-877B-6CE0-9F9A-FA5498DF2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C9A9A-47F2-2000-CFB3-0E5D6D868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045A7-D7F6-FA01-2AAA-C961B0E2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595AA-94E6-90F5-D30F-663653F3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A362A-88B2-A760-5D4F-593AC5B73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E243-A08F-21DB-1BDA-BD171547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6FCE45-E72D-0695-C963-F7FAD90E74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7170C-CE83-5554-35BF-7EA621EE7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224F1-6D41-5BF6-769B-C778E5F6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168C7-C502-5168-1125-3418B5A68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BB523-8C03-501A-8737-BC242C83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9C251-8A48-34A6-E3EF-282E59A7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E0013-8A04-3110-96CF-19B337ACB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EFD46-9F28-2255-D3B5-380632993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6E06-7B30-4CB3-96C8-42257504B291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0F9E1-ED8E-EC8E-9B3C-D0C5AC138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BED3-82FF-1E20-5AD3-2435029D7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94BF1-B5E2-45D2-AFE6-327FA47E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0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30AF-603D-4176-A5A1-A05D98E52F1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0DD3-35F5-46FD-8119-82F2A0130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0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2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71624"/>
            <a:ext cx="11863820" cy="5154489"/>
          </a:xfrm>
        </p:spPr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US" sz="4300" dirty="0">
                <a:latin typeface="Bahnschrift" panose="020B0502040204020203" pitchFamily="34" charset="0"/>
              </a:rPr>
              <a:t>Outline:</a:t>
            </a:r>
          </a:p>
          <a:p>
            <a:pPr marL="571500" lvl="1" indent="-571500">
              <a:buAutoNum type="romanUcPeriod" startAt="4"/>
            </a:pPr>
            <a:r>
              <a:rPr lang="en-US" sz="3200" dirty="0">
                <a:latin typeface="Bahnschrift" panose="020B0502040204020203" pitchFamily="34" charset="0"/>
              </a:rPr>
              <a:t>The last chapters of Numbers, from 20-36, the new generation of Israelites again attempt to enter the land to take it as God promised.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This time they easily destroy two nations that confront them as they are entering.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 err="1">
                <a:latin typeface="Bahnschrift" panose="020B0502040204020203" pitchFamily="34" charset="0"/>
              </a:rPr>
              <a:t>Balak</a:t>
            </a:r>
            <a:r>
              <a:rPr lang="en-US" sz="2800" dirty="0">
                <a:latin typeface="Bahnschrift" panose="020B0502040204020203" pitchFamily="34" charset="0"/>
              </a:rPr>
              <a:t> uses his prophet Balaam to learn to seduce the Israelites to worship Baal. 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Because of disobedience, about 24,000 people die, including Balaam.</a:t>
            </a:r>
          </a:p>
          <a:p>
            <a:pPr marL="1028700" lvl="2" indent="-571500">
              <a:buFont typeface="+mj-lt"/>
              <a:buAutoNum type="alphaUcPeriod"/>
            </a:pPr>
            <a:r>
              <a:rPr lang="en-US" sz="2800" dirty="0">
                <a:latin typeface="Bahnschrift" panose="020B0502040204020203" pitchFamily="34" charset="0"/>
              </a:rPr>
              <a:t>Before the book of Numbers ends, Moses again conducts a census, and Joshua assumes the leadership of Israel in place of Moses who is banned from the promise land, due to his disobedience.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0C40B9-3267-CD5F-143E-9C7252F4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889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Numbers</a:t>
            </a:r>
            <a:endParaRPr lang="en-US" sz="9600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25: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1-9: The Daughters of Moab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10-18: The Jealousy of Phinehas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5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26: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1-4: The Command for a Census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5-51: The Census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52-56: The Land Divided by Number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57-62: Concerning the Levites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63-65: The New Generation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7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27: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1-14: The Law of Inheritance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15-23: Joshua to Succeed Moses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96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28: 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1-8: The Daily Offering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9-10: The Sabbath Offering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11-15: First of the Month Offering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16-25: The Lord’s Passover &amp; Feast of Unleavened Bread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26-31: Offering of First Fruits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3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29: 7</a:t>
            </a:r>
            <a:r>
              <a:rPr lang="en-US" sz="4000" baseline="30000" dirty="0">
                <a:latin typeface="Bahnschrift" panose="020B0502040204020203" pitchFamily="34" charset="0"/>
              </a:rPr>
              <a:t>th</a:t>
            </a:r>
            <a:r>
              <a:rPr lang="en-US" sz="4000" dirty="0">
                <a:latin typeface="Bahnschrift" panose="020B0502040204020203" pitchFamily="34" charset="0"/>
              </a:rPr>
              <a:t> Month Offerings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1-6: Day One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7-11: Day Ten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12-16: Fifteenth Day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17-19: Second Day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20-22: Third Day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23-25: Fourth Day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26-28: Fifth Day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29-31: Sixth Day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32-34: Seventh Day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35-38:Eight Day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39-40: Individual Offerings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19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BEF-40D0-4FE0-A03A-FA652EAB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12008"/>
            <a:ext cx="11863820" cy="13586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</a:rPr>
              <a:t>Chapters 20-36:</a:t>
            </a:r>
            <a:endParaRPr lang="en-US" sz="6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2C2B-537E-4FC3-9510-56681876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562100"/>
            <a:ext cx="11863820" cy="5183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Bahnschrift" panose="020B0502040204020203" pitchFamily="34" charset="0"/>
              </a:rPr>
              <a:t>Chapter 30: Law of Vows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1-2: If a Man Makes a Vow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3-5: If an Unmarried Woman Makes a Vow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6-8: If a Married Woman Makes a Vow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9-12: The Vow of a Widow or Divorced Woman</a:t>
            </a:r>
          </a:p>
          <a:p>
            <a:pPr marL="0" indent="0">
              <a:buNone/>
            </a:pPr>
            <a:r>
              <a:rPr lang="en-US" sz="4000" dirty="0">
                <a:solidFill>
                  <a:prstClr val="black"/>
                </a:solidFill>
                <a:latin typeface="Bahnschrift" panose="020B0502040204020203" pitchFamily="34" charset="0"/>
              </a:rPr>
              <a:t>13-16: More Details on </a:t>
            </a:r>
            <a:r>
              <a:rPr lang="en-US" sz="4000">
                <a:solidFill>
                  <a:prstClr val="black"/>
                </a:solidFill>
                <a:latin typeface="Bahnschrift" panose="020B0502040204020203" pitchFamily="34" charset="0"/>
              </a:rPr>
              <a:t>the Annulment of Vows</a:t>
            </a:r>
            <a:endParaRPr lang="en-US" sz="4000" dirty="0">
              <a:solidFill>
                <a:prstClr val="black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9828E-2389-A7A9-9401-A09E4F17F090}"/>
              </a:ext>
            </a:extLst>
          </p:cNvPr>
          <p:cNvSpPr txBox="1"/>
          <p:nvPr/>
        </p:nvSpPr>
        <p:spPr>
          <a:xfrm>
            <a:off x="7197505" y="-54318"/>
            <a:ext cx="4828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j-ea"/>
                <a:cs typeface="+mj-cs"/>
              </a:rPr>
              <a:t>Next </a:t>
            </a:r>
          </a:p>
          <a:p>
            <a:r>
              <a:rPr lang="en-US" sz="5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50800" dir="8100000" algn="tr" rotWithShape="0">
                    <a:prstClr val="black">
                      <a:alpha val="50000"/>
                    </a:prstClr>
                  </a:outerShdw>
                </a:effectLst>
                <a:latin typeface="Bahnschrift SemiBold SemiConden" panose="020B0502040204020203" pitchFamily="34" charset="0"/>
                <a:ea typeface="+mj-ea"/>
                <a:cs typeface="+mj-cs"/>
              </a:rPr>
              <a:t>Generation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50800" dir="8100000" algn="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9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337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 Light</vt:lpstr>
      <vt:lpstr>Bahnschrift</vt:lpstr>
      <vt:lpstr>Calibri</vt:lpstr>
      <vt:lpstr>Bahnschrift SemiBold SemiConden</vt:lpstr>
      <vt:lpstr>Office Theme</vt:lpstr>
      <vt:lpstr>1_Office Theme</vt:lpstr>
      <vt:lpstr>PowerPoint Presentation</vt:lpstr>
      <vt:lpstr>Numbers</vt:lpstr>
      <vt:lpstr>Chapters 20-36:</vt:lpstr>
      <vt:lpstr>Chapters 20-36:</vt:lpstr>
      <vt:lpstr>Chapters 20-36:</vt:lpstr>
      <vt:lpstr>Chapters 20-36:</vt:lpstr>
      <vt:lpstr>Chapters 20-36:</vt:lpstr>
      <vt:lpstr>Chapters 20-36: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18</cp:revision>
  <dcterms:created xsi:type="dcterms:W3CDTF">2022-10-04T17:31:16Z</dcterms:created>
  <dcterms:modified xsi:type="dcterms:W3CDTF">2022-11-16T21:22:16Z</dcterms:modified>
</cp:coreProperties>
</file>