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0"/>
  </p:notesMasterIdLst>
  <p:sldIdLst>
    <p:sldId id="2778" r:id="rId2"/>
    <p:sldId id="3027" r:id="rId3"/>
    <p:sldId id="2989" r:id="rId4"/>
    <p:sldId id="3030" r:id="rId5"/>
    <p:sldId id="3031" r:id="rId6"/>
    <p:sldId id="2994" r:id="rId7"/>
    <p:sldId id="3046" r:id="rId8"/>
    <p:sldId id="3047" r:id="rId9"/>
    <p:sldId id="3048" r:id="rId10"/>
    <p:sldId id="3049" r:id="rId11"/>
    <p:sldId id="3050" r:id="rId12"/>
    <p:sldId id="3051" r:id="rId13"/>
    <p:sldId id="3052" r:id="rId14"/>
    <p:sldId id="3053" r:id="rId15"/>
    <p:sldId id="3033" r:id="rId16"/>
    <p:sldId id="3045" r:id="rId17"/>
    <p:sldId id="3032" r:id="rId18"/>
    <p:sldId id="3043" r:id="rId19"/>
    <p:sldId id="3044" r:id="rId20"/>
    <p:sldId id="3035" r:id="rId21"/>
    <p:sldId id="3036" r:id="rId22"/>
    <p:sldId id="3037" r:id="rId23"/>
    <p:sldId id="3038" r:id="rId24"/>
    <p:sldId id="3057" r:id="rId25"/>
    <p:sldId id="3056" r:id="rId26"/>
    <p:sldId id="3055" r:id="rId27"/>
    <p:sldId id="3059" r:id="rId28"/>
    <p:sldId id="2463" r:id="rId29"/>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2" pos="6408"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818" autoAdjust="0"/>
    <p:restoredTop sz="95256" autoAdjust="0"/>
  </p:normalViewPr>
  <p:slideViewPr>
    <p:cSldViewPr snapToGrid="0">
      <p:cViewPr varScale="1">
        <p:scale>
          <a:sx n="96" d="100"/>
          <a:sy n="96" d="100"/>
        </p:scale>
        <p:origin x="84" y="468"/>
      </p:cViewPr>
      <p:guideLst>
        <p:guide pos="6408"/>
        <p:guide orient="horz" pos="216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5450" y="704850"/>
            <a:ext cx="6253163"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1051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0486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8593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075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7420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8768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61626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66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551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3294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49371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9667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7887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4718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9230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6232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6954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94367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8627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2" y="4343400"/>
            <a:ext cx="5486399"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3563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4797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1317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1411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7187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7850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36534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9832"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br>
              <a:rPr lang="en-US" sz="6000" b="1" dirty="0"/>
            </a:br>
            <a:r>
              <a:rPr lang="en-US" sz="6000" b="1" dirty="0"/>
              <a:t>“Let the Bible Speak”</a:t>
            </a:r>
            <a:br>
              <a:rPr lang="en-US" sz="6000" b="1" dirty="0"/>
            </a:br>
            <a:br>
              <a:rPr lang="en-US" sz="6000" b="1" dirty="0"/>
            </a:br>
            <a:r>
              <a:rPr lang="en-US" sz="6000" b="1" dirty="0"/>
              <a:t>About the Millennial Reign  </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1 Cor. 15:21-26</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3508653"/>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 in  Jeru. </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For 1,000 years</a:t>
            </a:r>
            <a:endParaRPr lang="en-US" sz="2800" b="1" dirty="0">
              <a:solidFill>
                <a:srgbClr val="FFFF00"/>
              </a:solidFill>
            </a:endParaRPr>
          </a:p>
        </p:txBody>
      </p:sp>
    </p:spTree>
    <p:extLst>
      <p:ext uri="{BB962C8B-B14F-4D97-AF65-F5344CB8AC3E}">
        <p14:creationId xmlns:p14="http://schemas.microsoft.com/office/powerpoint/2010/main" val="2062661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92F33"/>
                </a:solidFill>
                <a:latin typeface="Verdana" panose="020B0604030504040204" pitchFamily="34" charset="0"/>
              </a:rPr>
              <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4001095"/>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 in  Jeru. </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For 1,000 years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Earth renovated</a:t>
            </a:r>
            <a:endParaRPr lang="en-US" sz="2800" b="1" dirty="0">
              <a:solidFill>
                <a:srgbClr val="FFFF00"/>
              </a:solidFill>
            </a:endParaRPr>
          </a:p>
        </p:txBody>
      </p:sp>
    </p:spTree>
    <p:extLst>
      <p:ext uri="{BB962C8B-B14F-4D97-AF65-F5344CB8AC3E}">
        <p14:creationId xmlns:p14="http://schemas.microsoft.com/office/powerpoint/2010/main" val="3060715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92F33"/>
                </a:solidFill>
                <a:latin typeface="Verdana" panose="020B0604030504040204" pitchFamily="34" charset="0"/>
              </a:rPr>
              <a:t>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4493538"/>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 in  Jeru. </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For 1,000 years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Earth renovated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Kingdom established</a:t>
            </a:r>
            <a:endParaRPr lang="en-US" sz="2800" b="1" dirty="0">
              <a:solidFill>
                <a:srgbClr val="FFFF00"/>
              </a:solidFill>
            </a:endParaRPr>
          </a:p>
        </p:txBody>
      </p:sp>
    </p:spTree>
    <p:extLst>
      <p:ext uri="{BB962C8B-B14F-4D97-AF65-F5344CB8AC3E}">
        <p14:creationId xmlns:p14="http://schemas.microsoft.com/office/powerpoint/2010/main" val="1350980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324535"/>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 in  Jeru. </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For 1,000 years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Earth renovated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Kingdom established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After 1,000 yrs. wicked will be raised</a:t>
            </a:r>
            <a:endParaRPr lang="en-US" sz="2800" b="1" dirty="0">
              <a:solidFill>
                <a:srgbClr val="FFFF00"/>
              </a:solidFill>
            </a:endParaRPr>
          </a:p>
        </p:txBody>
      </p:sp>
    </p:spTree>
    <p:extLst>
      <p:ext uri="{BB962C8B-B14F-4D97-AF65-F5344CB8AC3E}">
        <p14:creationId xmlns:p14="http://schemas.microsoft.com/office/powerpoint/2010/main" val="1171608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92F33"/>
                </a:solidFill>
                <a:latin typeface="Verdana" panose="020B0604030504040204" pitchFamily="34" charset="0"/>
              </a:rPr>
              <a:t>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6401753"/>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 in  Jeru. </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For 1,000 years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Earth renovated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Kingdom established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After 1,000 yrs. wicked will be raised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 PRE-Millennial-ism</a:t>
            </a: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Tree>
    <p:extLst>
      <p:ext uri="{BB962C8B-B14F-4D97-AF65-F5344CB8AC3E}">
        <p14:creationId xmlns:p14="http://schemas.microsoft.com/office/powerpoint/2010/main" val="3477918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0" y="628901"/>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endParaRPr lang="en-US" sz="1800" b="0" i="0" u="none" strike="noStrike" baseline="0" dirty="0">
              <a:solidFill>
                <a:srgbClr val="292F33"/>
              </a:solidFill>
              <a:latin typeface="Verdana" panose="020B0604030504040204" pitchFamily="34" charset="0"/>
            </a:endParaRPr>
          </a:p>
          <a:p>
            <a:pPr>
              <a:tabLst>
                <a:tab pos="4857750" algn="l"/>
              </a:tabLst>
            </a:pPr>
            <a:endParaRPr lang="en-US" sz="1800" b="0" i="0" u="none" strike="noStrike" baseline="0" dirty="0">
              <a:solidFill>
                <a:srgbClr val="292F33"/>
              </a:solidFill>
              <a:latin typeface="Verdana" panose="020B060403050404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6401753"/>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 in  Jeru. </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For 1,000 years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Earth renovated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Kingdom established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After 1,000 yrs. wicked will be raised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 PRE-Millennial-ism</a:t>
            </a: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461665"/>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Sometimes Simple Texts Explain the Difficult</a:t>
            </a:r>
            <a:endParaRPr lang="en-US" sz="1800" b="1" dirty="0">
              <a:solidFill>
                <a:schemeClr val="bg1"/>
              </a:solidFill>
              <a:latin typeface="+mj-lt"/>
            </a:endParaRPr>
          </a:p>
        </p:txBody>
      </p:sp>
    </p:spTree>
    <p:extLst>
      <p:ext uri="{BB962C8B-B14F-4D97-AF65-F5344CB8AC3E}">
        <p14:creationId xmlns:p14="http://schemas.microsoft.com/office/powerpoint/2010/main" val="3770873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alive. </a:t>
            </a:r>
          </a:p>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John 5:28-29</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Christ to stop reign</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When death ends</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All raised, End of reign</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21  For since by man came death, by Man also came </a:t>
            </a:r>
            <a:r>
              <a:rPr lang="en-US" sz="2400" b="1" u="none" strike="noStrike" baseline="0" dirty="0">
                <a:solidFill>
                  <a:srgbClr val="FFFF00"/>
                </a:solidFill>
                <a:latin typeface="+mj-lt"/>
              </a:rPr>
              <a:t>the resurrection of the dead. </a:t>
            </a:r>
          </a:p>
          <a:p>
            <a:pPr marR="0" algn="just" rtl="0"/>
            <a:r>
              <a:rPr lang="en-US" sz="2400" b="1" u="none" strike="noStrike" baseline="0" dirty="0">
                <a:solidFill>
                  <a:schemeClr val="tx2">
                    <a:lumMod val="50000"/>
                  </a:schemeClr>
                </a:solidFill>
                <a:latin typeface="+mj-lt"/>
              </a:rPr>
              <a:t>  22  For as in Adam all die, even so in Christ all shall be made alive. </a:t>
            </a:r>
          </a:p>
          <a:p>
            <a:pPr marR="0" algn="just" rtl="0"/>
            <a:r>
              <a:rPr lang="en-US" sz="2400" b="1" u="none" strike="noStrike" baseline="0" dirty="0">
                <a:solidFill>
                  <a:schemeClr val="tx2">
                    <a:lumMod val="50000"/>
                  </a:schemeClr>
                </a:solidFill>
                <a:latin typeface="+mj-lt"/>
              </a:rPr>
              <a:t>  23  But each one in his own order: Christ the </a:t>
            </a:r>
            <a:r>
              <a:rPr lang="en-US" sz="2400" b="1" u="none" strike="noStrike" baseline="0" dirty="0" err="1">
                <a:solidFill>
                  <a:schemeClr val="tx2">
                    <a:lumMod val="50000"/>
                  </a:schemeClr>
                </a:solidFill>
                <a:latin typeface="+mj-lt"/>
              </a:rPr>
              <a:t>firstfruits</a:t>
            </a:r>
            <a:r>
              <a:rPr lang="en-US" sz="2400" b="1" u="none" strike="noStrike" baseline="0" dirty="0">
                <a:solidFill>
                  <a:schemeClr val="tx2">
                    <a:lumMod val="50000"/>
                  </a:schemeClr>
                </a:solidFill>
                <a:latin typeface="+mj-lt"/>
              </a:rPr>
              <a:t>, afterward those who are Christ's at His coming. </a:t>
            </a:r>
          </a:p>
          <a:p>
            <a:pPr marR="0" algn="just" rtl="0"/>
            <a:r>
              <a:rPr lang="en-US" sz="2400" b="1" u="none" strike="noStrike" baseline="0" dirty="0">
                <a:solidFill>
                  <a:schemeClr val="tx2">
                    <a:lumMod val="50000"/>
                  </a:schemeClr>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tx2">
                    <a:lumMod val="50000"/>
                  </a:schemeClr>
                </a:solidFill>
                <a:latin typeface="+mj-lt"/>
              </a:rPr>
              <a:t>  25  For He must reign till He has put all enemies under His feet. </a:t>
            </a:r>
          </a:p>
          <a:p>
            <a:pPr marR="0" algn="just" rtl="0"/>
            <a:r>
              <a:rPr lang="en-US" sz="2400" b="1" u="none" strike="noStrike" baseline="0" dirty="0">
                <a:solidFill>
                  <a:schemeClr val="tx2">
                    <a:lumMod val="50000"/>
                  </a:schemeClr>
                </a:solidFill>
                <a:latin typeface="+mj-lt"/>
              </a:rPr>
              <a:t>  26  The last enemy that will be destroyed is death.  </a:t>
            </a:r>
            <a:endParaRPr lang="en-US" sz="1800" b="1" dirty="0">
              <a:solidFill>
                <a:schemeClr val="tx2">
                  <a:lumMod val="50000"/>
                </a:schemeClr>
              </a:solidFill>
              <a:latin typeface="+mj-lt"/>
            </a:endParaRPr>
          </a:p>
        </p:txBody>
      </p:sp>
    </p:spTree>
    <p:extLst>
      <p:ext uri="{BB962C8B-B14F-4D97-AF65-F5344CB8AC3E}">
        <p14:creationId xmlns:p14="http://schemas.microsoft.com/office/powerpoint/2010/main" val="673480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alive. </a:t>
            </a:r>
          </a:p>
          <a:p>
            <a:pPr marR="0" algn="l" rtl="0"/>
            <a:r>
              <a:rPr lang="en-US" sz="1800" b="0" i="0" u="none" strike="noStrike" baseline="0" dirty="0">
                <a:solidFill>
                  <a:srgbClr val="218282"/>
                </a:solidFill>
                <a:latin typeface="Verdana" panose="020B0604030504040204" pitchFamily="34" charset="0"/>
              </a:rPr>
              <a:t>1</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a:t>
            </a:r>
            <a:r>
              <a:rPr lang="en-US" sz="2400" b="1" u="none" strike="noStrike" baseline="0" dirty="0">
                <a:solidFill>
                  <a:schemeClr val="tx2">
                    <a:lumMod val="50000"/>
                  </a:schemeClr>
                </a:solidFill>
                <a:latin typeface="+mj-lt"/>
              </a:rPr>
              <a:t>21  For since by man came death, by Man also came the resurrection of the dead. </a:t>
            </a:r>
          </a:p>
          <a:p>
            <a:pPr marR="0" algn="just" rtl="0"/>
            <a:r>
              <a:rPr lang="en-US" sz="2400" b="1" u="none" strike="noStrike" baseline="0" dirty="0">
                <a:solidFill>
                  <a:schemeClr val="tx2">
                    <a:lumMod val="50000"/>
                  </a:schemeClr>
                </a:solidFill>
                <a:latin typeface="+mj-lt"/>
              </a:rPr>
              <a:t>  22  For as </a:t>
            </a:r>
            <a:r>
              <a:rPr lang="en-US" sz="2400" b="1" u="none" strike="noStrike" baseline="0" dirty="0">
                <a:solidFill>
                  <a:schemeClr val="tx2">
                    <a:lumMod val="25000"/>
                  </a:schemeClr>
                </a:solidFill>
                <a:latin typeface="+mj-lt"/>
              </a:rPr>
              <a:t>in Adam all die, </a:t>
            </a:r>
            <a:r>
              <a:rPr lang="en-US" sz="2400" b="1" u="none" strike="noStrike" baseline="0" dirty="0">
                <a:solidFill>
                  <a:schemeClr val="tx2">
                    <a:lumMod val="50000"/>
                  </a:schemeClr>
                </a:solidFill>
                <a:latin typeface="+mj-lt"/>
              </a:rPr>
              <a:t>even so </a:t>
            </a:r>
            <a:r>
              <a:rPr lang="en-US" sz="2400" b="1" u="none" strike="noStrike" baseline="0" dirty="0">
                <a:solidFill>
                  <a:schemeClr val="tx2">
                    <a:lumMod val="25000"/>
                  </a:schemeClr>
                </a:solidFill>
                <a:latin typeface="+mj-lt"/>
              </a:rPr>
              <a:t>in Christ </a:t>
            </a:r>
            <a:r>
              <a:rPr lang="en-US" sz="2400" b="1" u="none" strike="noStrike" baseline="0" dirty="0">
                <a:solidFill>
                  <a:schemeClr val="bg1"/>
                </a:solidFill>
                <a:latin typeface="+mj-lt"/>
              </a:rPr>
              <a:t>all shall be made alive. </a:t>
            </a:r>
          </a:p>
          <a:p>
            <a:pPr marR="0" algn="just" rtl="0"/>
            <a:r>
              <a:rPr lang="en-US" sz="2400" b="1" u="none" strike="noStrike" baseline="0" dirty="0">
                <a:solidFill>
                  <a:schemeClr val="tx2">
                    <a:lumMod val="50000"/>
                  </a:schemeClr>
                </a:solidFill>
                <a:latin typeface="+mj-lt"/>
              </a:rPr>
              <a:t>  23  But each one in his own order: Christ the </a:t>
            </a:r>
            <a:r>
              <a:rPr lang="en-US" sz="2400" b="1" u="none" strike="noStrike" baseline="0" dirty="0" err="1">
                <a:solidFill>
                  <a:schemeClr val="tx2">
                    <a:lumMod val="50000"/>
                  </a:schemeClr>
                </a:solidFill>
                <a:latin typeface="+mj-lt"/>
              </a:rPr>
              <a:t>firstfruits</a:t>
            </a:r>
            <a:r>
              <a:rPr lang="en-US" sz="2400" b="1" u="none" strike="noStrike" baseline="0" dirty="0">
                <a:solidFill>
                  <a:schemeClr val="tx2">
                    <a:lumMod val="50000"/>
                  </a:schemeClr>
                </a:solidFill>
                <a:latin typeface="+mj-lt"/>
              </a:rPr>
              <a:t>, afterward those who are Christ's at His coming. </a:t>
            </a:r>
          </a:p>
          <a:p>
            <a:pPr marR="0" algn="just" rtl="0"/>
            <a:r>
              <a:rPr lang="en-US" sz="2400" b="1" u="none" strike="noStrike" baseline="0" dirty="0">
                <a:solidFill>
                  <a:schemeClr val="tx2">
                    <a:lumMod val="50000"/>
                  </a:schemeClr>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tx2">
                    <a:lumMod val="50000"/>
                  </a:schemeClr>
                </a:solidFill>
                <a:latin typeface="+mj-lt"/>
              </a:rPr>
              <a:t>  25  For He must reign till He has put all enemies under His feet. </a:t>
            </a:r>
          </a:p>
          <a:p>
            <a:pPr marR="0" algn="just" rtl="0"/>
            <a:r>
              <a:rPr lang="en-US" sz="2400" b="1" u="none" strike="noStrike" baseline="0" dirty="0">
                <a:solidFill>
                  <a:schemeClr val="tx2">
                    <a:lumMod val="50000"/>
                  </a:schemeClr>
                </a:solidFill>
                <a:latin typeface="+mj-lt"/>
              </a:rPr>
              <a:t>  26  The last enemy that will be destroyed is death. </a:t>
            </a:r>
            <a:endParaRPr lang="en-US" sz="1800" b="1" dirty="0">
              <a:solidFill>
                <a:schemeClr val="tx2">
                  <a:lumMod val="50000"/>
                </a:schemeClr>
              </a:solidFill>
              <a:latin typeface="+mj-lt"/>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John 5:28-29</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Christ to stop reign</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When death ends</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All raised, End of reign</a:t>
            </a:r>
          </a:p>
        </p:txBody>
      </p:sp>
    </p:spTree>
    <p:extLst>
      <p:ext uri="{BB962C8B-B14F-4D97-AF65-F5344CB8AC3E}">
        <p14:creationId xmlns:p14="http://schemas.microsoft.com/office/powerpoint/2010/main" val="2095049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John 5:28-29</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Christ to stop reign</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When death ends</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All raised, End of reign</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a:t>
            </a:r>
            <a:r>
              <a:rPr lang="en-US" sz="2400" b="1" u="none" strike="noStrike" baseline="0" dirty="0">
                <a:solidFill>
                  <a:schemeClr val="tx2">
                    <a:lumMod val="50000"/>
                  </a:schemeClr>
                </a:solidFill>
                <a:latin typeface="+mj-lt"/>
              </a:rPr>
              <a:t>21  For since by man came death, by Man also came the resurrection of the dead. </a:t>
            </a:r>
          </a:p>
          <a:p>
            <a:pPr marR="0" algn="just" rtl="0"/>
            <a:r>
              <a:rPr lang="en-US" sz="2400" b="1" u="none" strike="noStrike" baseline="0" dirty="0">
                <a:solidFill>
                  <a:schemeClr val="tx2">
                    <a:lumMod val="50000"/>
                  </a:schemeClr>
                </a:solidFill>
                <a:latin typeface="+mj-lt"/>
              </a:rPr>
              <a:t>  22  For as </a:t>
            </a:r>
            <a:r>
              <a:rPr lang="en-US" sz="2400" b="1" u="none" strike="noStrike" baseline="0" dirty="0">
                <a:solidFill>
                  <a:schemeClr val="bg1"/>
                </a:solidFill>
                <a:latin typeface="+mj-lt"/>
              </a:rPr>
              <a:t>in Adam all die</a:t>
            </a:r>
            <a:r>
              <a:rPr lang="en-US" sz="2400" b="1" u="none" strike="noStrike" baseline="0" dirty="0">
                <a:solidFill>
                  <a:schemeClr val="tx2">
                    <a:lumMod val="50000"/>
                  </a:schemeClr>
                </a:solidFill>
                <a:latin typeface="+mj-lt"/>
              </a:rPr>
              <a:t>, even so </a:t>
            </a:r>
            <a:r>
              <a:rPr lang="en-US" sz="2400" b="1" u="none" strike="noStrike" baseline="0" dirty="0">
                <a:solidFill>
                  <a:schemeClr val="bg1"/>
                </a:solidFill>
                <a:latin typeface="+mj-lt"/>
              </a:rPr>
              <a:t>in Christ all shall be made alive. </a:t>
            </a:r>
          </a:p>
          <a:p>
            <a:pPr marR="0" algn="just" rtl="0"/>
            <a:r>
              <a:rPr lang="en-US" sz="2400" b="1" u="none" strike="noStrike" baseline="0" dirty="0">
                <a:solidFill>
                  <a:schemeClr val="tx2">
                    <a:lumMod val="50000"/>
                  </a:schemeClr>
                </a:solidFill>
                <a:latin typeface="+mj-lt"/>
              </a:rPr>
              <a:t>  23  But each one in his own order: Christ the </a:t>
            </a:r>
            <a:r>
              <a:rPr lang="en-US" sz="2400" b="1" u="none" strike="noStrike" baseline="0" dirty="0" err="1">
                <a:solidFill>
                  <a:schemeClr val="tx2">
                    <a:lumMod val="50000"/>
                  </a:schemeClr>
                </a:solidFill>
                <a:latin typeface="+mj-lt"/>
              </a:rPr>
              <a:t>firstfruits</a:t>
            </a:r>
            <a:r>
              <a:rPr lang="en-US" sz="2400" b="1" u="none" strike="noStrike" baseline="0" dirty="0">
                <a:solidFill>
                  <a:schemeClr val="tx2">
                    <a:lumMod val="50000"/>
                  </a:schemeClr>
                </a:solidFill>
                <a:latin typeface="+mj-lt"/>
              </a:rPr>
              <a:t>, afterward those who are Christ's at His coming. </a:t>
            </a:r>
          </a:p>
          <a:p>
            <a:pPr marR="0" algn="just" rtl="0"/>
            <a:r>
              <a:rPr lang="en-US" sz="2400" b="1" u="none" strike="noStrike" baseline="0" dirty="0">
                <a:solidFill>
                  <a:schemeClr val="tx2">
                    <a:lumMod val="50000"/>
                  </a:schemeClr>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tx2">
                    <a:lumMod val="50000"/>
                  </a:schemeClr>
                </a:solidFill>
                <a:latin typeface="+mj-lt"/>
              </a:rPr>
              <a:t>  25  For He must reign till He has put all enemies under His feet. </a:t>
            </a:r>
          </a:p>
          <a:p>
            <a:pPr marR="0" algn="just" rtl="0"/>
            <a:r>
              <a:rPr lang="en-US" sz="2400" b="1" u="none" strike="noStrike" baseline="0" dirty="0">
                <a:solidFill>
                  <a:schemeClr val="tx2">
                    <a:lumMod val="50000"/>
                  </a:schemeClr>
                </a:solidFill>
                <a:latin typeface="+mj-lt"/>
              </a:rPr>
              <a:t>  26  The last enemy that will be destroyed is death. </a:t>
            </a:r>
            <a:endParaRPr lang="en-US" sz="1800" b="1" dirty="0">
              <a:solidFill>
                <a:schemeClr val="tx2">
                  <a:lumMod val="50000"/>
                </a:schemeClr>
              </a:solidFill>
              <a:latin typeface="+mj-lt"/>
            </a:endParaRPr>
          </a:p>
        </p:txBody>
      </p:sp>
    </p:spTree>
    <p:extLst>
      <p:ext uri="{BB962C8B-B14F-4D97-AF65-F5344CB8AC3E}">
        <p14:creationId xmlns:p14="http://schemas.microsoft.com/office/powerpoint/2010/main" val="98568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John 5:28-29</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Christ to stop reign</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When death ends</a:t>
            </a:r>
          </a:p>
          <a:p>
            <a:pPr marL="285750" indent="-285750">
              <a:spcAft>
                <a:spcPts val="1200"/>
              </a:spcAft>
              <a:buClr>
                <a:schemeClr val="bg1"/>
              </a:buClr>
              <a:buFont typeface="Arial" panose="020B0604020202020204" pitchFamily="34" charset="0"/>
              <a:buChar char="•"/>
            </a:pPr>
            <a:r>
              <a:rPr lang="en-US" sz="2200" b="1" i="1" dirty="0">
                <a:solidFill>
                  <a:schemeClr val="tx2">
                    <a:lumMod val="50000"/>
                  </a:schemeClr>
                </a:solidFill>
              </a:rPr>
              <a:t>All raised, End of reign</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a:t>
            </a:r>
            <a:r>
              <a:rPr lang="en-US" sz="2400" b="1" u="none" strike="noStrike" baseline="0" dirty="0">
                <a:solidFill>
                  <a:schemeClr val="tx2">
                    <a:lumMod val="50000"/>
                  </a:schemeClr>
                </a:solidFill>
                <a:latin typeface="+mj-lt"/>
              </a:rPr>
              <a:t>21  For since by man came death, by Man also came the resurrection of the dead. </a:t>
            </a:r>
          </a:p>
          <a:p>
            <a:pPr marR="0" algn="just" rtl="0"/>
            <a:r>
              <a:rPr lang="en-US" sz="2400" b="1" u="none" strike="noStrike" baseline="0" dirty="0">
                <a:solidFill>
                  <a:schemeClr val="tx2">
                    <a:lumMod val="50000"/>
                  </a:schemeClr>
                </a:solidFill>
                <a:latin typeface="+mj-lt"/>
              </a:rPr>
              <a:t>  22  For as in Adam all die, even so in Christ all shall be made alive. </a:t>
            </a:r>
          </a:p>
          <a:p>
            <a:pPr marR="0" algn="just" rtl="0"/>
            <a:r>
              <a:rPr lang="en-US" sz="2400" b="1" u="none" strike="noStrike" baseline="0" dirty="0">
                <a:solidFill>
                  <a:schemeClr val="tx2">
                    <a:lumMod val="50000"/>
                  </a:schemeClr>
                </a:solidFill>
                <a:latin typeface="+mj-lt"/>
              </a:rPr>
              <a:t>  23  But each one in his own order: </a:t>
            </a:r>
            <a:r>
              <a:rPr lang="en-US" sz="2400" b="1" u="none" strike="noStrike" baseline="0" dirty="0">
                <a:solidFill>
                  <a:schemeClr val="bg1"/>
                </a:solidFill>
                <a:latin typeface="+mj-lt"/>
              </a:rPr>
              <a:t>Christ the </a:t>
            </a:r>
            <a:r>
              <a:rPr lang="en-US" sz="2400" b="1" u="none" strike="noStrike" baseline="0" dirty="0" err="1">
                <a:solidFill>
                  <a:schemeClr val="bg1"/>
                </a:solidFill>
                <a:latin typeface="+mj-lt"/>
              </a:rPr>
              <a:t>firstfruits</a:t>
            </a:r>
            <a:r>
              <a:rPr lang="en-US" sz="2400" b="1" u="none" strike="noStrike" baseline="0" dirty="0">
                <a:solidFill>
                  <a:schemeClr val="tx2">
                    <a:lumMod val="50000"/>
                  </a:schemeClr>
                </a:solidFill>
                <a:latin typeface="+mj-lt"/>
              </a:rPr>
              <a:t>, afterward those who are Christ's at His coming. </a:t>
            </a:r>
          </a:p>
          <a:p>
            <a:pPr marR="0" algn="just" rtl="0"/>
            <a:r>
              <a:rPr lang="en-US" sz="2400" b="1" u="none" strike="noStrike" baseline="0" dirty="0">
                <a:solidFill>
                  <a:schemeClr val="tx2">
                    <a:lumMod val="50000"/>
                  </a:schemeClr>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tx2">
                    <a:lumMod val="50000"/>
                  </a:schemeClr>
                </a:solidFill>
                <a:latin typeface="+mj-lt"/>
              </a:rPr>
              <a:t>  25  For He must reign till He has put all enemies under His feet. </a:t>
            </a:r>
          </a:p>
          <a:p>
            <a:pPr marR="0" algn="just" rtl="0"/>
            <a:r>
              <a:rPr lang="en-US" sz="2400" b="1" u="none" strike="noStrike" baseline="0" dirty="0">
                <a:solidFill>
                  <a:schemeClr val="tx2">
                    <a:lumMod val="50000"/>
                  </a:schemeClr>
                </a:solidFill>
                <a:latin typeface="+mj-lt"/>
              </a:rPr>
              <a:t>  26  The last enemy that will be destroyed is death. </a:t>
            </a:r>
            <a:endParaRPr lang="en-US" sz="1800" b="1" dirty="0">
              <a:solidFill>
                <a:schemeClr val="tx2">
                  <a:lumMod val="50000"/>
                </a:schemeClr>
              </a:solidFill>
              <a:latin typeface="+mj-lt"/>
            </a:endParaRPr>
          </a:p>
        </p:txBody>
      </p:sp>
    </p:spTree>
    <p:extLst>
      <p:ext uri="{BB962C8B-B14F-4D97-AF65-F5344CB8AC3E}">
        <p14:creationId xmlns:p14="http://schemas.microsoft.com/office/powerpoint/2010/main" val="3504857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a:t>
            </a:r>
          </a:p>
          <a:p>
            <a:pPr>
              <a:tabLst>
                <a:tab pos="4857750" algn="l"/>
              </a:tabLst>
            </a:pP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Corinthians 15:21-26</a:t>
            </a:r>
          </a:p>
        </p:txBody>
      </p:sp>
      <p:sp>
        <p:nvSpPr>
          <p:cNvPr id="4" name="TextBox 3">
            <a:extLst>
              <a:ext uri="{FF2B5EF4-FFF2-40B4-BE49-F238E27FC236}">
                <a16:creationId xmlns:a16="http://schemas.microsoft.com/office/drawing/2014/main" id="{8D0E80CB-EB23-469A-787D-7BB9A51DB1D2}"/>
              </a:ext>
            </a:extLst>
          </p:cNvPr>
          <p:cNvSpPr txBox="1"/>
          <p:nvPr/>
        </p:nvSpPr>
        <p:spPr>
          <a:xfrm>
            <a:off x="755374" y="759440"/>
            <a:ext cx="10614991" cy="5816977"/>
          </a:xfrm>
          <a:prstGeom prst="rect">
            <a:avLst/>
          </a:prstGeom>
          <a:noFill/>
        </p:spPr>
        <p:txBody>
          <a:bodyPr wrap="square" rtlCol="0">
            <a:spAutoFit/>
          </a:bodyPr>
          <a:lstStyle/>
          <a:p>
            <a:pPr marR="0" algn="just" rtl="0">
              <a:spcAft>
                <a:spcPts val="1200"/>
              </a:spcAft>
            </a:pPr>
            <a:r>
              <a:rPr lang="en-US" sz="2600" b="1" dirty="0">
                <a:solidFill>
                  <a:schemeClr val="bg1"/>
                </a:solidFill>
                <a:latin typeface="+mj-lt"/>
              </a:rPr>
              <a:t>  </a:t>
            </a:r>
            <a:r>
              <a:rPr lang="en-US" sz="2600" b="1" u="none" strike="noStrike" baseline="0" dirty="0">
                <a:solidFill>
                  <a:schemeClr val="bg1"/>
                </a:solidFill>
                <a:latin typeface="+mj-lt"/>
              </a:rPr>
              <a:t>21 For since by man came death, by Man also came the resurrection of the dead. </a:t>
            </a:r>
          </a:p>
          <a:p>
            <a:pPr marR="0" algn="just" rtl="0">
              <a:spcAft>
                <a:spcPts val="1200"/>
              </a:spcAft>
            </a:pPr>
            <a:r>
              <a:rPr lang="en-US" sz="2600" b="1" u="none" strike="noStrike" baseline="0" dirty="0">
                <a:solidFill>
                  <a:schemeClr val="bg1"/>
                </a:solidFill>
                <a:latin typeface="+mj-lt"/>
              </a:rPr>
              <a:t>  22  For as in Adam all die, even so in Christ all shall be made alive. </a:t>
            </a:r>
          </a:p>
          <a:p>
            <a:pPr marR="0" algn="just" rtl="0">
              <a:spcAft>
                <a:spcPts val="1200"/>
              </a:spcAft>
            </a:pPr>
            <a:r>
              <a:rPr lang="en-US" sz="2600" b="1" u="none" strike="noStrike" baseline="0" dirty="0">
                <a:solidFill>
                  <a:schemeClr val="bg1"/>
                </a:solidFill>
                <a:latin typeface="+mj-lt"/>
              </a:rPr>
              <a:t>  23  But each one in his own order: Christ the </a:t>
            </a:r>
            <a:r>
              <a:rPr lang="en-US" sz="2600" b="1" u="none" strike="noStrike" baseline="0" dirty="0" err="1">
                <a:solidFill>
                  <a:schemeClr val="bg1"/>
                </a:solidFill>
                <a:latin typeface="+mj-lt"/>
              </a:rPr>
              <a:t>firstfruits</a:t>
            </a:r>
            <a:r>
              <a:rPr lang="en-US" sz="2600" b="1" u="none" strike="noStrike" baseline="0" dirty="0">
                <a:solidFill>
                  <a:schemeClr val="bg1"/>
                </a:solidFill>
                <a:latin typeface="+mj-lt"/>
              </a:rPr>
              <a:t>, afterward those who are Christ's at His coming. </a:t>
            </a:r>
          </a:p>
          <a:p>
            <a:pPr marR="0" algn="just" rtl="0">
              <a:spcAft>
                <a:spcPts val="1200"/>
              </a:spcAft>
            </a:pPr>
            <a:r>
              <a:rPr lang="en-US" sz="2600" b="1" u="none" strike="noStrike" baseline="0" dirty="0">
                <a:solidFill>
                  <a:schemeClr val="bg1"/>
                </a:solidFill>
                <a:latin typeface="+mj-lt"/>
              </a:rPr>
              <a:t>  24  Then comes the end, when He delivers the kingdom to God the Father, when He puts an end to all rule and all authority and power. </a:t>
            </a:r>
          </a:p>
          <a:p>
            <a:pPr marR="0" algn="just" rtl="0">
              <a:spcAft>
                <a:spcPts val="1200"/>
              </a:spcAft>
            </a:pPr>
            <a:r>
              <a:rPr lang="en-US" sz="2600" b="1" u="none" strike="noStrike" baseline="0" dirty="0">
                <a:solidFill>
                  <a:schemeClr val="bg1"/>
                </a:solidFill>
                <a:latin typeface="+mj-lt"/>
              </a:rPr>
              <a:t>  25  For He must reign till He has put all enemies under His feet. </a:t>
            </a:r>
          </a:p>
          <a:p>
            <a:pPr marR="0" algn="just" rtl="0">
              <a:spcAft>
                <a:spcPts val="1200"/>
              </a:spcAft>
            </a:pPr>
            <a:r>
              <a:rPr lang="en-US" sz="2600" b="1" u="none" strike="noStrike" baseline="0" dirty="0">
                <a:solidFill>
                  <a:schemeClr val="bg1"/>
                </a:solidFill>
                <a:latin typeface="+mj-lt"/>
              </a:rPr>
              <a:t>  26  The last enemy that will be destroyed is death. </a:t>
            </a:r>
          </a:p>
          <a:p>
            <a:pPr marR="0" algn="just" rtl="0">
              <a:spcAft>
                <a:spcPts val="1200"/>
              </a:spcAft>
            </a:pPr>
            <a:r>
              <a:rPr lang="en-US" sz="2600" b="1" dirty="0">
                <a:solidFill>
                  <a:schemeClr val="bg1"/>
                </a:solidFill>
                <a:latin typeface="+mj-lt"/>
              </a:rPr>
              <a:t>							1 Cor. 15:21-26</a:t>
            </a:r>
          </a:p>
        </p:txBody>
      </p:sp>
    </p:spTree>
    <p:extLst>
      <p:ext uri="{BB962C8B-B14F-4D97-AF65-F5344CB8AC3E}">
        <p14:creationId xmlns:p14="http://schemas.microsoft.com/office/powerpoint/2010/main" val="4199069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alive. </a:t>
            </a:r>
          </a:p>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4124206"/>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bg1"/>
                </a:solidFill>
              </a:rPr>
              <a:t>John 5:28-29</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21  For since by man came death, by Man also came the resurrection of the dead. </a:t>
            </a:r>
          </a:p>
          <a:p>
            <a:pPr marR="0" algn="just" rtl="0"/>
            <a:r>
              <a:rPr lang="en-US" sz="2400" b="1" u="none" strike="noStrike" baseline="0" dirty="0">
                <a:solidFill>
                  <a:schemeClr val="bg1"/>
                </a:solidFill>
                <a:latin typeface="+mj-lt"/>
              </a:rPr>
              <a:t>  22  For as in Adam all die, even so in Christ all shall be made alive. </a:t>
            </a:r>
          </a:p>
          <a:p>
            <a:pPr marR="0" algn="just" rtl="0"/>
            <a:r>
              <a:rPr lang="en-US" sz="2400" b="1" u="none" strike="noStrike" baseline="0" dirty="0">
                <a:solidFill>
                  <a:schemeClr val="bg1"/>
                </a:solidFill>
                <a:latin typeface="+mj-lt"/>
              </a:rPr>
              <a:t>  23  But each one in his own order: Christ the </a:t>
            </a:r>
            <a:r>
              <a:rPr lang="en-US" sz="2400" b="1" u="none" strike="noStrike" baseline="0" dirty="0" err="1">
                <a:solidFill>
                  <a:schemeClr val="bg1"/>
                </a:solidFill>
                <a:latin typeface="+mj-lt"/>
              </a:rPr>
              <a:t>firstfruits</a:t>
            </a:r>
            <a:r>
              <a:rPr lang="en-US" sz="2400" b="1" u="none" strike="noStrike" baseline="0" dirty="0">
                <a:solidFill>
                  <a:schemeClr val="bg1"/>
                </a:solidFill>
                <a:latin typeface="+mj-lt"/>
              </a:rPr>
              <a:t>, afterward those who are Christ’s AT HIS COMING.</a:t>
            </a:r>
            <a:endParaRPr lang="en-US" sz="2400" b="1" u="none" strike="noStrike" baseline="0" dirty="0">
              <a:solidFill>
                <a:schemeClr val="bg2">
                  <a:lumMod val="75000"/>
                </a:schemeClr>
              </a:solidFill>
              <a:latin typeface="+mj-lt"/>
            </a:endParaRPr>
          </a:p>
          <a:p>
            <a:pPr marR="0" algn="just" rtl="0"/>
            <a:r>
              <a:rPr lang="en-US" sz="2400" b="1" u="none" strike="noStrike" baseline="0" dirty="0">
                <a:solidFill>
                  <a:schemeClr val="bg2">
                    <a:lumMod val="75000"/>
                  </a:schemeClr>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bg2">
                    <a:lumMod val="75000"/>
                  </a:schemeClr>
                </a:solidFill>
                <a:latin typeface="+mj-lt"/>
              </a:rPr>
              <a:t>  25  For He must reign till He has put all enemies under His feet. </a:t>
            </a:r>
          </a:p>
          <a:p>
            <a:pPr marR="0" algn="just" rtl="0"/>
            <a:r>
              <a:rPr lang="en-US" sz="2400" b="1" u="none" strike="noStrike" baseline="0" dirty="0">
                <a:solidFill>
                  <a:schemeClr val="bg2">
                    <a:lumMod val="75000"/>
                  </a:schemeClr>
                </a:solidFill>
                <a:latin typeface="+mj-lt"/>
              </a:rPr>
              <a:t>  26  The last enemy that will be destroyed is death. </a:t>
            </a:r>
            <a:endParaRPr lang="en-US" sz="1800" b="1" dirty="0">
              <a:solidFill>
                <a:schemeClr val="bg2">
                  <a:lumMod val="75000"/>
                </a:schemeClr>
              </a:solidFill>
              <a:latin typeface="+mj-lt"/>
            </a:endParaRPr>
          </a:p>
        </p:txBody>
      </p:sp>
    </p:spTree>
    <p:extLst>
      <p:ext uri="{BB962C8B-B14F-4D97-AF65-F5344CB8AC3E}">
        <p14:creationId xmlns:p14="http://schemas.microsoft.com/office/powerpoint/2010/main" val="1318390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alive. </a:t>
            </a:r>
          </a:p>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bg1"/>
                </a:solidFill>
              </a:rPr>
              <a:t>John 5:28-29</a:t>
            </a:r>
          </a:p>
          <a:p>
            <a:pPr marL="285750" indent="-285750">
              <a:spcAft>
                <a:spcPts val="1200"/>
              </a:spcAft>
              <a:buClr>
                <a:schemeClr val="bg1"/>
              </a:buClr>
              <a:buFont typeface="Arial" panose="020B0604020202020204" pitchFamily="34" charset="0"/>
              <a:buChar char="•"/>
            </a:pPr>
            <a:r>
              <a:rPr lang="en-US" sz="2200" b="1" i="1" dirty="0">
                <a:solidFill>
                  <a:schemeClr val="bg1"/>
                </a:solidFill>
              </a:rPr>
              <a:t>Christ to STOP reign</a:t>
            </a:r>
            <a:endParaRPr lang="en-US" sz="2200" b="1" i="1" dirty="0">
              <a:solidFill>
                <a:schemeClr val="bg2">
                  <a:lumMod val="75000"/>
                </a:schemeClr>
              </a:solidFill>
            </a:endParaRPr>
          </a:p>
          <a:p>
            <a:pPr marL="285750" indent="-285750">
              <a:spcAft>
                <a:spcPts val="1200"/>
              </a:spcAft>
              <a:buClr>
                <a:schemeClr val="bg1"/>
              </a:buClr>
              <a:buFont typeface="Arial" panose="020B0604020202020204" pitchFamily="34" charset="0"/>
              <a:buChar char="•"/>
            </a:pPr>
            <a:r>
              <a:rPr lang="en-US" sz="2200" b="1" i="1" dirty="0">
                <a:solidFill>
                  <a:schemeClr val="bg2">
                    <a:lumMod val="75000"/>
                  </a:schemeClr>
                </a:solidFill>
              </a:rPr>
              <a:t>When death ends</a:t>
            </a:r>
          </a:p>
          <a:p>
            <a:pPr marL="285750" indent="-285750">
              <a:spcAft>
                <a:spcPts val="1200"/>
              </a:spcAft>
              <a:buClr>
                <a:schemeClr val="bg1"/>
              </a:buClr>
              <a:buFont typeface="Arial" panose="020B0604020202020204" pitchFamily="34" charset="0"/>
              <a:buChar char="•"/>
            </a:pPr>
            <a:r>
              <a:rPr lang="en-US" sz="2200" b="1" i="1" dirty="0">
                <a:solidFill>
                  <a:schemeClr val="bg2">
                    <a:lumMod val="75000"/>
                  </a:schemeClr>
                </a:solidFill>
              </a:rPr>
              <a:t>All raised, End of reign</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21  For since by man came death, by Man also came the resurrection of the dead. </a:t>
            </a:r>
          </a:p>
          <a:p>
            <a:pPr marR="0" algn="just" rtl="0"/>
            <a:r>
              <a:rPr lang="en-US" sz="2400" b="1" u="none" strike="noStrike" baseline="0" dirty="0">
                <a:solidFill>
                  <a:schemeClr val="bg1"/>
                </a:solidFill>
                <a:latin typeface="+mj-lt"/>
              </a:rPr>
              <a:t>  22  For as in Adam all die, even so in Christ all shall be made alive. </a:t>
            </a:r>
          </a:p>
          <a:p>
            <a:pPr marR="0" algn="just" rtl="0"/>
            <a:r>
              <a:rPr lang="en-US" sz="2400" b="1" u="none" strike="noStrike" baseline="0" dirty="0">
                <a:solidFill>
                  <a:schemeClr val="bg1"/>
                </a:solidFill>
                <a:latin typeface="+mj-lt"/>
              </a:rPr>
              <a:t>  23  But each one in his own order: Christ the </a:t>
            </a:r>
            <a:r>
              <a:rPr lang="en-US" sz="2400" b="1" u="none" strike="noStrike" baseline="0" dirty="0" err="1">
                <a:solidFill>
                  <a:schemeClr val="bg1"/>
                </a:solidFill>
                <a:latin typeface="+mj-lt"/>
              </a:rPr>
              <a:t>firstfruits</a:t>
            </a:r>
            <a:r>
              <a:rPr lang="en-US" sz="2400" b="1" u="none" strike="noStrike" baseline="0" dirty="0">
                <a:solidFill>
                  <a:schemeClr val="bg1"/>
                </a:solidFill>
                <a:latin typeface="+mj-lt"/>
              </a:rPr>
              <a:t>, afterward those who are Christ’s AT HIS COMING. </a:t>
            </a:r>
          </a:p>
          <a:p>
            <a:pPr marR="0" algn="just" rtl="0"/>
            <a:r>
              <a:rPr lang="en-US" sz="2400" b="1" u="none" strike="noStrike" baseline="0" dirty="0">
                <a:solidFill>
                  <a:schemeClr val="bg1"/>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bg1"/>
                </a:solidFill>
                <a:latin typeface="+mj-lt"/>
              </a:rPr>
              <a:t>  25  For He MUST REIGN TILL He has put all enemies under His feet. </a:t>
            </a:r>
          </a:p>
          <a:p>
            <a:pPr marR="0" algn="just" rtl="0"/>
            <a:r>
              <a:rPr lang="en-US" sz="2400" b="1" u="none" strike="noStrike" baseline="0" dirty="0">
                <a:solidFill>
                  <a:schemeClr val="bg1"/>
                </a:solidFill>
                <a:latin typeface="+mj-lt"/>
              </a:rPr>
              <a:t>  26  The last enemy that will be destroyed is death. </a:t>
            </a:r>
            <a:endParaRPr lang="en-US" sz="1800" b="1" dirty="0">
              <a:solidFill>
                <a:schemeClr val="bg1"/>
              </a:solidFill>
              <a:latin typeface="+mj-lt"/>
            </a:endParaRPr>
          </a:p>
        </p:txBody>
      </p:sp>
    </p:spTree>
    <p:extLst>
      <p:ext uri="{BB962C8B-B14F-4D97-AF65-F5344CB8AC3E}">
        <p14:creationId xmlns:p14="http://schemas.microsoft.com/office/powerpoint/2010/main" val="2464107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alive. </a:t>
            </a:r>
          </a:p>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bg1"/>
                </a:solidFill>
              </a:rPr>
              <a:t>John 5:28-29</a:t>
            </a:r>
          </a:p>
          <a:p>
            <a:pPr marL="285750" indent="-285750">
              <a:spcAft>
                <a:spcPts val="1200"/>
              </a:spcAft>
              <a:buClr>
                <a:schemeClr val="bg1"/>
              </a:buClr>
              <a:buFont typeface="Arial" panose="020B0604020202020204" pitchFamily="34" charset="0"/>
              <a:buChar char="•"/>
            </a:pPr>
            <a:r>
              <a:rPr lang="en-US" sz="2200" b="1" i="1" dirty="0">
                <a:solidFill>
                  <a:schemeClr val="bg1"/>
                </a:solidFill>
              </a:rPr>
              <a:t>Christ to STOP reign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When death ends</a:t>
            </a:r>
            <a:endParaRPr lang="en-US" sz="2200" b="1" i="1" dirty="0">
              <a:solidFill>
                <a:schemeClr val="bg2">
                  <a:lumMod val="75000"/>
                </a:schemeClr>
              </a:solidFill>
            </a:endParaRPr>
          </a:p>
          <a:p>
            <a:pPr marL="285750" indent="-285750">
              <a:spcAft>
                <a:spcPts val="1200"/>
              </a:spcAft>
              <a:buClr>
                <a:schemeClr val="bg1"/>
              </a:buClr>
              <a:buFont typeface="Arial" panose="020B0604020202020204" pitchFamily="34" charset="0"/>
              <a:buChar char="•"/>
            </a:pPr>
            <a:r>
              <a:rPr lang="en-US" sz="2200" b="1" i="1" dirty="0">
                <a:solidFill>
                  <a:schemeClr val="bg2">
                    <a:lumMod val="75000"/>
                  </a:schemeClr>
                </a:solidFill>
              </a:rPr>
              <a:t>All raised, End of reign</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21  For since by man came death, by Man also came the resurrection of the dead. </a:t>
            </a:r>
          </a:p>
          <a:p>
            <a:pPr marR="0" algn="just" rtl="0"/>
            <a:r>
              <a:rPr lang="en-US" sz="2400" b="1" u="none" strike="noStrike" baseline="0" dirty="0">
                <a:solidFill>
                  <a:schemeClr val="bg1"/>
                </a:solidFill>
                <a:latin typeface="+mj-lt"/>
              </a:rPr>
              <a:t>  22  For as in Adam all die, even so in Christ all shall be made alive. </a:t>
            </a:r>
          </a:p>
          <a:p>
            <a:pPr marR="0" algn="just" rtl="0"/>
            <a:r>
              <a:rPr lang="en-US" sz="2400" b="1" u="none" strike="noStrike" baseline="0" dirty="0">
                <a:solidFill>
                  <a:schemeClr val="bg1"/>
                </a:solidFill>
                <a:latin typeface="+mj-lt"/>
              </a:rPr>
              <a:t>  23  But each one in his own order: Christ the </a:t>
            </a:r>
            <a:r>
              <a:rPr lang="en-US" sz="2400" b="1" u="none" strike="noStrike" baseline="0" dirty="0" err="1">
                <a:solidFill>
                  <a:schemeClr val="bg1"/>
                </a:solidFill>
                <a:latin typeface="+mj-lt"/>
              </a:rPr>
              <a:t>firstfruits</a:t>
            </a:r>
            <a:r>
              <a:rPr lang="en-US" sz="2400" b="1" u="none" strike="noStrike" baseline="0" dirty="0">
                <a:solidFill>
                  <a:schemeClr val="bg1"/>
                </a:solidFill>
                <a:latin typeface="+mj-lt"/>
              </a:rPr>
              <a:t>, afterward those who are Christ's at His coming. </a:t>
            </a:r>
          </a:p>
          <a:p>
            <a:pPr marR="0" algn="just" rtl="0"/>
            <a:r>
              <a:rPr lang="en-US" sz="2400" b="1" u="none" strike="noStrike" baseline="0" dirty="0">
                <a:solidFill>
                  <a:schemeClr val="bg1"/>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bg1"/>
                </a:solidFill>
                <a:latin typeface="+mj-lt"/>
              </a:rPr>
              <a:t>  25  For He must reign till He has put all enemies under His feet. </a:t>
            </a:r>
          </a:p>
          <a:p>
            <a:pPr marR="0" algn="just" rtl="0"/>
            <a:r>
              <a:rPr lang="en-US" sz="2400" b="1" u="none" strike="noStrike" baseline="0" dirty="0">
                <a:solidFill>
                  <a:schemeClr val="bg1"/>
                </a:solidFill>
                <a:latin typeface="+mj-lt"/>
              </a:rPr>
              <a:t>  26  The LAST ENEMY THAT WILL BE DESTROY IS DEATH. </a:t>
            </a:r>
            <a:endParaRPr lang="en-US" sz="1800" b="1" dirty="0">
              <a:solidFill>
                <a:schemeClr val="bg1"/>
              </a:solidFill>
              <a:latin typeface="+mj-lt"/>
            </a:endParaRPr>
          </a:p>
        </p:txBody>
      </p:sp>
    </p:spTree>
    <p:extLst>
      <p:ext uri="{BB962C8B-B14F-4D97-AF65-F5344CB8AC3E}">
        <p14:creationId xmlns:p14="http://schemas.microsoft.com/office/powerpoint/2010/main" val="3091832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alive. </a:t>
            </a:r>
          </a:p>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Text—1 Cor. 15:21-26</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a:t>
            </a:r>
            <a:r>
              <a:rPr lang="en-US" sz="3500" b="1" dirty="0">
                <a:solidFill>
                  <a:srgbClr val="FFC000"/>
                </a:solidFill>
              </a:rPr>
              <a:t>The Text Shows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Discusses resurrection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Resurrection of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Death from Adam for all resurrection for all</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 order—Christ</a:t>
            </a:r>
          </a:p>
          <a:p>
            <a:pPr marL="285750" indent="-285750">
              <a:spcAft>
                <a:spcPts val="1200"/>
              </a:spcAft>
              <a:buClr>
                <a:schemeClr val="bg1"/>
              </a:buClr>
              <a:buFont typeface="Arial" panose="020B0604020202020204" pitchFamily="34" charset="0"/>
              <a:buChar char="•"/>
            </a:pPr>
            <a:r>
              <a:rPr lang="en-US" sz="2200" b="1" i="1" dirty="0">
                <a:solidFill>
                  <a:schemeClr val="bg1"/>
                </a:solidFill>
              </a:rPr>
              <a:t>Then resurrection of His—AT HIS COMING</a:t>
            </a:r>
          </a:p>
          <a:p>
            <a:pPr marL="285750" indent="-285750">
              <a:spcAft>
                <a:spcPts val="1200"/>
              </a:spcAft>
              <a:buClr>
                <a:schemeClr val="bg1"/>
              </a:buClr>
              <a:buFont typeface="Arial" panose="020B0604020202020204" pitchFamily="34" charset="0"/>
              <a:buChar char="•"/>
            </a:pPr>
            <a:r>
              <a:rPr lang="en-US" sz="2200" b="1" i="1" dirty="0">
                <a:solidFill>
                  <a:schemeClr val="bg1"/>
                </a:solidFill>
              </a:rPr>
              <a:t>John 5:28-29</a:t>
            </a:r>
          </a:p>
          <a:p>
            <a:pPr marL="285750" indent="-285750">
              <a:spcAft>
                <a:spcPts val="1200"/>
              </a:spcAft>
              <a:buClr>
                <a:schemeClr val="bg1"/>
              </a:buClr>
              <a:buFont typeface="Arial" panose="020B0604020202020204" pitchFamily="34" charset="0"/>
              <a:buChar char="•"/>
            </a:pPr>
            <a:r>
              <a:rPr lang="en-US" sz="2200" b="1" i="1" dirty="0">
                <a:solidFill>
                  <a:schemeClr val="bg1"/>
                </a:solidFill>
              </a:rPr>
              <a:t>Christ to STOP reign</a:t>
            </a:r>
          </a:p>
          <a:p>
            <a:pPr marL="285750" indent="-285750">
              <a:spcAft>
                <a:spcPts val="1200"/>
              </a:spcAft>
              <a:buClr>
                <a:schemeClr val="bg1"/>
              </a:buClr>
              <a:buFont typeface="Arial" panose="020B0604020202020204" pitchFamily="34" charset="0"/>
              <a:buChar char="•"/>
            </a:pPr>
            <a:r>
              <a:rPr lang="en-US" sz="2200" b="1" i="1" dirty="0">
                <a:solidFill>
                  <a:schemeClr val="bg1"/>
                </a:solidFill>
              </a:rPr>
              <a:t>When death ends</a:t>
            </a:r>
          </a:p>
          <a:p>
            <a:pPr marL="285750" indent="-285750">
              <a:spcAft>
                <a:spcPts val="1200"/>
              </a:spcAft>
              <a:buClr>
                <a:schemeClr val="bg1"/>
              </a:buClr>
              <a:buFont typeface="Arial" panose="020B0604020202020204" pitchFamily="34" charset="0"/>
              <a:buChar char="•"/>
            </a:pPr>
            <a:r>
              <a:rPr lang="en-US" sz="2200" b="1" i="1" dirty="0">
                <a:solidFill>
                  <a:schemeClr val="bg1"/>
                </a:solidFill>
              </a:rPr>
              <a:t>All raised, END of reign</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1223981"/>
            <a:ext cx="7045881" cy="5262979"/>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21  For since by man came death, by Man also came the resurrection of the dead. </a:t>
            </a:r>
          </a:p>
          <a:p>
            <a:pPr marR="0" algn="just" rtl="0"/>
            <a:r>
              <a:rPr lang="en-US" sz="2400" b="1" u="none" strike="noStrike" baseline="0" dirty="0">
                <a:solidFill>
                  <a:schemeClr val="bg1"/>
                </a:solidFill>
                <a:latin typeface="+mj-lt"/>
              </a:rPr>
              <a:t>  22  For as in Adam all die, even so in Christ all shall be made alive. </a:t>
            </a:r>
          </a:p>
          <a:p>
            <a:pPr marR="0" algn="just" rtl="0"/>
            <a:r>
              <a:rPr lang="en-US" sz="2400" b="1" u="none" strike="noStrike" baseline="0" dirty="0">
                <a:solidFill>
                  <a:schemeClr val="bg1"/>
                </a:solidFill>
                <a:latin typeface="+mj-lt"/>
              </a:rPr>
              <a:t>  23  But each one in his own order: Christ the </a:t>
            </a:r>
            <a:r>
              <a:rPr lang="en-US" sz="2400" b="1" u="none" strike="noStrike" baseline="0" dirty="0" err="1">
                <a:solidFill>
                  <a:schemeClr val="bg1"/>
                </a:solidFill>
                <a:latin typeface="+mj-lt"/>
              </a:rPr>
              <a:t>firstfruits</a:t>
            </a:r>
            <a:r>
              <a:rPr lang="en-US" sz="2400" b="1" u="none" strike="noStrike" baseline="0" dirty="0">
                <a:solidFill>
                  <a:schemeClr val="bg1"/>
                </a:solidFill>
                <a:latin typeface="+mj-lt"/>
              </a:rPr>
              <a:t>, afterward those who are Christ’s AT HIS COMING.</a:t>
            </a:r>
          </a:p>
          <a:p>
            <a:pPr marR="0" algn="just" rtl="0"/>
            <a:r>
              <a:rPr lang="en-US" sz="2400" b="1" u="none" strike="noStrike" baseline="0" dirty="0">
                <a:solidFill>
                  <a:schemeClr val="bg1"/>
                </a:solidFill>
                <a:latin typeface="+mj-lt"/>
              </a:rPr>
              <a:t>  24  THEN comes the end, when He delivers the kingdom to God the Father, when He puts an end to all rule and all authority and power. </a:t>
            </a:r>
          </a:p>
          <a:p>
            <a:pPr marR="0" algn="just" rtl="0"/>
            <a:r>
              <a:rPr lang="en-US" sz="2400" b="1" u="none" strike="noStrike" baseline="0" dirty="0">
                <a:solidFill>
                  <a:schemeClr val="bg1"/>
                </a:solidFill>
                <a:latin typeface="+mj-lt"/>
              </a:rPr>
              <a:t>  25  For He must reign till He has put all enemies under His feet. </a:t>
            </a:r>
          </a:p>
          <a:p>
            <a:pPr marR="0" algn="just" rtl="0"/>
            <a:r>
              <a:rPr lang="en-US" sz="2400" b="1" u="none" strike="noStrike" baseline="0" dirty="0">
                <a:solidFill>
                  <a:schemeClr val="bg1"/>
                </a:solidFill>
                <a:latin typeface="+mj-lt"/>
              </a:rPr>
              <a:t>  26  The last enemy that will be destroyed is death. </a:t>
            </a:r>
            <a:endParaRPr lang="en-US" sz="1800" b="1" dirty="0">
              <a:solidFill>
                <a:schemeClr val="bg1"/>
              </a:solidFill>
              <a:latin typeface="+mj-lt"/>
            </a:endParaRPr>
          </a:p>
        </p:txBody>
      </p:sp>
    </p:spTree>
    <p:extLst>
      <p:ext uri="{BB962C8B-B14F-4D97-AF65-F5344CB8AC3E}">
        <p14:creationId xmlns:p14="http://schemas.microsoft.com/office/powerpoint/2010/main" val="4235020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Revelation 20</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646331"/>
          </a:xfrm>
          <a:prstGeom prst="rect">
            <a:avLst/>
          </a:prstGeom>
          <a:noFill/>
          <a:ln w="76200">
            <a:noFill/>
          </a:ln>
        </p:spPr>
        <p:txBody>
          <a:bodyPr wrap="square" rtlCol="0">
            <a:spAutoFit/>
          </a:bodyPr>
          <a:lstStyle/>
          <a:p>
            <a:pPr algn="ctr"/>
            <a:r>
              <a:rPr lang="en-US" sz="3600" b="1" dirty="0">
                <a:solidFill>
                  <a:srgbClr val="FFC000"/>
                </a:solidFill>
              </a:rPr>
              <a:t> Not in Rev. 20</a:t>
            </a:r>
            <a:endParaRPr lang="en-US" sz="3500" b="1" dirty="0">
              <a:solidFill>
                <a:srgbClr val="FFC000"/>
              </a:solidFill>
            </a:endParaRP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667388"/>
            <a:ext cx="7045881" cy="5878532"/>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1</a:t>
            </a:r>
            <a:r>
              <a:rPr lang="en-US" sz="2200" b="1" u="none" strike="noStrike" baseline="0" dirty="0">
                <a:solidFill>
                  <a:schemeClr val="bg1"/>
                </a:solidFill>
                <a:latin typeface="+mj-lt"/>
              </a:rPr>
              <a:t>  I saw an angel coming down from heaven, …</a:t>
            </a:r>
          </a:p>
          <a:p>
            <a:pPr marR="0" algn="just" rtl="0"/>
            <a:r>
              <a:rPr lang="en-US" sz="2200" b="1" u="none" strike="noStrike" baseline="0" dirty="0">
                <a:solidFill>
                  <a:schemeClr val="bg1"/>
                </a:solidFill>
                <a:latin typeface="+mj-lt"/>
              </a:rPr>
              <a:t>  2  He laid hold on is the Devil and Satan, and bound him for a thousand years; ….</a:t>
            </a:r>
          </a:p>
          <a:p>
            <a:pPr marR="0" algn="just" rtl="0"/>
            <a:r>
              <a:rPr lang="en-US" sz="2200" b="1" u="none" strike="noStrike" baseline="0" dirty="0">
                <a:solidFill>
                  <a:schemeClr val="bg1"/>
                </a:solidFill>
                <a:latin typeface="+mj-lt"/>
              </a:rPr>
              <a:t>  3 … so that he should deceive the nations no more till the thousand years were finished. But after these things he must be released for a little while. </a:t>
            </a:r>
          </a:p>
          <a:p>
            <a:pPr marR="0" algn="just" rtl="0"/>
            <a:r>
              <a:rPr lang="en-US" sz="2200" b="1" u="none" strike="noStrike" baseline="0" dirty="0">
                <a:solidFill>
                  <a:schemeClr val="bg1"/>
                </a:solidFill>
                <a:latin typeface="+mj-lt"/>
              </a:rPr>
              <a:t>  4  And I saw thrones, and they sat on them, and judgment was committed to them. Then I saw the souls of those who had been beheaded for their witness to Jesus and for the word of God, who had not worshiped the beast or his image, and had not received his mark on their foreheads … And they lived and reigned with Christ for a thousand years. </a:t>
            </a:r>
          </a:p>
          <a:p>
            <a:pPr marR="0" algn="just" rtl="0"/>
            <a:r>
              <a:rPr lang="en-US" sz="2200" b="1" u="none" strike="noStrike" baseline="0" dirty="0">
                <a:solidFill>
                  <a:schemeClr val="bg1"/>
                </a:solidFill>
                <a:latin typeface="+mj-lt"/>
              </a:rPr>
              <a:t>  5  But the rest of the dead did not live again until the thousand years were finished. This is the first resurrection. </a:t>
            </a:r>
            <a:endParaRPr lang="en-US" sz="2200" b="1" dirty="0">
              <a:solidFill>
                <a:schemeClr val="bg1"/>
              </a:solidFill>
              <a:latin typeface="+mj-lt"/>
            </a:endParaRPr>
          </a:p>
        </p:txBody>
      </p:sp>
    </p:spTree>
    <p:extLst>
      <p:ext uri="{BB962C8B-B14F-4D97-AF65-F5344CB8AC3E}">
        <p14:creationId xmlns:p14="http://schemas.microsoft.com/office/powerpoint/2010/main" val="2514288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Revelation 20</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646331"/>
          </a:xfrm>
          <a:prstGeom prst="rect">
            <a:avLst/>
          </a:prstGeom>
          <a:noFill/>
          <a:ln w="76200">
            <a:noFill/>
          </a:ln>
        </p:spPr>
        <p:txBody>
          <a:bodyPr wrap="square" rtlCol="0">
            <a:spAutoFit/>
          </a:bodyPr>
          <a:lstStyle/>
          <a:p>
            <a:pPr algn="ctr"/>
            <a:r>
              <a:rPr lang="en-US" sz="3600" b="1" dirty="0">
                <a:solidFill>
                  <a:srgbClr val="FFC000"/>
                </a:solidFill>
              </a:rPr>
              <a:t> Not in Rev. 20</a:t>
            </a:r>
            <a:endParaRPr lang="en-US" sz="3500" b="1" dirty="0">
              <a:solidFill>
                <a:srgbClr val="FFC000"/>
              </a:solidFill>
            </a:endParaRP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667388"/>
            <a:ext cx="7045881" cy="5632311"/>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6  Blessed and holy is he who has part in the first resurrection. Over such the second death has no power, but they shall be priests of God and of Christ, and shall reign with Him a thousand years. </a:t>
            </a:r>
          </a:p>
          <a:p>
            <a:pPr marR="0" algn="just" rtl="0"/>
            <a:r>
              <a:rPr lang="en-US" sz="2400" b="1" u="none" strike="noStrike" baseline="0" dirty="0">
                <a:solidFill>
                  <a:schemeClr val="bg1"/>
                </a:solidFill>
                <a:latin typeface="+mj-lt"/>
              </a:rPr>
              <a:t>7  Now when the thousand years have expired, Satan will be released from his prison </a:t>
            </a:r>
          </a:p>
          <a:p>
            <a:pPr marR="0" algn="just" rtl="0"/>
            <a:r>
              <a:rPr lang="en-US" sz="2400" b="1" u="none" strike="noStrike" baseline="0" dirty="0">
                <a:solidFill>
                  <a:schemeClr val="bg1"/>
                </a:solidFill>
                <a:latin typeface="+mj-lt"/>
              </a:rPr>
              <a:t>  8  and will go out to deceive the nations ...</a:t>
            </a:r>
          </a:p>
          <a:p>
            <a:pPr marR="0" algn="just" rtl="0"/>
            <a:r>
              <a:rPr lang="en-US" sz="2400" b="1" dirty="0">
                <a:solidFill>
                  <a:schemeClr val="bg1"/>
                </a:solidFill>
                <a:latin typeface="+mj-lt"/>
              </a:rPr>
              <a:t>  9</a:t>
            </a:r>
            <a:endParaRPr lang="en-US" sz="2400" b="1" u="none" strike="noStrike" baseline="0" dirty="0">
              <a:solidFill>
                <a:schemeClr val="bg1"/>
              </a:solidFill>
              <a:latin typeface="+mj-lt"/>
            </a:endParaRPr>
          </a:p>
          <a:p>
            <a:pPr marR="0" algn="just" rtl="0"/>
            <a:r>
              <a:rPr lang="en-US" sz="2400" b="1" u="none" strike="noStrike" baseline="0" dirty="0">
                <a:solidFill>
                  <a:schemeClr val="bg1"/>
                </a:solidFill>
                <a:latin typeface="+mj-lt"/>
              </a:rPr>
              <a:t>. And fire came down from God out of heaven and devoured them. </a:t>
            </a:r>
          </a:p>
          <a:p>
            <a:pPr marR="0" algn="just" rtl="0"/>
            <a:r>
              <a:rPr lang="en-US" sz="2400" b="1" u="none" strike="noStrike" baseline="0" dirty="0">
                <a:solidFill>
                  <a:schemeClr val="bg1"/>
                </a:solidFill>
                <a:latin typeface="+mj-lt"/>
              </a:rPr>
              <a:t>  10  The devil, who deceived them, was cast into the lake of fire and brimstone where the beast and the false prophet are. And they will be tormented day and night forever and ever.</a:t>
            </a:r>
            <a:endParaRPr lang="en-US" sz="2400" b="1" dirty="0">
              <a:solidFill>
                <a:schemeClr val="bg1"/>
              </a:solidFill>
              <a:latin typeface="+mj-lt"/>
            </a:endParaRPr>
          </a:p>
        </p:txBody>
      </p:sp>
    </p:spTree>
    <p:extLst>
      <p:ext uri="{BB962C8B-B14F-4D97-AF65-F5344CB8AC3E}">
        <p14:creationId xmlns:p14="http://schemas.microsoft.com/office/powerpoint/2010/main" val="3564670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Revelation 20</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Not in Rev. 20</a:t>
            </a:r>
            <a:endParaRPr lang="en-US" sz="3500" b="1" dirty="0">
              <a:solidFill>
                <a:srgbClr val="FFC000"/>
              </a:solidFill>
            </a:endParaRP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Second coming</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Jerusalem</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Kingdom established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Bodily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Armageddon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Tribulation</a:t>
            </a:r>
          </a:p>
          <a:p>
            <a:pPr>
              <a:spcAft>
                <a:spcPts val="1200"/>
              </a:spcAft>
              <a:buClr>
                <a:schemeClr val="bg1"/>
              </a:buClr>
            </a:pPr>
            <a:r>
              <a:rPr lang="en-US" sz="2200" b="1" i="1" dirty="0">
                <a:solidFill>
                  <a:srgbClr val="FFFF00"/>
                </a:solidFill>
              </a:rPr>
              <a:t>These verses separate  the 1,000 yrs. from “must shortly come to pass”</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667388"/>
            <a:ext cx="7045881" cy="5878532"/>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1</a:t>
            </a:r>
            <a:r>
              <a:rPr lang="en-US" sz="2200" b="1" u="none" strike="noStrike" baseline="0" dirty="0">
                <a:solidFill>
                  <a:schemeClr val="bg1"/>
                </a:solidFill>
                <a:latin typeface="+mj-lt"/>
              </a:rPr>
              <a:t>  I saw an angel coming down from heaven, …</a:t>
            </a:r>
          </a:p>
          <a:p>
            <a:pPr marR="0" algn="just" rtl="0"/>
            <a:r>
              <a:rPr lang="en-US" sz="2200" b="1" u="none" strike="noStrike" baseline="0" dirty="0">
                <a:solidFill>
                  <a:schemeClr val="bg1"/>
                </a:solidFill>
                <a:latin typeface="+mj-lt"/>
              </a:rPr>
              <a:t>  2  He laid hold on is the Devil and Satan, and bound him for a thousand years; ….</a:t>
            </a:r>
          </a:p>
          <a:p>
            <a:pPr marR="0" algn="just" rtl="0"/>
            <a:r>
              <a:rPr lang="en-US" sz="2200" b="1" u="none" strike="noStrike" baseline="0" dirty="0">
                <a:solidFill>
                  <a:schemeClr val="bg1"/>
                </a:solidFill>
                <a:latin typeface="+mj-lt"/>
              </a:rPr>
              <a:t>  3 … so that he should deceive the nations no more till the thousand years were finished. But after these things he must be released for a little while. </a:t>
            </a:r>
          </a:p>
          <a:p>
            <a:pPr marR="0" algn="just" rtl="0"/>
            <a:r>
              <a:rPr lang="en-US" sz="2200" b="1" u="none" strike="noStrike" baseline="0" dirty="0">
                <a:solidFill>
                  <a:schemeClr val="bg1"/>
                </a:solidFill>
                <a:latin typeface="+mj-lt"/>
              </a:rPr>
              <a:t>  4  And I saw thrones, and they sat on them, and judgment was committed to them. Then I saw the souls of those who had been beheaded for their witness to Jesus and for the word of God, who had not worshiped the beast or his image, and had not received his mark on their foreheads … And they lived and reigned with Christ for a thousand years. </a:t>
            </a:r>
          </a:p>
          <a:p>
            <a:pPr marR="0" algn="just" rtl="0"/>
            <a:r>
              <a:rPr lang="en-US" sz="2200" b="1" u="none" strike="noStrike" baseline="0" dirty="0">
                <a:solidFill>
                  <a:schemeClr val="bg1"/>
                </a:solidFill>
                <a:latin typeface="+mj-lt"/>
              </a:rPr>
              <a:t>  5  But the rest of the dead did not live again until the thousand years were finished. This is the first resurrection. </a:t>
            </a:r>
            <a:endParaRPr lang="en-US" sz="2200" b="1" dirty="0">
              <a:solidFill>
                <a:schemeClr val="bg1"/>
              </a:solidFill>
              <a:latin typeface="+mj-lt"/>
            </a:endParaRPr>
          </a:p>
        </p:txBody>
      </p:sp>
    </p:spTree>
    <p:extLst>
      <p:ext uri="{BB962C8B-B14F-4D97-AF65-F5344CB8AC3E}">
        <p14:creationId xmlns:p14="http://schemas.microsoft.com/office/powerpoint/2010/main" val="3202736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marR="0" algn="l" rtl="0"/>
            <a:r>
              <a:rPr lang="en-US" sz="1800" b="0" i="0" u="none" strike="noStrike" baseline="0" dirty="0">
                <a:solidFill>
                  <a:srgbClr val="218282"/>
                </a:solidFill>
                <a:latin typeface="Verdana" panose="020B0604030504040204" pitchFamily="34" charset="0"/>
              </a:rPr>
              <a:t>1Co </a:t>
            </a:r>
            <a:r>
              <a:rPr lang="en-US" sz="1800" b="0" i="0" u="none" strike="noStrike" baseline="0" dirty="0">
                <a:solidFill>
                  <a:srgbClr val="292F33"/>
                </a:solidFill>
                <a:latin typeface="Verdana" panose="020B0604030504040204" pitchFamily="34" charset="0"/>
              </a:rPr>
              <a:t>will be destroyed </a:t>
            </a:r>
            <a:r>
              <a:rPr lang="en-US" sz="1800" b="0" i="1" u="none" strike="noStrike" baseline="0" dirty="0">
                <a:solidFill>
                  <a:srgbClr val="757575"/>
                </a:solidFill>
                <a:latin typeface="Verdana" panose="020B0604030504040204" pitchFamily="34" charset="0"/>
              </a:rPr>
              <a:t>is</a:t>
            </a:r>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Revelation 20</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5601533"/>
          </a:xfrm>
          <a:prstGeom prst="rect">
            <a:avLst/>
          </a:prstGeom>
          <a:noFill/>
          <a:ln w="76200">
            <a:noFill/>
          </a:ln>
        </p:spPr>
        <p:txBody>
          <a:bodyPr wrap="square" rtlCol="0">
            <a:spAutoFit/>
          </a:bodyPr>
          <a:lstStyle/>
          <a:p>
            <a:pPr algn="ctr"/>
            <a:r>
              <a:rPr lang="en-US" sz="3600" b="1" dirty="0">
                <a:solidFill>
                  <a:srgbClr val="FFC000"/>
                </a:solidFill>
              </a:rPr>
              <a:t> Not in Rev. 20</a:t>
            </a:r>
            <a:endParaRPr lang="en-US" sz="3500" b="1" dirty="0">
              <a:solidFill>
                <a:srgbClr val="FFC000"/>
              </a:solidFill>
            </a:endParaRP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Second coming</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Jerusalem</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Kingdom established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Bodily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Armageddon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Tribulation</a:t>
            </a:r>
          </a:p>
          <a:p>
            <a:pPr>
              <a:spcAft>
                <a:spcPts val="1200"/>
              </a:spcAft>
              <a:buClr>
                <a:schemeClr val="bg1"/>
              </a:buClr>
            </a:pPr>
            <a:r>
              <a:rPr lang="en-US" sz="2200" b="1" i="1" dirty="0">
                <a:solidFill>
                  <a:srgbClr val="FFFF00"/>
                </a:solidFill>
              </a:rPr>
              <a:t>These verses separate  the 1,000 yrs. from “must shortly come to pass”</a:t>
            </a:r>
          </a:p>
        </p:txBody>
      </p:sp>
      <p:sp>
        <p:nvSpPr>
          <p:cNvPr id="4" name="TextBox 3">
            <a:extLst>
              <a:ext uri="{FF2B5EF4-FFF2-40B4-BE49-F238E27FC236}">
                <a16:creationId xmlns:a16="http://schemas.microsoft.com/office/drawing/2014/main" id="{8EED71B8-9072-C702-01B2-F8860032F1D9}"/>
              </a:ext>
            </a:extLst>
          </p:cNvPr>
          <p:cNvSpPr txBox="1"/>
          <p:nvPr/>
        </p:nvSpPr>
        <p:spPr>
          <a:xfrm>
            <a:off x="521110" y="667388"/>
            <a:ext cx="7045881" cy="5632311"/>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6  Blessed and holy is he who has part in the first resurrection. Over such the second death has no power, but they shall be priests of God and of Christ, and shall reign with Him a thousand years. </a:t>
            </a:r>
          </a:p>
          <a:p>
            <a:pPr marR="0" algn="just" rtl="0"/>
            <a:r>
              <a:rPr lang="en-US" sz="2400" b="1" u="none" strike="noStrike" baseline="0" dirty="0">
                <a:solidFill>
                  <a:schemeClr val="bg1"/>
                </a:solidFill>
                <a:latin typeface="+mj-lt"/>
              </a:rPr>
              <a:t>7  Now when the thousand years have expired, Satan will be released from his prison </a:t>
            </a:r>
          </a:p>
          <a:p>
            <a:pPr marR="0" algn="just" rtl="0"/>
            <a:r>
              <a:rPr lang="en-US" sz="2400" b="1" u="none" strike="noStrike" baseline="0" dirty="0">
                <a:solidFill>
                  <a:schemeClr val="bg1"/>
                </a:solidFill>
                <a:latin typeface="+mj-lt"/>
              </a:rPr>
              <a:t>  8  and will go out to deceive the nations ...</a:t>
            </a:r>
          </a:p>
          <a:p>
            <a:pPr marR="0" algn="just" rtl="0"/>
            <a:r>
              <a:rPr lang="en-US" sz="2400" b="1" dirty="0">
                <a:solidFill>
                  <a:schemeClr val="bg1"/>
                </a:solidFill>
                <a:latin typeface="+mj-lt"/>
              </a:rPr>
              <a:t>  9</a:t>
            </a:r>
            <a:endParaRPr lang="en-US" sz="2400" b="1" u="none" strike="noStrike" baseline="0" dirty="0">
              <a:solidFill>
                <a:schemeClr val="bg1"/>
              </a:solidFill>
              <a:latin typeface="+mj-lt"/>
            </a:endParaRPr>
          </a:p>
          <a:p>
            <a:pPr marR="0" algn="just" rtl="0"/>
            <a:r>
              <a:rPr lang="en-US" sz="2400" b="1" u="none" strike="noStrike" baseline="0" dirty="0">
                <a:solidFill>
                  <a:schemeClr val="bg1"/>
                </a:solidFill>
                <a:latin typeface="+mj-lt"/>
              </a:rPr>
              <a:t>. And fire came down from God out of heaven and devoured them. </a:t>
            </a:r>
          </a:p>
          <a:p>
            <a:pPr marR="0" algn="just" rtl="0"/>
            <a:r>
              <a:rPr lang="en-US" sz="2400" b="1" u="none" strike="noStrike" baseline="0" dirty="0">
                <a:solidFill>
                  <a:schemeClr val="bg1"/>
                </a:solidFill>
                <a:latin typeface="+mj-lt"/>
              </a:rPr>
              <a:t>  10  The devil, who deceived them, was cast into the lake of fire and brimstone where the beast and the false prophet are. And they will be tormented day and night forever and ever.</a:t>
            </a:r>
            <a:endParaRPr lang="en-US" sz="2400" b="1" dirty="0">
              <a:solidFill>
                <a:schemeClr val="bg1"/>
              </a:solidFill>
              <a:latin typeface="+mj-lt"/>
            </a:endParaRPr>
          </a:p>
        </p:txBody>
      </p:sp>
    </p:spTree>
    <p:extLst>
      <p:ext uri="{BB962C8B-B14F-4D97-AF65-F5344CB8AC3E}">
        <p14:creationId xmlns:p14="http://schemas.microsoft.com/office/powerpoint/2010/main" val="3155176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Judged by Things Written in Bible</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 His Eternal Plan</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marL="403225">
              <a:buClr>
                <a:schemeClr val="bg1"/>
              </a:buClr>
            </a:pP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the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1631216"/>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Tree>
    <p:extLst>
      <p:ext uri="{BB962C8B-B14F-4D97-AF65-F5344CB8AC3E}">
        <p14:creationId xmlns:p14="http://schemas.microsoft.com/office/powerpoint/2010/main" val="1497411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the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1631216"/>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Tree>
    <p:extLst>
      <p:ext uri="{BB962C8B-B14F-4D97-AF65-F5344CB8AC3E}">
        <p14:creationId xmlns:p14="http://schemas.microsoft.com/office/powerpoint/2010/main" val="4022936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13766"/>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endParaRPr lang="en-US" sz="4400" b="1" dirty="0">
              <a:solidFill>
                <a:srgbClr val="FFC000"/>
              </a:solidFill>
            </a:endParaRPr>
          </a:p>
          <a:p>
            <a:r>
              <a:rPr lang="en-US" sz="2800" b="1" dirty="0">
                <a:solidFill>
                  <a:srgbClr val="FFC000"/>
                </a:solidFill>
              </a:rPr>
              <a:t>     “Let God be true and </a:t>
            </a:r>
            <a:r>
              <a:rPr lang="en-US" sz="2800" b="1" i="1" dirty="0">
                <a:solidFill>
                  <a:srgbClr val="FFC000"/>
                </a:solidFill>
              </a:rPr>
              <a:t>every</a:t>
            </a:r>
            <a:r>
              <a:rPr lang="en-US" sz="2800" b="1" dirty="0">
                <a:solidFill>
                  <a:srgbClr val="FFC000"/>
                </a:solidFill>
              </a:rPr>
              <a:t> man a liar”</a:t>
            </a:r>
          </a:p>
          <a:p>
            <a:pPr marL="403225">
              <a:buClr>
                <a:schemeClr val="bg1"/>
              </a:buClr>
            </a:pP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the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81909"/>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1631216"/>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Tree>
    <p:extLst>
      <p:ext uri="{BB962C8B-B14F-4D97-AF65-F5344CB8AC3E}">
        <p14:creationId xmlns:p14="http://schemas.microsoft.com/office/powerpoint/2010/main" val="22343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92F33"/>
                </a:solidFill>
                <a:latin typeface="Verdana" panose="020B0604030504040204" pitchFamily="34" charset="0"/>
              </a:rPr>
              <a:t>.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1538883"/>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endParaRPr lang="en-US" sz="2800" b="1" dirty="0">
              <a:solidFill>
                <a:srgbClr val="FFFF00"/>
              </a:solidFill>
            </a:endParaRPr>
          </a:p>
        </p:txBody>
      </p:sp>
    </p:spTree>
    <p:extLst>
      <p:ext uri="{BB962C8B-B14F-4D97-AF65-F5344CB8AC3E}">
        <p14:creationId xmlns:p14="http://schemas.microsoft.com/office/powerpoint/2010/main" val="4147788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18282"/>
                </a:solidFill>
                <a:latin typeface="Verdana" panose="020B0604030504040204" pitchFamily="34" charset="0"/>
              </a:rPr>
              <a:t>1</a:t>
            </a:r>
            <a:r>
              <a:rPr lang="en-US" sz="1800" b="0" i="0" u="none" strike="noStrike" baseline="0" dirty="0">
                <a:solidFill>
                  <a:srgbClr val="292F33"/>
                </a:solidFill>
                <a:latin typeface="Verdana" panose="020B0604030504040204" pitchFamily="34" charset="0"/>
              </a:rPr>
              <a:t>.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2031325"/>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endParaRPr lang="en-US" sz="2800" b="1" dirty="0">
              <a:solidFill>
                <a:srgbClr val="FFFF00"/>
              </a:solidFill>
            </a:endParaRPr>
          </a:p>
        </p:txBody>
      </p:sp>
    </p:spTree>
    <p:extLst>
      <p:ext uri="{BB962C8B-B14F-4D97-AF65-F5344CB8AC3E}">
        <p14:creationId xmlns:p14="http://schemas.microsoft.com/office/powerpoint/2010/main" val="2847859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18282"/>
                </a:solidFill>
                <a:latin typeface="Verdana" panose="020B0604030504040204" pitchFamily="34" charset="0"/>
              </a:rPr>
              <a:t>1</a:t>
            </a:r>
            <a:r>
              <a:rPr lang="en-US" sz="1800" b="0" i="0" u="none" strike="noStrike" baseline="0" dirty="0">
                <a:solidFill>
                  <a:srgbClr val="292F33"/>
                </a:solidFill>
                <a:latin typeface="Verdana" panose="020B0604030504040204" pitchFamily="34" charset="0"/>
              </a:rPr>
              <a:t>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2523768"/>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endParaRPr lang="en-US" sz="2800" b="1" dirty="0">
              <a:solidFill>
                <a:srgbClr val="FFFF00"/>
              </a:solidFill>
            </a:endParaRPr>
          </a:p>
        </p:txBody>
      </p:sp>
    </p:spTree>
    <p:extLst>
      <p:ext uri="{BB962C8B-B14F-4D97-AF65-F5344CB8AC3E}">
        <p14:creationId xmlns:p14="http://schemas.microsoft.com/office/powerpoint/2010/main" val="42398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27018"/>
            <a:ext cx="11603005" cy="6042892"/>
          </a:xfrm>
          <a:prstGeom prst="rect">
            <a:avLst/>
          </a:prstGeom>
          <a:solidFill>
            <a:schemeClr val="tx1"/>
          </a:solidFill>
        </p:spPr>
        <p:txBody>
          <a:bodyPr wrap="none" tIns="182880" rtlCol="0">
            <a:noAutofit/>
          </a:bodyPr>
          <a:lstStyle/>
          <a:p>
            <a:pPr>
              <a:tabLst>
                <a:tab pos="4857750" algn="l"/>
              </a:tabLst>
            </a:pPr>
            <a:r>
              <a:rPr lang="en-US" sz="3600" b="1" dirty="0">
                <a:solidFill>
                  <a:srgbClr val="FFC000"/>
                </a:solidFill>
              </a:rPr>
              <a:t>              Doctrine From God</a:t>
            </a:r>
            <a:r>
              <a:rPr lang="en-US" sz="1800" b="0" i="0" u="none" strike="noStrike" baseline="0" dirty="0">
                <a:solidFill>
                  <a:srgbClr val="292F33"/>
                </a:solidFill>
                <a:latin typeface="Verdana" panose="020B0604030504040204" pitchFamily="34" charset="0"/>
              </a:rPr>
              <a:t> </a:t>
            </a:r>
          </a:p>
          <a:p>
            <a:pPr marR="0" algn="l" rtl="0"/>
            <a:r>
              <a:rPr lang="en-US" sz="1800" b="0" i="0" u="none" strike="noStrike" baseline="0" dirty="0">
                <a:solidFill>
                  <a:srgbClr val="292F33"/>
                </a:solidFill>
                <a:latin typeface="Verdana" panose="020B0604030504040204" pitchFamily="34" charset="0"/>
              </a:rPr>
              <a:t> death. </a:t>
            </a:r>
            <a:endParaRPr lang="en-US" sz="2800" b="1" dirty="0">
              <a:solidFill>
                <a:schemeClr val="bg1"/>
              </a:solidFill>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9675BCC-8384-81BE-666F-8DC083DBDA22}"/>
              </a:ext>
            </a:extLst>
          </p:cNvPr>
          <p:cNvSpPr txBox="1"/>
          <p:nvPr/>
        </p:nvSpPr>
        <p:spPr>
          <a:xfrm>
            <a:off x="244795" y="-76717"/>
            <a:ext cx="11702409" cy="707886"/>
          </a:xfrm>
          <a:prstGeom prst="rect">
            <a:avLst/>
          </a:prstGeom>
          <a:noFill/>
          <a:ln>
            <a:solidFill>
              <a:srgbClr val="FFFF00"/>
            </a:solidFill>
          </a:ln>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Millennial Reign</a:t>
            </a:r>
          </a:p>
        </p:txBody>
      </p:sp>
      <p:sp>
        <p:nvSpPr>
          <p:cNvPr id="6" name="Rectangle 5">
            <a:extLst>
              <a:ext uri="{FF2B5EF4-FFF2-40B4-BE49-F238E27FC236}">
                <a16:creationId xmlns:a16="http://schemas.microsoft.com/office/drawing/2014/main" id="{9ADE3CE7-1EE6-379A-6F07-042064D429F7}"/>
              </a:ext>
            </a:extLst>
          </p:cNvPr>
          <p:cNvSpPr/>
          <p:nvPr/>
        </p:nvSpPr>
        <p:spPr>
          <a:xfrm>
            <a:off x="339187" y="640332"/>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8" name="Rectangle 7">
            <a:extLst>
              <a:ext uri="{FF2B5EF4-FFF2-40B4-BE49-F238E27FC236}">
                <a16:creationId xmlns:a16="http://schemas.microsoft.com/office/drawing/2014/main" id="{8FFCC7C2-05F2-1B23-8897-9F6E8E114AA5}"/>
              </a:ext>
            </a:extLst>
          </p:cNvPr>
          <p:cNvSpPr/>
          <p:nvPr/>
        </p:nvSpPr>
        <p:spPr>
          <a:xfrm>
            <a:off x="339187" y="628901"/>
            <a:ext cx="7467626"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0" name="Rectangle 9">
            <a:extLst>
              <a:ext uri="{FF2B5EF4-FFF2-40B4-BE49-F238E27FC236}">
                <a16:creationId xmlns:a16="http://schemas.microsoft.com/office/drawing/2014/main" id="{84F7DA56-3766-1345-2A15-074CBCA471FA}"/>
              </a:ext>
            </a:extLst>
          </p:cNvPr>
          <p:cNvSpPr/>
          <p:nvPr/>
        </p:nvSpPr>
        <p:spPr>
          <a:xfrm>
            <a:off x="7983791" y="650917"/>
            <a:ext cx="3687099" cy="583912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FF00"/>
                </a:solidFill>
              </a:ln>
              <a:noFill/>
            </a:endParaRPr>
          </a:p>
        </p:txBody>
      </p:sp>
      <p:sp>
        <p:nvSpPr>
          <p:cNvPr id="11" name="TextBox 10">
            <a:extLst>
              <a:ext uri="{FF2B5EF4-FFF2-40B4-BE49-F238E27FC236}">
                <a16:creationId xmlns:a16="http://schemas.microsoft.com/office/drawing/2014/main" id="{15BB583D-6A0A-3972-4531-62EFC397097E}"/>
              </a:ext>
            </a:extLst>
          </p:cNvPr>
          <p:cNvSpPr txBox="1"/>
          <p:nvPr/>
        </p:nvSpPr>
        <p:spPr>
          <a:xfrm>
            <a:off x="7993631" y="674028"/>
            <a:ext cx="3696929" cy="3016210"/>
          </a:xfrm>
          <a:prstGeom prst="rect">
            <a:avLst/>
          </a:prstGeom>
          <a:noFill/>
          <a:ln w="76200">
            <a:noFill/>
          </a:ln>
        </p:spPr>
        <p:txBody>
          <a:bodyPr wrap="square" rtlCol="0">
            <a:spAutoFit/>
          </a:bodyPr>
          <a:lstStyle/>
          <a:p>
            <a:pPr algn="ctr"/>
            <a:r>
              <a:rPr lang="en-US" sz="3600" b="1" dirty="0">
                <a:solidFill>
                  <a:srgbClr val="FFC000"/>
                </a:solidFill>
              </a:rPr>
              <a:t> 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will reign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At His coming, rapture</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Righteous Resurrection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Jesus reigns in  Jeru. </a:t>
            </a:r>
            <a:endParaRPr lang="en-US" sz="2800" b="1" dirty="0">
              <a:solidFill>
                <a:srgbClr val="FFFF00"/>
              </a:solidFill>
            </a:endParaRPr>
          </a:p>
        </p:txBody>
      </p:sp>
    </p:spTree>
    <p:extLst>
      <p:ext uri="{BB962C8B-B14F-4D97-AF65-F5344CB8AC3E}">
        <p14:creationId xmlns:p14="http://schemas.microsoft.com/office/powerpoint/2010/main" val="371952364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17355</TotalTime>
  <Words>2981</Words>
  <Application>Microsoft Office PowerPoint</Application>
  <PresentationFormat>Widescreen</PresentationFormat>
  <Paragraphs>347</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Cambria</vt:lpstr>
      <vt:lpstr>Verdana</vt:lpstr>
      <vt:lpstr>Office Theme</vt:lpstr>
      <vt:lpstr> “Let the Bible Speak”  About the Millennial Reign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Judged by Things Written in Bible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765</cp:revision>
  <cp:lastPrinted>2022-09-11T21:03:34Z</cp:lastPrinted>
  <dcterms:modified xsi:type="dcterms:W3CDTF">2022-11-27T22:21:28Z</dcterms:modified>
</cp:coreProperties>
</file>