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3" autoAdjust="0"/>
    <p:restoredTop sz="94660"/>
  </p:normalViewPr>
  <p:slideViewPr>
    <p:cSldViewPr snapToGrid="0">
      <p:cViewPr varScale="1">
        <p:scale>
          <a:sx n="113" d="100"/>
          <a:sy n="113" d="100"/>
        </p:scale>
        <p:origin x="16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18C76A-5A23-054E-3355-E0465BE3781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0FBBEC0-0715-C7EA-A8F4-21563AB5BD8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56D6B40-912D-42C8-90C6-C156C0B8C9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B8B820-810F-4F27-9D52-28AD62D7E0DF}" type="datetimeFigureOut">
              <a:rPr lang="en-US" smtClean="0"/>
              <a:t>11/27/2022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46CE1D1-87CC-0281-264F-8618A6241F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5946706-06FB-E9D7-FEEF-014D15E3C3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E1D948-3F93-4E22-BD06-CC914003DE34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 descr="A picture containing text&#10;&#10;Description automatically generated">
            <a:extLst>
              <a:ext uri="{FF2B5EF4-FFF2-40B4-BE49-F238E27FC236}">
                <a16:creationId xmlns:a16="http://schemas.microsoft.com/office/drawing/2014/main" id="{AF777BBD-F5B2-AA2B-F3C6-BADF9F32D82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82822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210B5E-74A4-A54B-6A33-7A2D90A04A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0DF4B59-E7CF-B229-30CF-DA8EF5DA9B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B8B820-810F-4F27-9D52-28AD62D7E0DF}" type="datetimeFigureOut">
              <a:rPr lang="en-US" smtClean="0"/>
              <a:t>11/27/2022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074103F-9390-EABF-A479-A1871E4C21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223D0A1-D301-FC54-2F06-B2F86050D4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E1D948-3F93-4E22-BD06-CC914003DE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98087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447EEC0-E30A-F0EE-A4E5-E880A5587E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B8B820-810F-4F27-9D52-28AD62D7E0DF}" type="datetimeFigureOut">
              <a:rPr lang="en-US" smtClean="0"/>
              <a:t>11/27/2022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DDA0ADA-CFA7-9FA6-23B3-691B0AA0BD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EA8628B-BDB8-2BC5-C52B-A0A3C328E2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E1D948-3F93-4E22-BD06-CC914003DE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224516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45573A-8FED-27E2-1FF1-8CE13F13BF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948EF0-5457-4DC3-4449-0C46E2536C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A5E0EFB-9938-5B90-A55D-91F725BBF35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144E3F0-6533-4A2E-1893-3814C122E8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B8B820-810F-4F27-9D52-28AD62D7E0DF}" type="datetimeFigureOut">
              <a:rPr lang="en-US" smtClean="0"/>
              <a:t>11/27/2022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E4130E5-2A6F-29E0-A582-E93AD14E21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D3E1AA6-94A5-1162-4894-7C3047658C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E1D948-3F93-4E22-BD06-CC914003DE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946515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CA6B03-D084-DDF2-0C99-0251506456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0A0B79D-F5A3-4381-6C34-98675354267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A54D169-AA71-E435-8126-EA423B49897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AE8E9AD-F87E-5233-99AD-53D9CB6A35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B8B820-810F-4F27-9D52-28AD62D7E0DF}" type="datetimeFigureOut">
              <a:rPr lang="en-US" smtClean="0"/>
              <a:t>11/27/2022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11EBAD1-76A0-A18A-FB26-56F2456F30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5AB5BC5-5DD4-E6E5-E3F0-7874CB6098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E1D948-3F93-4E22-BD06-CC914003DE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2172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397113-DC71-7E31-64D7-4332E1A70F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AF0D85D-A278-B630-07D0-29C7739C3F0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32B3A34-AFBA-DCDF-DBBD-39A24086CF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B8B820-810F-4F27-9D52-28AD62D7E0DF}" type="datetimeFigureOut">
              <a:rPr lang="en-US" smtClean="0"/>
              <a:t>11/27/2022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901A2E3-437B-5746-4FC5-A63093C5A5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759F25D-80DE-6016-18CA-31EA231200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E1D948-3F93-4E22-BD06-CC914003DE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524161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9538A20-97B8-B065-ACA8-0486ED054D4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6722FB6-2164-C9B3-03EF-3E296B2BC8C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1424ECD-9F9A-9BD6-C5BC-7BC244B599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B8B820-810F-4F27-9D52-28AD62D7E0DF}" type="datetimeFigureOut">
              <a:rPr lang="en-US" smtClean="0"/>
              <a:t>11/27/2022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B7AB822-A46C-70A0-FD1F-DD91406D95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A4B497-3EA2-EDC3-63C1-9621CFCE33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E1D948-3F93-4E22-BD06-CC914003DE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776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Graphical user interface&#10;&#10;Description automatically generated with medium confidence">
            <a:extLst>
              <a:ext uri="{FF2B5EF4-FFF2-40B4-BE49-F238E27FC236}">
                <a16:creationId xmlns:a16="http://schemas.microsoft.com/office/drawing/2014/main" id="{43FD251F-FD6F-765E-5677-52E14DDFB71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79D6A3-FB09-86A9-0C5F-C4A0BCA317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4000" y="1752600"/>
            <a:ext cx="11785600" cy="5105400"/>
          </a:xfrm>
        </p:spPr>
        <p:txBody>
          <a:bodyPr/>
          <a:lstStyle>
            <a:lvl1pPr>
              <a:defRPr b="1"/>
            </a:lvl1pPr>
            <a:lvl2pPr marL="576263" indent="-228600">
              <a:buFont typeface="Calibri" panose="020F0502020204030204" pitchFamily="34" charset="0"/>
              <a:buChar char="−"/>
              <a:defRPr b="1"/>
            </a:lvl2pPr>
            <a:lvl3pPr>
              <a:defRPr b="1"/>
            </a:lvl3pPr>
            <a:lvl4pPr>
              <a:defRPr b="1"/>
            </a:lvl4pPr>
            <a:lvl5pPr>
              <a:defRPr b="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261662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xt&#10;&#10;Description automatically generated with low confidence">
            <a:extLst>
              <a:ext uri="{FF2B5EF4-FFF2-40B4-BE49-F238E27FC236}">
                <a16:creationId xmlns:a16="http://schemas.microsoft.com/office/drawing/2014/main" id="{49C229A5-84D4-FB1E-68FA-09767754A4A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79D6A3-FB09-86A9-0C5F-C4A0BCA317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4000" y="1752600"/>
            <a:ext cx="11785600" cy="5105400"/>
          </a:xfrm>
        </p:spPr>
        <p:txBody>
          <a:bodyPr/>
          <a:lstStyle>
            <a:lvl1pPr>
              <a:defRPr b="1"/>
            </a:lvl1pPr>
            <a:lvl2pPr marL="576263" indent="-228600">
              <a:buFont typeface="Calibri" panose="020F0502020204030204" pitchFamily="34" charset="0"/>
              <a:buChar char="−"/>
              <a:defRPr b="1"/>
            </a:lvl2pPr>
            <a:lvl3pPr>
              <a:defRPr b="1"/>
            </a:lvl3pPr>
            <a:lvl4pPr>
              <a:defRPr b="1"/>
            </a:lvl4pPr>
            <a:lvl5pPr>
              <a:defRPr b="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583674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Text&#10;&#10;Description automatically generated with medium confidence">
            <a:extLst>
              <a:ext uri="{FF2B5EF4-FFF2-40B4-BE49-F238E27FC236}">
                <a16:creationId xmlns:a16="http://schemas.microsoft.com/office/drawing/2014/main" id="{2D9DD204-3233-D67E-3279-006E3DA939F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79D6A3-FB09-86A9-0C5F-C4A0BCA317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4000" y="1752600"/>
            <a:ext cx="11785600" cy="5105400"/>
          </a:xfrm>
        </p:spPr>
        <p:txBody>
          <a:bodyPr/>
          <a:lstStyle>
            <a:lvl1pPr>
              <a:defRPr b="1"/>
            </a:lvl1pPr>
            <a:lvl2pPr marL="576263" indent="-228600">
              <a:buFont typeface="Calibri" panose="020F0502020204030204" pitchFamily="34" charset="0"/>
              <a:buChar char="−"/>
              <a:defRPr b="1"/>
            </a:lvl2pPr>
            <a:lvl3pPr>
              <a:defRPr b="1"/>
            </a:lvl3pPr>
            <a:lvl4pPr>
              <a:defRPr b="1"/>
            </a:lvl4pPr>
            <a:lvl5pPr>
              <a:defRPr b="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1154080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text&#10;&#10;Description automatically generated">
            <a:extLst>
              <a:ext uri="{FF2B5EF4-FFF2-40B4-BE49-F238E27FC236}">
                <a16:creationId xmlns:a16="http://schemas.microsoft.com/office/drawing/2014/main" id="{A76139F1-ADAA-8EAB-9ACE-6A1C0210110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79D6A3-FB09-86A9-0C5F-C4A0BCA317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4000" y="1752600"/>
            <a:ext cx="11785600" cy="5105400"/>
          </a:xfrm>
        </p:spPr>
        <p:txBody>
          <a:bodyPr/>
          <a:lstStyle>
            <a:lvl1pPr>
              <a:defRPr b="1"/>
            </a:lvl1pPr>
            <a:lvl2pPr marL="576263" indent="-228600">
              <a:buFont typeface="Calibri" panose="020F0502020204030204" pitchFamily="34" charset="0"/>
              <a:buChar char="−"/>
              <a:defRPr b="1"/>
            </a:lvl2pPr>
            <a:lvl3pPr>
              <a:defRPr b="1"/>
            </a:lvl3pPr>
            <a:lvl4pPr>
              <a:defRPr b="1"/>
            </a:lvl4pPr>
            <a:lvl5pPr>
              <a:defRPr b="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9126139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text&#10;&#10;Description automatically generated">
            <a:extLst>
              <a:ext uri="{FF2B5EF4-FFF2-40B4-BE49-F238E27FC236}">
                <a16:creationId xmlns:a16="http://schemas.microsoft.com/office/drawing/2014/main" id="{B41E383F-D20F-4124-8078-301C85FA18F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79D6A3-FB09-86A9-0C5F-C4A0BCA317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4000" y="1752600"/>
            <a:ext cx="11785600" cy="5105400"/>
          </a:xfrm>
        </p:spPr>
        <p:txBody>
          <a:bodyPr/>
          <a:lstStyle>
            <a:lvl1pPr>
              <a:defRPr b="1"/>
            </a:lvl1pPr>
            <a:lvl2pPr marL="576263" indent="-228600">
              <a:buFont typeface="Calibri" panose="020F0502020204030204" pitchFamily="34" charset="0"/>
              <a:buChar char="−"/>
              <a:defRPr b="1"/>
            </a:lvl2pPr>
            <a:lvl3pPr>
              <a:defRPr b="1"/>
            </a:lvl3pPr>
            <a:lvl4pPr>
              <a:defRPr b="1"/>
            </a:lvl4pPr>
            <a:lvl5pPr>
              <a:defRPr b="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5561178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BFECF4-57DA-C094-ABAA-A02CD0C588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83AFC2A-6F0B-348A-7C01-D1DB1055868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0D0EC52-FE46-1292-B80D-2429353A7A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B8B820-810F-4F27-9D52-28AD62D7E0DF}" type="datetimeFigureOut">
              <a:rPr lang="en-US" smtClean="0"/>
              <a:t>11/27/2022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0441E64-FD97-23EA-338A-A31C34ACE9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B9F4565-F779-63E7-AD7D-FA8343AC78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E1D948-3F93-4E22-BD06-CC914003DE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9425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14AA1D-102A-5F61-CB8A-33CFA3F342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0782A2-7B51-28B7-6C39-75748231881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04728F1-456C-9ADE-D1B3-8666796687E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40E4301-4708-7354-F6C6-B1BC08134B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B8B820-810F-4F27-9D52-28AD62D7E0DF}" type="datetimeFigureOut">
              <a:rPr lang="en-US" smtClean="0"/>
              <a:t>11/27/2022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1C5C2B9-9A8D-050B-C188-9950ED30B3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66CAC5D-E3CD-B639-6438-35A952675C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E1D948-3F93-4E22-BD06-CC914003DE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9322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A071DA-D614-A423-5BE4-58EA9C59F4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AEC3E0D-DBC8-72FF-A072-634DBC70283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F53A57F-8839-3033-C99E-D5B313DDE5A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898DC5F-C8CC-2ECB-DD0F-AA52411056C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2E39F8D-7EB8-2AD5-0D07-44C4A586BA1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FA5E62C-8448-EEE7-BF3F-8A52E88C34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B8B820-810F-4F27-9D52-28AD62D7E0DF}" type="datetimeFigureOut">
              <a:rPr lang="en-US" smtClean="0"/>
              <a:t>11/27/2022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E4399C0-3CD0-50AF-C4B4-3ACD52D5FA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9E98196-ABC7-2F5F-D6C4-4D149119D6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E1D948-3F93-4E22-BD06-CC914003DE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4447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AC24AC1-845A-52C1-43FF-B29A68F427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D9FF85A-A93D-1FF3-9E05-9A5125382C5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F6ED932-A2A0-029E-FDA3-873158D5635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B8B820-810F-4F27-9D52-28AD62D7E0DF}" type="datetimeFigureOut">
              <a:rPr lang="en-US" smtClean="0"/>
              <a:t>11/27/2022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AC0AF6C-29B6-31D8-03D2-875E04F524E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348FCA3-F4E6-82B0-D25A-B4E6167A07B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E1D948-3F93-4E22-BD06-CC914003DE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33094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61" r:id="rId4"/>
    <p:sldLayoutId id="2147483662" r:id="rId5"/>
    <p:sldLayoutId id="2147483663" r:id="rId6"/>
    <p:sldLayoutId id="2147483651" r:id="rId7"/>
    <p:sldLayoutId id="2147483652" r:id="rId8"/>
    <p:sldLayoutId id="2147483653" r:id="rId9"/>
    <p:sldLayoutId id="2147483654" r:id="rId10"/>
    <p:sldLayoutId id="2147483655" r:id="rId11"/>
    <p:sldLayoutId id="2147483656" r:id="rId12"/>
    <p:sldLayoutId id="2147483657" r:id="rId13"/>
    <p:sldLayoutId id="2147483658" r:id="rId14"/>
    <p:sldLayoutId id="2147483659" r:id="rId1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96896996"/>
      </p:ext>
    </p:extLst>
  </p:cSld>
  <p:clrMapOvr>
    <a:masterClrMapping/>
  </p:clrMapOvr>
  <p:transition spd="slow">
    <p:wheel spokes="1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266F644D-7A05-EC62-D0AB-A58AD1A9C00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Not for children </a:t>
            </a:r>
          </a:p>
          <a:p>
            <a:r>
              <a:rPr lang="en-US" dirty="0"/>
              <a:t>For those who are not Christians yet</a:t>
            </a:r>
          </a:p>
          <a:p>
            <a:pPr lvl="1"/>
            <a:r>
              <a:rPr lang="en-US" dirty="0"/>
              <a:t>Those who know they need to be baptized but have not</a:t>
            </a:r>
          </a:p>
          <a:p>
            <a:pPr lvl="1"/>
            <a:r>
              <a:rPr lang="en-US" dirty="0"/>
              <a:t>Those who have been waiting to obey the gospel</a:t>
            </a:r>
          </a:p>
          <a:p>
            <a:r>
              <a:rPr lang="en-US" dirty="0"/>
              <a:t>For those who are Christians but…</a:t>
            </a:r>
          </a:p>
          <a:p>
            <a:pPr lvl="1"/>
            <a:r>
              <a:rPr lang="en-US" dirty="0"/>
              <a:t>Are not taking it seriously</a:t>
            </a:r>
          </a:p>
          <a:p>
            <a:pPr lvl="1"/>
            <a:r>
              <a:rPr lang="en-US" dirty="0"/>
              <a:t>Are enamored by the world and the things of this life</a:t>
            </a:r>
          </a:p>
          <a:p>
            <a:pPr lvl="1"/>
            <a:r>
              <a:rPr lang="en-US" dirty="0"/>
              <a:t>Are living in sin and don’t want to stop</a:t>
            </a:r>
          </a:p>
          <a:p>
            <a:pPr lvl="1"/>
            <a:r>
              <a:rPr lang="en-US" dirty="0"/>
              <a:t>Sunday morning is the extent of their Christian activity</a:t>
            </a:r>
          </a:p>
          <a:p>
            <a:pPr lvl="1"/>
            <a:r>
              <a:rPr lang="en-US" dirty="0"/>
              <a:t>Are putting off changes that they know they need to make</a:t>
            </a:r>
          </a:p>
          <a:p>
            <a:pPr lvl="1"/>
            <a:r>
              <a:rPr lang="en-US" dirty="0"/>
              <a:t>Think there is plenty of time to get right and get ready</a:t>
            </a:r>
          </a:p>
          <a:p>
            <a:pPr lvl="1"/>
            <a:r>
              <a:rPr lang="en-US" dirty="0"/>
              <a:t>Have wandered away from the Lord</a:t>
            </a:r>
          </a:p>
        </p:txBody>
      </p:sp>
    </p:spTree>
    <p:extLst>
      <p:ext uri="{BB962C8B-B14F-4D97-AF65-F5344CB8AC3E}">
        <p14:creationId xmlns:p14="http://schemas.microsoft.com/office/powerpoint/2010/main" val="40005896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266F644D-7A05-EC62-D0AB-A58AD1A9C0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3999" y="1752600"/>
            <a:ext cx="11871325" cy="5105400"/>
          </a:xfrm>
        </p:spPr>
        <p:txBody>
          <a:bodyPr>
            <a:normAutofit/>
          </a:bodyPr>
          <a:lstStyle/>
          <a:p>
            <a:r>
              <a:rPr lang="en-US" dirty="0"/>
              <a:t>Because of certain friends </a:t>
            </a:r>
          </a:p>
          <a:p>
            <a:r>
              <a:rPr lang="en-US" dirty="0"/>
              <a:t>Because of certain family members</a:t>
            </a:r>
          </a:p>
          <a:p>
            <a:r>
              <a:rPr lang="en-US" dirty="0"/>
              <a:t>Because they think they’re ok</a:t>
            </a:r>
          </a:p>
          <a:p>
            <a:r>
              <a:rPr lang="en-US" dirty="0"/>
              <a:t>Because they have waited this long already, why not keep waiting?</a:t>
            </a:r>
          </a:p>
          <a:p>
            <a:r>
              <a:rPr lang="en-US" dirty="0"/>
              <a:t>Because they are embarrassed that they have waited this long</a:t>
            </a:r>
          </a:p>
          <a:p>
            <a:r>
              <a:rPr lang="en-US" dirty="0"/>
              <a:t>Because they are comfortable with where they are and it’s </a:t>
            </a:r>
            <a:r>
              <a:rPr lang="en-US"/>
              <a:t>not convenient </a:t>
            </a:r>
            <a:endParaRPr lang="en-US" dirty="0"/>
          </a:p>
          <a:p>
            <a:r>
              <a:rPr lang="en-US" dirty="0"/>
              <a:t>Because they are not convinced that baptism is absolutely essential</a:t>
            </a:r>
          </a:p>
          <a:p>
            <a:r>
              <a:rPr lang="en-US" dirty="0"/>
              <a:t>Because they are not convinced that the Christ-first life is absolutely essential</a:t>
            </a:r>
          </a:p>
          <a:p>
            <a:r>
              <a:rPr lang="en-US" dirty="0"/>
              <a:t>Because they are concerned about the commitment that’s involved</a:t>
            </a:r>
          </a:p>
          <a:p>
            <a:r>
              <a:rPr lang="en-US" dirty="0"/>
              <a:t>Because they are convinced that they have time</a:t>
            </a:r>
          </a:p>
        </p:txBody>
      </p:sp>
    </p:spTree>
    <p:extLst>
      <p:ext uri="{BB962C8B-B14F-4D97-AF65-F5344CB8AC3E}">
        <p14:creationId xmlns:p14="http://schemas.microsoft.com/office/powerpoint/2010/main" val="8366428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266F644D-7A05-EC62-D0AB-A58AD1A9C0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4000" y="1752600"/>
            <a:ext cx="11938000" cy="5105400"/>
          </a:xfrm>
        </p:spPr>
        <p:txBody>
          <a:bodyPr>
            <a:normAutofit fontScale="92500"/>
          </a:bodyPr>
          <a:lstStyle/>
          <a:p>
            <a:pPr>
              <a:lnSpc>
                <a:spcPct val="100000"/>
              </a:lnSpc>
            </a:pPr>
            <a:r>
              <a:rPr lang="en-US" dirty="0"/>
              <a:t>In view of the brevity of life (Jas. 4:14; Job 14:1-2; 1 Pet. 1:24)</a:t>
            </a:r>
          </a:p>
          <a:p>
            <a:pPr>
              <a:lnSpc>
                <a:spcPct val="100000"/>
              </a:lnSpc>
            </a:pPr>
            <a:r>
              <a:rPr lang="en-US" dirty="0"/>
              <a:t>In view of the certainty of death (Heb. 9:27; </a:t>
            </a:r>
            <a:r>
              <a:rPr lang="en-US" dirty="0" err="1"/>
              <a:t>Ecc</a:t>
            </a:r>
            <a:r>
              <a:rPr lang="en-US" dirty="0"/>
              <a:t>. 3:2, 20; Gen. 3:19)</a:t>
            </a:r>
          </a:p>
          <a:p>
            <a:pPr>
              <a:lnSpc>
                <a:spcPct val="100000"/>
              </a:lnSpc>
            </a:pPr>
            <a:r>
              <a:rPr lang="en-US" dirty="0"/>
              <a:t>In view of the value of a soul (Matt. 16:26; Jas. 2:26; </a:t>
            </a:r>
            <a:r>
              <a:rPr lang="en-US" dirty="0" err="1"/>
              <a:t>Ecc</a:t>
            </a:r>
            <a:r>
              <a:rPr lang="en-US" dirty="0"/>
              <a:t>. 12:7)</a:t>
            </a:r>
          </a:p>
          <a:p>
            <a:pPr>
              <a:lnSpc>
                <a:spcPct val="100000"/>
              </a:lnSpc>
            </a:pPr>
            <a:r>
              <a:rPr lang="en-US" dirty="0"/>
              <a:t>In view of the cross of Christ (John 19:16-18; 2 Cor. 5:14-15; Heb. 12:2-3; Gal. 2:20)</a:t>
            </a:r>
          </a:p>
          <a:p>
            <a:pPr>
              <a:lnSpc>
                <a:spcPct val="100000"/>
              </a:lnSpc>
            </a:pPr>
            <a:r>
              <a:rPr lang="en-US" dirty="0"/>
              <a:t>In view of the blood of Christ (Matt. 26:28; 1 Pet. 1:18-19; Eph. 1:7; Heb. 9:12-14)</a:t>
            </a:r>
          </a:p>
          <a:p>
            <a:pPr>
              <a:lnSpc>
                <a:spcPct val="100000"/>
              </a:lnSpc>
            </a:pPr>
            <a:r>
              <a:rPr lang="en-US" dirty="0"/>
              <a:t>In view of the return of Christ (2 Pet. 3:10; Matt. 24:36; 1 Thess. 5:2-6; Acts 1:9-11)</a:t>
            </a:r>
          </a:p>
          <a:p>
            <a:pPr>
              <a:lnSpc>
                <a:spcPct val="100000"/>
              </a:lnSpc>
            </a:pPr>
            <a:r>
              <a:rPr lang="en-US" dirty="0"/>
              <a:t>In view of the day of judgment (Mt. 25:31-32; 2 Cor. 5:10; Acts 17:30-31; Heb. 9:27)</a:t>
            </a:r>
          </a:p>
          <a:p>
            <a:pPr>
              <a:lnSpc>
                <a:spcPct val="100000"/>
              </a:lnSpc>
            </a:pPr>
            <a:r>
              <a:rPr lang="en-US" dirty="0"/>
              <a:t>In view of the eternal heaven (Matt. 25:46; Rev. 21:4; 22:1-5; 2 Cor. 5:1-8; John 14)</a:t>
            </a:r>
          </a:p>
          <a:p>
            <a:pPr>
              <a:lnSpc>
                <a:spcPct val="100000"/>
              </a:lnSpc>
            </a:pPr>
            <a:r>
              <a:rPr lang="en-US" dirty="0"/>
              <a:t>In view of the eternal hell (Matt. 25:46; 2 Thess. 1:9; Mark 9:43-48; Rev. 14:11)</a:t>
            </a:r>
          </a:p>
        </p:txBody>
      </p:sp>
    </p:spTree>
    <p:extLst>
      <p:ext uri="{BB962C8B-B14F-4D97-AF65-F5344CB8AC3E}">
        <p14:creationId xmlns:p14="http://schemas.microsoft.com/office/powerpoint/2010/main" val="22889272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266F644D-7A05-EC62-D0AB-A58AD1A9C00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Some who need to respond will not want to respond</a:t>
            </a:r>
          </a:p>
          <a:p>
            <a:r>
              <a:rPr lang="en-US" dirty="0"/>
              <a:t>Some who need to respond might become more resistant</a:t>
            </a:r>
          </a:p>
          <a:p>
            <a:r>
              <a:rPr lang="en-US" dirty="0"/>
              <a:t>Some who need to respond may think they are being targeted</a:t>
            </a:r>
          </a:p>
          <a:p>
            <a:r>
              <a:rPr lang="en-US" dirty="0"/>
              <a:t>Some will decide that they need to make changes…and do it today</a:t>
            </a:r>
          </a:p>
          <a:p>
            <a:pPr lvl="1"/>
            <a:r>
              <a:rPr lang="en-US" sz="2600" dirty="0"/>
              <a:t>Don’t wait until tomorrow…today is the day of salvation (2 Cor. 6:2)</a:t>
            </a:r>
          </a:p>
        </p:txBody>
      </p:sp>
    </p:spTree>
    <p:extLst>
      <p:ext uri="{BB962C8B-B14F-4D97-AF65-F5344CB8AC3E}">
        <p14:creationId xmlns:p14="http://schemas.microsoft.com/office/powerpoint/2010/main" val="38687044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266F644D-7A05-EC62-D0AB-A58AD1A9C00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Believe that Jesus is the Son of God today – Acts 16:31</a:t>
            </a:r>
          </a:p>
          <a:p>
            <a:r>
              <a:rPr lang="en-US" dirty="0"/>
              <a:t>Repent of your sins and turn to God today – Luke 13:3</a:t>
            </a:r>
          </a:p>
          <a:p>
            <a:r>
              <a:rPr lang="en-US" dirty="0"/>
              <a:t>Confess your faith in Jesus Christ today – Romans 10:9</a:t>
            </a:r>
          </a:p>
          <a:p>
            <a:r>
              <a:rPr lang="en-US" dirty="0"/>
              <a:t>Be immersed into Christ today – Acts 22:16</a:t>
            </a:r>
          </a:p>
          <a:p>
            <a:pPr lvl="1"/>
            <a:r>
              <a:rPr lang="en-US" dirty="0"/>
              <a:t>God will wash away your sins today – Acts 22:16</a:t>
            </a:r>
          </a:p>
          <a:p>
            <a:pPr lvl="1"/>
            <a:r>
              <a:rPr lang="en-US" dirty="0"/>
              <a:t>God will add you to His church today – Acts 2:47</a:t>
            </a:r>
          </a:p>
          <a:p>
            <a:pPr lvl="1"/>
            <a:r>
              <a:rPr lang="en-US" dirty="0"/>
              <a:t>God will register you in heaven today – Hebrews 12:23</a:t>
            </a:r>
          </a:p>
          <a:p>
            <a:r>
              <a:rPr lang="en-US" dirty="0"/>
              <a:t>Determine today to live faithfully for the rest of your life – Revelation 2:10</a:t>
            </a:r>
          </a:p>
          <a:p>
            <a:pPr lvl="1">
              <a:lnSpc>
                <a:spcPct val="100000"/>
              </a:lnSpc>
            </a:pPr>
            <a:r>
              <a:rPr lang="en-US" dirty="0"/>
              <a:t>If you’ve strayed, repent and turn away from your sins today – Acts 8:22</a:t>
            </a:r>
          </a:p>
          <a:p>
            <a:pPr lvl="1">
              <a:lnSpc>
                <a:spcPct val="100000"/>
              </a:lnSpc>
            </a:pPr>
            <a:r>
              <a:rPr lang="en-US" dirty="0"/>
              <a:t>If you’ve strayed, confess sins and ask for forgiveness today – 1 John 1:9</a:t>
            </a:r>
          </a:p>
        </p:txBody>
      </p:sp>
    </p:spTree>
    <p:extLst>
      <p:ext uri="{BB962C8B-B14F-4D97-AF65-F5344CB8AC3E}">
        <p14:creationId xmlns:p14="http://schemas.microsoft.com/office/powerpoint/2010/main" val="33614713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000"/>
                            </p:stCondLst>
                            <p:childTnLst>
                              <p:par>
                                <p:cTn id="4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948</TotalTime>
  <Words>575</Words>
  <Application>Microsoft Office PowerPoint</Application>
  <PresentationFormat>Widescreen</PresentationFormat>
  <Paragraphs>46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David Sproule</dc:creator>
  <cp:lastModifiedBy>David Sproule</cp:lastModifiedBy>
  <cp:revision>2</cp:revision>
  <dcterms:created xsi:type="dcterms:W3CDTF">2022-11-25T20:39:56Z</dcterms:created>
  <dcterms:modified xsi:type="dcterms:W3CDTF">2022-11-27T13:42:14Z</dcterms:modified>
</cp:coreProperties>
</file>